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5" r:id="rId1"/>
  </p:sldMasterIdLst>
  <p:notesMasterIdLst>
    <p:notesMasterId r:id="rId28"/>
  </p:notesMasterIdLst>
  <p:sldIdLst>
    <p:sldId id="256" r:id="rId2"/>
    <p:sldId id="257" r:id="rId3"/>
    <p:sldId id="259" r:id="rId4"/>
    <p:sldId id="278" r:id="rId5"/>
    <p:sldId id="282" r:id="rId6"/>
    <p:sldId id="283" r:id="rId7"/>
    <p:sldId id="260" r:id="rId8"/>
    <p:sldId id="262" r:id="rId9"/>
    <p:sldId id="264" r:id="rId10"/>
    <p:sldId id="265" r:id="rId11"/>
    <p:sldId id="263" r:id="rId12"/>
    <p:sldId id="272" r:id="rId13"/>
    <p:sldId id="266" r:id="rId14"/>
    <p:sldId id="284" r:id="rId15"/>
    <p:sldId id="286" r:id="rId16"/>
    <p:sldId id="285" r:id="rId17"/>
    <p:sldId id="267" r:id="rId18"/>
    <p:sldId id="271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/>
    <p:restoredTop sz="94643"/>
  </p:normalViewPr>
  <p:slideViewPr>
    <p:cSldViewPr snapToGrid="0" snapToObjects="1" showGuides="1">
      <p:cViewPr varScale="1">
        <p:scale>
          <a:sx n="82" d="100"/>
          <a:sy n="82" d="100"/>
        </p:scale>
        <p:origin x="691" y="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F0EA2DD6-CA5C-4DE7-AAA3-21BC5FBCFE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D154030B-215F-470A-A3E2-A6C2FA7960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2103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3024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6262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9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7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25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55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0197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627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306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146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6381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564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177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438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057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975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974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134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110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909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0298CD5-6C1E-4009-B41F-6DF62E31D3BE}" type="datetimeFigureOut">
              <a:rPr lang="en-US" smtClean="0"/>
              <a:pPr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60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21.xml"/><Relationship Id="rId3" Type="http://schemas.openxmlformats.org/officeDocument/2006/relationships/slide" Target="slide3.xml"/><Relationship Id="rId21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" Type="http://schemas.openxmlformats.org/officeDocument/2006/relationships/slide" Target="slide2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24" Type="http://schemas.openxmlformats.org/officeDocument/2006/relationships/slide" Target="slide26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23" Type="http://schemas.openxmlformats.org/officeDocument/2006/relationships/slide" Target="slide25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0.xml"/><Relationship Id="rId14" Type="http://schemas.openxmlformats.org/officeDocument/2006/relationships/slide" Target="slide18.xml"/><Relationship Id="rId22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جمة: 10 نقاط 3">
            <a:extLst>
              <a:ext uri="{FF2B5EF4-FFF2-40B4-BE49-F238E27FC236}">
                <a16:creationId xmlns:a16="http://schemas.microsoft.com/office/drawing/2014/main" id="{55B0D3AC-0BA7-43B8-B988-47E99F7831BB}"/>
              </a:ext>
            </a:extLst>
          </p:cNvPr>
          <p:cNvSpPr/>
          <p:nvPr/>
        </p:nvSpPr>
        <p:spPr>
          <a:xfrm>
            <a:off x="486138" y="208345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0" name="نجمة: 10 نقاط 69">
            <a:hlinkClick r:id="rId3" action="ppaction://hlinksldjump"/>
            <a:extLst>
              <a:ext uri="{FF2B5EF4-FFF2-40B4-BE49-F238E27FC236}">
                <a16:creationId xmlns:a16="http://schemas.microsoft.com/office/drawing/2014/main" id="{94C4E424-56B9-49F0-A278-CEAFDC519E17}"/>
              </a:ext>
            </a:extLst>
          </p:cNvPr>
          <p:cNvSpPr/>
          <p:nvPr/>
        </p:nvSpPr>
        <p:spPr>
          <a:xfrm>
            <a:off x="1921399" y="208345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1" name="نجمة: 10 نقاط 70">
            <a:extLst>
              <a:ext uri="{FF2B5EF4-FFF2-40B4-BE49-F238E27FC236}">
                <a16:creationId xmlns:a16="http://schemas.microsoft.com/office/drawing/2014/main" id="{A18E9279-A519-42EA-9799-0AA47AF053F0}"/>
              </a:ext>
            </a:extLst>
          </p:cNvPr>
          <p:cNvSpPr/>
          <p:nvPr/>
        </p:nvSpPr>
        <p:spPr>
          <a:xfrm>
            <a:off x="3391384" y="208345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2" name="نجمة: 10 نقاط 71">
            <a:extLst>
              <a:ext uri="{FF2B5EF4-FFF2-40B4-BE49-F238E27FC236}">
                <a16:creationId xmlns:a16="http://schemas.microsoft.com/office/drawing/2014/main" id="{464F6401-373F-4996-9305-A16330D2849B}"/>
              </a:ext>
            </a:extLst>
          </p:cNvPr>
          <p:cNvSpPr/>
          <p:nvPr/>
        </p:nvSpPr>
        <p:spPr>
          <a:xfrm>
            <a:off x="4854324" y="208345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3" name="نجمة: 10 نقاط 72">
            <a:extLst>
              <a:ext uri="{FF2B5EF4-FFF2-40B4-BE49-F238E27FC236}">
                <a16:creationId xmlns:a16="http://schemas.microsoft.com/office/drawing/2014/main" id="{572237C7-87B7-4122-A64C-3C9915FBE73D}"/>
              </a:ext>
            </a:extLst>
          </p:cNvPr>
          <p:cNvSpPr/>
          <p:nvPr/>
        </p:nvSpPr>
        <p:spPr>
          <a:xfrm>
            <a:off x="6312734" y="208345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4" name="نجمة: 10 نقاط 73">
            <a:extLst>
              <a:ext uri="{FF2B5EF4-FFF2-40B4-BE49-F238E27FC236}">
                <a16:creationId xmlns:a16="http://schemas.microsoft.com/office/drawing/2014/main" id="{1CA8F661-B919-416D-855B-C081D299C81B}"/>
              </a:ext>
            </a:extLst>
          </p:cNvPr>
          <p:cNvSpPr/>
          <p:nvPr/>
        </p:nvSpPr>
        <p:spPr>
          <a:xfrm>
            <a:off x="7759570" y="208345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5" name="نجمة: 10 نقاط 74">
            <a:extLst>
              <a:ext uri="{FF2B5EF4-FFF2-40B4-BE49-F238E27FC236}">
                <a16:creationId xmlns:a16="http://schemas.microsoft.com/office/drawing/2014/main" id="{8056700E-E594-4B60-97DD-25DA339437B5}"/>
              </a:ext>
            </a:extLst>
          </p:cNvPr>
          <p:cNvSpPr/>
          <p:nvPr/>
        </p:nvSpPr>
        <p:spPr>
          <a:xfrm>
            <a:off x="9148532" y="208345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6" name="نجمة: 10 نقاط 75">
            <a:extLst>
              <a:ext uri="{FF2B5EF4-FFF2-40B4-BE49-F238E27FC236}">
                <a16:creationId xmlns:a16="http://schemas.microsoft.com/office/drawing/2014/main" id="{38FAC86B-0C17-4797-A59C-D8090ABFB198}"/>
              </a:ext>
            </a:extLst>
          </p:cNvPr>
          <p:cNvSpPr/>
          <p:nvPr/>
        </p:nvSpPr>
        <p:spPr>
          <a:xfrm>
            <a:off x="10583793" y="208345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7" name="نجمة: 10 نقاط 76">
            <a:extLst>
              <a:ext uri="{FF2B5EF4-FFF2-40B4-BE49-F238E27FC236}">
                <a16:creationId xmlns:a16="http://schemas.microsoft.com/office/drawing/2014/main" id="{ED1FB59F-55F9-4F71-97C3-152BE21E7E30}"/>
              </a:ext>
            </a:extLst>
          </p:cNvPr>
          <p:cNvSpPr/>
          <p:nvPr/>
        </p:nvSpPr>
        <p:spPr>
          <a:xfrm>
            <a:off x="486138" y="1608881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8" name="نجمة: 10 نقاط 77">
            <a:extLst>
              <a:ext uri="{FF2B5EF4-FFF2-40B4-BE49-F238E27FC236}">
                <a16:creationId xmlns:a16="http://schemas.microsoft.com/office/drawing/2014/main" id="{795E7ABF-6C7F-420B-9496-A0AF514FF021}"/>
              </a:ext>
            </a:extLst>
          </p:cNvPr>
          <p:cNvSpPr/>
          <p:nvPr/>
        </p:nvSpPr>
        <p:spPr>
          <a:xfrm>
            <a:off x="1921399" y="1608881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9" name="نجمة: 10 نقاط 78">
            <a:extLst>
              <a:ext uri="{FF2B5EF4-FFF2-40B4-BE49-F238E27FC236}">
                <a16:creationId xmlns:a16="http://schemas.microsoft.com/office/drawing/2014/main" id="{2874FE87-F1AD-4004-A897-8D07578F69B5}"/>
              </a:ext>
            </a:extLst>
          </p:cNvPr>
          <p:cNvSpPr/>
          <p:nvPr/>
        </p:nvSpPr>
        <p:spPr>
          <a:xfrm>
            <a:off x="3391384" y="1608881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0" name="نجمة: 10 نقاط 79">
            <a:extLst>
              <a:ext uri="{FF2B5EF4-FFF2-40B4-BE49-F238E27FC236}">
                <a16:creationId xmlns:a16="http://schemas.microsoft.com/office/drawing/2014/main" id="{531B9CA9-12CD-4596-885B-AD12ADB0DBD9}"/>
              </a:ext>
            </a:extLst>
          </p:cNvPr>
          <p:cNvSpPr/>
          <p:nvPr/>
        </p:nvSpPr>
        <p:spPr>
          <a:xfrm>
            <a:off x="4854324" y="1608881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1" name="نجمة: 10 نقاط 80">
            <a:extLst>
              <a:ext uri="{FF2B5EF4-FFF2-40B4-BE49-F238E27FC236}">
                <a16:creationId xmlns:a16="http://schemas.microsoft.com/office/drawing/2014/main" id="{68EBED04-C19F-4E73-91C6-0942CDD6609E}"/>
              </a:ext>
            </a:extLst>
          </p:cNvPr>
          <p:cNvSpPr/>
          <p:nvPr/>
        </p:nvSpPr>
        <p:spPr>
          <a:xfrm>
            <a:off x="6312734" y="1608881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2" name="نجمة: 10 نقاط 81">
            <a:extLst>
              <a:ext uri="{FF2B5EF4-FFF2-40B4-BE49-F238E27FC236}">
                <a16:creationId xmlns:a16="http://schemas.microsoft.com/office/drawing/2014/main" id="{7BF7B857-ED6F-49CD-95D7-26E2BBCFBFF0}"/>
              </a:ext>
            </a:extLst>
          </p:cNvPr>
          <p:cNvSpPr/>
          <p:nvPr/>
        </p:nvSpPr>
        <p:spPr>
          <a:xfrm>
            <a:off x="7759570" y="1608881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3" name="نجمة: 10 نقاط 82">
            <a:extLst>
              <a:ext uri="{FF2B5EF4-FFF2-40B4-BE49-F238E27FC236}">
                <a16:creationId xmlns:a16="http://schemas.microsoft.com/office/drawing/2014/main" id="{950762E6-5AFF-4A8B-B64E-F9FE7DC8C181}"/>
              </a:ext>
            </a:extLst>
          </p:cNvPr>
          <p:cNvSpPr/>
          <p:nvPr/>
        </p:nvSpPr>
        <p:spPr>
          <a:xfrm>
            <a:off x="9148532" y="1608881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4" name="نجمة: 10 نقاط 83">
            <a:extLst>
              <a:ext uri="{FF2B5EF4-FFF2-40B4-BE49-F238E27FC236}">
                <a16:creationId xmlns:a16="http://schemas.microsoft.com/office/drawing/2014/main" id="{E505595E-42F3-47E0-A8C8-1C7F86EE3EB0}"/>
              </a:ext>
            </a:extLst>
          </p:cNvPr>
          <p:cNvSpPr/>
          <p:nvPr/>
        </p:nvSpPr>
        <p:spPr>
          <a:xfrm>
            <a:off x="10583793" y="1608881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5" name="نجمة: 10 نقاط 84">
            <a:extLst>
              <a:ext uri="{FF2B5EF4-FFF2-40B4-BE49-F238E27FC236}">
                <a16:creationId xmlns:a16="http://schemas.microsoft.com/office/drawing/2014/main" id="{B8ACC95E-337D-4B3F-846D-FFFD132C592E}"/>
              </a:ext>
            </a:extLst>
          </p:cNvPr>
          <p:cNvSpPr/>
          <p:nvPr/>
        </p:nvSpPr>
        <p:spPr>
          <a:xfrm>
            <a:off x="486138" y="2986269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6" name="نجمة: 10 نقاط 85">
            <a:extLst>
              <a:ext uri="{FF2B5EF4-FFF2-40B4-BE49-F238E27FC236}">
                <a16:creationId xmlns:a16="http://schemas.microsoft.com/office/drawing/2014/main" id="{0A404A74-37FB-4B40-9743-F7188B027D7C}"/>
              </a:ext>
            </a:extLst>
          </p:cNvPr>
          <p:cNvSpPr/>
          <p:nvPr/>
        </p:nvSpPr>
        <p:spPr>
          <a:xfrm>
            <a:off x="1921399" y="2986269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7" name="نجمة: 10 نقاط 86">
            <a:extLst>
              <a:ext uri="{FF2B5EF4-FFF2-40B4-BE49-F238E27FC236}">
                <a16:creationId xmlns:a16="http://schemas.microsoft.com/office/drawing/2014/main" id="{2EC9C959-F794-45E0-82A7-8411FA6BBB09}"/>
              </a:ext>
            </a:extLst>
          </p:cNvPr>
          <p:cNvSpPr/>
          <p:nvPr/>
        </p:nvSpPr>
        <p:spPr>
          <a:xfrm>
            <a:off x="3391384" y="2986269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8" name="نجمة: 10 نقاط 87">
            <a:extLst>
              <a:ext uri="{FF2B5EF4-FFF2-40B4-BE49-F238E27FC236}">
                <a16:creationId xmlns:a16="http://schemas.microsoft.com/office/drawing/2014/main" id="{9CBE5BD2-B920-4482-9497-3E1EBABFF9B1}"/>
              </a:ext>
            </a:extLst>
          </p:cNvPr>
          <p:cNvSpPr/>
          <p:nvPr/>
        </p:nvSpPr>
        <p:spPr>
          <a:xfrm>
            <a:off x="4854324" y="2986269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9" name="نجمة: 10 نقاط 88">
            <a:extLst>
              <a:ext uri="{FF2B5EF4-FFF2-40B4-BE49-F238E27FC236}">
                <a16:creationId xmlns:a16="http://schemas.microsoft.com/office/drawing/2014/main" id="{9762AB82-AC60-4DC6-9C8F-EDA0E6AC2FD7}"/>
              </a:ext>
            </a:extLst>
          </p:cNvPr>
          <p:cNvSpPr/>
          <p:nvPr/>
        </p:nvSpPr>
        <p:spPr>
          <a:xfrm>
            <a:off x="6312734" y="2986269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0" name="نجمة: 10 نقاط 89">
            <a:extLst>
              <a:ext uri="{FF2B5EF4-FFF2-40B4-BE49-F238E27FC236}">
                <a16:creationId xmlns:a16="http://schemas.microsoft.com/office/drawing/2014/main" id="{87EA6358-47D4-4E23-974C-EB22638A200F}"/>
              </a:ext>
            </a:extLst>
          </p:cNvPr>
          <p:cNvSpPr/>
          <p:nvPr/>
        </p:nvSpPr>
        <p:spPr>
          <a:xfrm>
            <a:off x="7759570" y="2986269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1" name="نجمة: 10 نقاط 90">
            <a:extLst>
              <a:ext uri="{FF2B5EF4-FFF2-40B4-BE49-F238E27FC236}">
                <a16:creationId xmlns:a16="http://schemas.microsoft.com/office/drawing/2014/main" id="{2F7F0D79-519F-4F70-AC9A-695AC520062D}"/>
              </a:ext>
            </a:extLst>
          </p:cNvPr>
          <p:cNvSpPr/>
          <p:nvPr/>
        </p:nvSpPr>
        <p:spPr>
          <a:xfrm>
            <a:off x="9148532" y="2986269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2" name="نجمة: 10 نقاط 91">
            <a:extLst>
              <a:ext uri="{FF2B5EF4-FFF2-40B4-BE49-F238E27FC236}">
                <a16:creationId xmlns:a16="http://schemas.microsoft.com/office/drawing/2014/main" id="{282A84DF-91D3-4D0D-BEAE-A78621D43FA2}"/>
              </a:ext>
            </a:extLst>
          </p:cNvPr>
          <p:cNvSpPr/>
          <p:nvPr/>
        </p:nvSpPr>
        <p:spPr>
          <a:xfrm>
            <a:off x="10583793" y="2986269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3" name="نجمة: 10 نقاط 92">
            <a:extLst>
              <a:ext uri="{FF2B5EF4-FFF2-40B4-BE49-F238E27FC236}">
                <a16:creationId xmlns:a16="http://schemas.microsoft.com/office/drawing/2014/main" id="{9705DC0B-F27A-4B2E-BBF5-53723D3F4692}"/>
              </a:ext>
            </a:extLst>
          </p:cNvPr>
          <p:cNvSpPr/>
          <p:nvPr/>
        </p:nvSpPr>
        <p:spPr>
          <a:xfrm>
            <a:off x="5475162" y="4444679"/>
            <a:ext cx="1241676" cy="125006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70AB9E10-F0F6-45D1-B5E3-8505FE79B0E1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اكمل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DECD277-530E-4BC5-A443-7CFBE72F2EF6}"/>
              </a:ext>
            </a:extLst>
          </p:cNvPr>
          <p:cNvSpPr/>
          <p:nvPr/>
        </p:nvSpPr>
        <p:spPr>
          <a:xfrm>
            <a:off x="0" y="1303726"/>
            <a:ext cx="11935427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4800" b="1" dirty="0"/>
              <a:t>من البلاد </a:t>
            </a:r>
            <a:r>
              <a:rPr lang="ar-EG" sz="4800" b="1" dirty="0" err="1"/>
              <a:t>التى</a:t>
            </a:r>
            <a:r>
              <a:rPr lang="ar-EG" sz="4800" b="1" dirty="0"/>
              <a:t> احتلتها دولة الفرس قبل ظهور الاسلام دولة ...........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00337F9-0BCE-4688-84F2-F4A7BC92CCB0}"/>
              </a:ext>
            </a:extLst>
          </p:cNvPr>
          <p:cNvSpPr txBox="1"/>
          <p:nvPr/>
        </p:nvSpPr>
        <p:spPr>
          <a:xfrm>
            <a:off x="10165339" y="2379224"/>
            <a:ext cx="1710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u="sng" dirty="0">
                <a:solidFill>
                  <a:srgbClr val="FF0000"/>
                </a:solidFill>
              </a:rPr>
              <a:t>مصر 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8F714FF-B6C4-471A-B2C4-AE3BBD580FA4}"/>
              </a:ext>
            </a:extLst>
          </p:cNvPr>
          <p:cNvSpPr/>
          <p:nvPr/>
        </p:nvSpPr>
        <p:spPr>
          <a:xfrm>
            <a:off x="312516" y="5632143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05721D2-55AD-4EE9-9AFF-AD7F2ED0C148}"/>
              </a:ext>
            </a:extLst>
          </p:cNvPr>
          <p:cNvSpPr txBox="1"/>
          <p:nvPr/>
        </p:nvSpPr>
        <p:spPr>
          <a:xfrm>
            <a:off x="520860" y="5984111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انفجار: 8 نقاط 10">
            <a:extLst>
              <a:ext uri="{FF2B5EF4-FFF2-40B4-BE49-F238E27FC236}">
                <a16:creationId xmlns:a16="http://schemas.microsoft.com/office/drawing/2014/main" id="{AB1106CA-1791-45F3-8C31-D2E9D4E20FCB}"/>
              </a:ext>
            </a:extLst>
          </p:cNvPr>
          <p:cNvSpPr/>
          <p:nvPr/>
        </p:nvSpPr>
        <p:spPr>
          <a:xfrm>
            <a:off x="1770926" y="210194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9D19A31-F0AA-4D8B-A9C3-1359134966C2}"/>
              </a:ext>
            </a:extLst>
          </p:cNvPr>
          <p:cNvSpPr txBox="1"/>
          <p:nvPr/>
        </p:nvSpPr>
        <p:spPr>
          <a:xfrm>
            <a:off x="4296453" y="2105561"/>
            <a:ext cx="39122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600" dirty="0">
                <a:solidFill>
                  <a:schemeClr val="bg2"/>
                </a:solidFill>
              </a:rPr>
              <a:t>250</a:t>
            </a:r>
            <a:endParaRPr lang="en-US" sz="16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id="{5AA43CA8-94E9-48D4-90BA-981FECF74E9C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صح ام خطأ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B5F8E4C-77A8-42FD-B629-22942023A87E}"/>
              </a:ext>
            </a:extLst>
          </p:cNvPr>
          <p:cNvSpPr/>
          <p:nvPr/>
        </p:nvSpPr>
        <p:spPr>
          <a:xfrm>
            <a:off x="300489" y="1303726"/>
            <a:ext cx="11634938" cy="269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6000" b="1" dirty="0"/>
              <a:t>	تبع المسلمون نظام الوراثة في اختيار الخلفاء الراشدين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74B56A3-C50A-4D78-A26D-06BF84C566DB}"/>
              </a:ext>
            </a:extLst>
          </p:cNvPr>
          <p:cNvSpPr txBox="1"/>
          <p:nvPr/>
        </p:nvSpPr>
        <p:spPr>
          <a:xfrm>
            <a:off x="6117958" y="2928423"/>
            <a:ext cx="153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u="sng" dirty="0">
                <a:solidFill>
                  <a:srgbClr val="FF0000"/>
                </a:solidFill>
              </a:rPr>
              <a:t>)</a:t>
            </a:r>
            <a:r>
              <a:rPr lang="en-US" sz="5400" u="sng" dirty="0">
                <a:solidFill>
                  <a:srgbClr val="FF0000"/>
                </a:solidFill>
              </a:rPr>
              <a:t>X)</a:t>
            </a:r>
          </a:p>
        </p:txBody>
      </p:sp>
      <p:sp>
        <p:nvSpPr>
          <p:cNvPr id="20" name="انفجار: 8 نقاط 19">
            <a:extLst>
              <a:ext uri="{FF2B5EF4-FFF2-40B4-BE49-F238E27FC236}">
                <a16:creationId xmlns:a16="http://schemas.microsoft.com/office/drawing/2014/main" id="{235CE928-EBAB-4CAA-B228-636F81545321}"/>
              </a:ext>
            </a:extLst>
          </p:cNvPr>
          <p:cNvSpPr/>
          <p:nvPr/>
        </p:nvSpPr>
        <p:spPr>
          <a:xfrm>
            <a:off x="2016663" y="-57199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484D1A2-D087-48B4-A52E-12D5C108022A}"/>
              </a:ext>
            </a:extLst>
          </p:cNvPr>
          <p:cNvSpPr txBox="1"/>
          <p:nvPr/>
        </p:nvSpPr>
        <p:spPr>
          <a:xfrm>
            <a:off x="4427977" y="1726649"/>
            <a:ext cx="39122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bg2"/>
                </a:solidFill>
              </a:rPr>
              <a:t>100</a:t>
            </a: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E398795F-4930-4F05-A3A5-303673A2356E}"/>
              </a:ext>
            </a:extLst>
          </p:cNvPr>
          <p:cNvSpPr/>
          <p:nvPr/>
        </p:nvSpPr>
        <p:spPr>
          <a:xfrm>
            <a:off x="312516" y="5632143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1CB4C88-7CBC-4268-8204-B481F3AC6B25}"/>
              </a:ext>
            </a:extLst>
          </p:cNvPr>
          <p:cNvSpPr txBox="1"/>
          <p:nvPr/>
        </p:nvSpPr>
        <p:spPr>
          <a:xfrm>
            <a:off x="520860" y="5984111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63B9A7A7-E16E-4AB1-84D2-BEE25BF80C49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اكمل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2CB237C-E914-45DB-A288-4C6E78F8CFE1}"/>
              </a:ext>
            </a:extLst>
          </p:cNvPr>
          <p:cNvSpPr/>
          <p:nvPr/>
        </p:nvSpPr>
        <p:spPr>
          <a:xfrm>
            <a:off x="300489" y="1303726"/>
            <a:ext cx="11634938" cy="2697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6000" b="1" dirty="0"/>
              <a:t>تنخفض </a:t>
            </a:r>
            <a:r>
              <a:rPr lang="ar-EG" sz="6000" b="1" dirty="0" err="1"/>
              <a:t>الكثافه</a:t>
            </a:r>
            <a:r>
              <a:rPr lang="ar-EG" sz="6000" b="1" dirty="0"/>
              <a:t> </a:t>
            </a:r>
            <a:r>
              <a:rPr lang="ar-EG" sz="6000" b="1" dirty="0" err="1"/>
              <a:t>السكانيه</a:t>
            </a:r>
            <a:r>
              <a:rPr lang="ar-EG" sz="6000" b="1" dirty="0"/>
              <a:t> في الوطن العربي في مناطق ...............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FAD716-3530-40F3-AE0E-916B11FC5729}"/>
              </a:ext>
            </a:extLst>
          </p:cNvPr>
          <p:cNvSpPr txBox="1"/>
          <p:nvPr/>
        </p:nvSpPr>
        <p:spPr>
          <a:xfrm>
            <a:off x="7744946" y="2655140"/>
            <a:ext cx="200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b="1" u="sng" dirty="0">
                <a:solidFill>
                  <a:srgbClr val="FF0000"/>
                </a:solidFill>
              </a:rPr>
              <a:t>الرعي 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10" name="انفجار: 8 نقاط 9">
            <a:extLst>
              <a:ext uri="{FF2B5EF4-FFF2-40B4-BE49-F238E27FC236}">
                <a16:creationId xmlns:a16="http://schemas.microsoft.com/office/drawing/2014/main" id="{DDE49312-6C58-4497-A617-F59F776E4830}"/>
              </a:ext>
            </a:extLst>
          </p:cNvPr>
          <p:cNvSpPr/>
          <p:nvPr/>
        </p:nvSpPr>
        <p:spPr>
          <a:xfrm>
            <a:off x="1568921" y="-36574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B6056C-B443-4118-A34E-6F0D559976E5}"/>
              </a:ext>
            </a:extLst>
          </p:cNvPr>
          <p:cNvSpPr txBox="1"/>
          <p:nvPr/>
        </p:nvSpPr>
        <p:spPr>
          <a:xfrm>
            <a:off x="4601042" y="2214991"/>
            <a:ext cx="39122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600" dirty="0">
                <a:solidFill>
                  <a:schemeClr val="bg2"/>
                </a:solidFill>
              </a:rPr>
              <a:t>200</a:t>
            </a:r>
            <a:endParaRPr lang="en-US" sz="16600" dirty="0">
              <a:solidFill>
                <a:schemeClr val="bg2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5779ECB4-5A9B-4297-BB87-67BD6146F75F}"/>
              </a:ext>
            </a:extLst>
          </p:cNvPr>
          <p:cNvSpPr/>
          <p:nvPr/>
        </p:nvSpPr>
        <p:spPr>
          <a:xfrm>
            <a:off x="325042" y="5722607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914642E-02FA-4F4C-85FD-25B1F6231E93}"/>
              </a:ext>
            </a:extLst>
          </p:cNvPr>
          <p:cNvSpPr txBox="1"/>
          <p:nvPr/>
        </p:nvSpPr>
        <p:spPr>
          <a:xfrm>
            <a:off x="518007" y="605604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54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2EEDD16-373B-4581-8F8E-9362B415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46" y="225289"/>
            <a:ext cx="6315558" cy="6407421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91BEE82-1EE9-48A3-8264-25676B23D1FF}"/>
              </a:ext>
            </a:extLst>
          </p:cNvPr>
          <p:cNvSpPr/>
          <p:nvPr/>
        </p:nvSpPr>
        <p:spPr>
          <a:xfrm>
            <a:off x="312516" y="284639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1C33360-EC0B-443A-A28B-7F9EAE1C3C46}"/>
              </a:ext>
            </a:extLst>
          </p:cNvPr>
          <p:cNvSpPr txBox="1"/>
          <p:nvPr/>
        </p:nvSpPr>
        <p:spPr>
          <a:xfrm>
            <a:off x="520860" y="636607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92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84EA95A8-47DD-4EE3-9ADE-47F9BEC5E582}"/>
              </a:ext>
            </a:extLst>
          </p:cNvPr>
          <p:cNvSpPr/>
          <p:nvPr/>
        </p:nvSpPr>
        <p:spPr>
          <a:xfrm>
            <a:off x="2722436" y="284639"/>
            <a:ext cx="6538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صح ام خطأ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1A5B5FD-3EB1-4BFA-A881-C7AAC68F01ED}"/>
              </a:ext>
            </a:extLst>
          </p:cNvPr>
          <p:cNvSpPr/>
          <p:nvPr/>
        </p:nvSpPr>
        <p:spPr>
          <a:xfrm>
            <a:off x="138897" y="1334512"/>
            <a:ext cx="11634938" cy="459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4000" dirty="0">
                <a:ea typeface="Calibri" panose="020F0502020204030204" pitchFamily="34" charset="0"/>
                <a:cs typeface="Simplified Arabic" panose="02020603050405020304" pitchFamily="18" charset="-78"/>
              </a:rPr>
              <a:t>وادي النيل ودلتاه بمصر من المناطق ذات </a:t>
            </a:r>
            <a:r>
              <a:rPr lang="ar-EG" sz="4000" dirty="0" err="1">
                <a:ea typeface="Calibri" panose="020F0502020204030204" pitchFamily="34" charset="0"/>
                <a:cs typeface="Simplified Arabic" panose="02020603050405020304" pitchFamily="18" charset="-78"/>
              </a:rPr>
              <a:t>الكثافه</a:t>
            </a:r>
            <a:r>
              <a:rPr lang="ar-EG" sz="4000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EG" sz="4000" dirty="0" err="1">
                <a:ea typeface="Calibri" panose="020F0502020204030204" pitchFamily="34" charset="0"/>
                <a:cs typeface="Simplified Arabic" panose="02020603050405020304" pitchFamily="18" charset="-78"/>
              </a:rPr>
              <a:t>السكانيه</a:t>
            </a:r>
            <a:r>
              <a:rPr lang="ar-EG" sz="4000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EG" sz="4000" dirty="0" err="1">
                <a:ea typeface="Calibri" panose="020F0502020204030204" pitchFamily="34" charset="0"/>
                <a:cs typeface="Simplified Arabic" panose="02020603050405020304" pitchFamily="18" charset="-78"/>
              </a:rPr>
              <a:t>المتوسطه</a:t>
            </a:r>
            <a:r>
              <a:rPr lang="ar-EG" sz="4000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ar-EG" sz="4000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lang="ar-EG" sz="4000" b="1" dirty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ar-EG" sz="4000" b="1" dirty="0"/>
              <a:t>الخوارج هم الذين خرجوا عن الإسلام بعد وفاة الرسول </a:t>
            </a:r>
            <a:br>
              <a:rPr lang="ar-EG" sz="4000" b="1" dirty="0"/>
            </a:br>
            <a:endParaRPr lang="ar-EG" sz="4000" b="1" dirty="0"/>
          </a:p>
          <a:p>
            <a:pPr algn="r" rtl="1">
              <a:lnSpc>
                <a:spcPct val="150000"/>
              </a:lnSpc>
            </a:pPr>
            <a:r>
              <a:rPr lang="ar-EG" sz="4000" b="1" dirty="0"/>
              <a:t>لقب الرسول الخليفة عمر بن الخطاب بالفاروق</a:t>
            </a:r>
            <a:endParaRPr lang="en-US" sz="40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7AE30C9-9293-48C4-A729-D28DF8BF822C}"/>
              </a:ext>
            </a:extLst>
          </p:cNvPr>
          <p:cNvSpPr txBox="1"/>
          <p:nvPr/>
        </p:nvSpPr>
        <p:spPr>
          <a:xfrm>
            <a:off x="5487422" y="2183365"/>
            <a:ext cx="1217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solidFill>
                  <a:srgbClr val="FF0000"/>
                </a:solidFill>
              </a:rPr>
              <a:t>(X)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ACC4FE-9941-45E7-A307-D214340BE1B1}"/>
              </a:ext>
            </a:extLst>
          </p:cNvPr>
          <p:cNvSpPr txBox="1"/>
          <p:nvPr/>
        </p:nvSpPr>
        <p:spPr>
          <a:xfrm>
            <a:off x="5415368" y="4012698"/>
            <a:ext cx="1448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solidFill>
                  <a:srgbClr val="FF0000"/>
                </a:solidFill>
              </a:rPr>
              <a:t>(X)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91648E-F661-4EB6-8D56-E05C5D45A2E1}"/>
              </a:ext>
            </a:extLst>
          </p:cNvPr>
          <p:cNvSpPr txBox="1"/>
          <p:nvPr/>
        </p:nvSpPr>
        <p:spPr>
          <a:xfrm>
            <a:off x="5542689" y="5750004"/>
            <a:ext cx="1448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solidFill>
                  <a:srgbClr val="FF0000"/>
                </a:solidFill>
              </a:rPr>
              <a:t>(√)</a:t>
            </a:r>
          </a:p>
        </p:txBody>
      </p:sp>
      <p:sp>
        <p:nvSpPr>
          <p:cNvPr id="10" name="انفجار: 8 نقاط 9">
            <a:extLst>
              <a:ext uri="{FF2B5EF4-FFF2-40B4-BE49-F238E27FC236}">
                <a16:creationId xmlns:a16="http://schemas.microsoft.com/office/drawing/2014/main" id="{F1793241-021D-4C67-94C1-74C660BA83A8}"/>
              </a:ext>
            </a:extLst>
          </p:cNvPr>
          <p:cNvSpPr/>
          <p:nvPr/>
        </p:nvSpPr>
        <p:spPr>
          <a:xfrm>
            <a:off x="1024358" y="0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E8C6444-8BC4-40B7-842E-23649BADF1C9}"/>
              </a:ext>
            </a:extLst>
          </p:cNvPr>
          <p:cNvSpPr txBox="1"/>
          <p:nvPr/>
        </p:nvSpPr>
        <p:spPr>
          <a:xfrm>
            <a:off x="4055342" y="2105561"/>
            <a:ext cx="34933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bg2"/>
                </a:solidFill>
              </a:rPr>
              <a:t>2</a:t>
            </a:r>
            <a:r>
              <a:rPr lang="en-US" sz="16600" dirty="0">
                <a:solidFill>
                  <a:schemeClr val="bg2"/>
                </a:solidFill>
              </a:rPr>
              <a:t>50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181FC291-CEED-4AEC-82B5-FF4BF05049E0}"/>
              </a:ext>
            </a:extLst>
          </p:cNvPr>
          <p:cNvSpPr/>
          <p:nvPr/>
        </p:nvSpPr>
        <p:spPr>
          <a:xfrm>
            <a:off x="312516" y="284639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85C3803-DFBA-4322-97B4-0F2653A14E8B}"/>
              </a:ext>
            </a:extLst>
          </p:cNvPr>
          <p:cNvSpPr txBox="1"/>
          <p:nvPr/>
        </p:nvSpPr>
        <p:spPr>
          <a:xfrm>
            <a:off x="520860" y="636607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0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8A696BE9-B524-4450-B606-40C46F6B8F07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اختر الإجابة الصحيحة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947CCD6-8939-44D6-9E10-F0B324D82B6B}"/>
              </a:ext>
            </a:extLst>
          </p:cNvPr>
          <p:cNvSpPr/>
          <p:nvPr/>
        </p:nvSpPr>
        <p:spPr>
          <a:xfrm>
            <a:off x="300489" y="1303726"/>
            <a:ext cx="1163493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4000" b="1" dirty="0"/>
              <a:t>قبيلة..........قصدها الرسول </a:t>
            </a:r>
            <a:r>
              <a:rPr lang="ar-EG" sz="4000" b="1" dirty="0" err="1"/>
              <a:t>فى</a:t>
            </a:r>
            <a:r>
              <a:rPr lang="ar-EG" sz="4000" b="1" dirty="0"/>
              <a:t> رحلة الطائف يلتمس منهم النصرة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3247E59-DA4B-4B36-8963-DB36F7304850}"/>
              </a:ext>
            </a:extLst>
          </p:cNvPr>
          <p:cNvSpPr txBox="1"/>
          <p:nvPr/>
        </p:nvSpPr>
        <p:spPr>
          <a:xfrm>
            <a:off x="8415275" y="2593884"/>
            <a:ext cx="1388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dirty="0">
                <a:solidFill>
                  <a:srgbClr val="FF0000"/>
                </a:solidFill>
              </a:rPr>
              <a:t>ـــــــ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42DE187-8536-42A4-B9BD-26E178201C8B}"/>
              </a:ext>
            </a:extLst>
          </p:cNvPr>
          <p:cNvSpPr/>
          <p:nvPr/>
        </p:nvSpPr>
        <p:spPr>
          <a:xfrm>
            <a:off x="325042" y="5722607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0E0CA33-68C0-4969-9809-4A0566F64D2F}"/>
              </a:ext>
            </a:extLst>
          </p:cNvPr>
          <p:cNvSpPr txBox="1"/>
          <p:nvPr/>
        </p:nvSpPr>
        <p:spPr>
          <a:xfrm>
            <a:off x="518007" y="605604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E587403-80E9-439F-9235-FF5C5D6A6A05}"/>
              </a:ext>
            </a:extLst>
          </p:cNvPr>
          <p:cNvSpPr/>
          <p:nvPr/>
        </p:nvSpPr>
        <p:spPr>
          <a:xfrm>
            <a:off x="460436" y="2242122"/>
            <a:ext cx="11634938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4400" b="1" dirty="0"/>
              <a:t>(ثقيف – هوازن – خزاعة – قريش )</a:t>
            </a:r>
          </a:p>
        </p:txBody>
      </p:sp>
      <p:sp>
        <p:nvSpPr>
          <p:cNvPr id="13" name="انفجار: 8 نقاط 12">
            <a:extLst>
              <a:ext uri="{FF2B5EF4-FFF2-40B4-BE49-F238E27FC236}">
                <a16:creationId xmlns:a16="http://schemas.microsoft.com/office/drawing/2014/main" id="{10B5BA3D-AE69-4DEA-B34C-581DCF6ED81B}"/>
              </a:ext>
            </a:extLst>
          </p:cNvPr>
          <p:cNvSpPr/>
          <p:nvPr/>
        </p:nvSpPr>
        <p:spPr>
          <a:xfrm>
            <a:off x="1405346" y="-52639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987F031-319A-4FDC-B6D4-7CB2EA25ED31}"/>
              </a:ext>
            </a:extLst>
          </p:cNvPr>
          <p:cNvSpPr txBox="1"/>
          <p:nvPr/>
        </p:nvSpPr>
        <p:spPr>
          <a:xfrm>
            <a:off x="5027907" y="1901196"/>
            <a:ext cx="26443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bg2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07456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2EEDD16-373B-4581-8F8E-9362B415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46" y="225289"/>
            <a:ext cx="6315558" cy="6407421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91BEE82-1EE9-48A3-8264-25676B23D1FF}"/>
              </a:ext>
            </a:extLst>
          </p:cNvPr>
          <p:cNvSpPr/>
          <p:nvPr/>
        </p:nvSpPr>
        <p:spPr>
          <a:xfrm>
            <a:off x="312516" y="284639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1C33360-EC0B-443A-A28B-7F9EAE1C3C46}"/>
              </a:ext>
            </a:extLst>
          </p:cNvPr>
          <p:cNvSpPr txBox="1"/>
          <p:nvPr/>
        </p:nvSpPr>
        <p:spPr>
          <a:xfrm>
            <a:off x="520860" y="636607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78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7518DF89-4F7E-40EF-8A31-DC3B7C258B27}"/>
              </a:ext>
            </a:extLst>
          </p:cNvPr>
          <p:cNvSpPr/>
          <p:nvPr/>
        </p:nvSpPr>
        <p:spPr>
          <a:xfrm>
            <a:off x="149568" y="1610071"/>
            <a:ext cx="11678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تمت مبايعة ابي بكر الصديق بالخلافة في سقيفة بني ساعدة وعرفت بالبيعة العامة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025D2F4-7DF4-4962-ADDB-156DE81834B2}"/>
              </a:ext>
            </a:extLst>
          </p:cNvPr>
          <p:cNvSpPr/>
          <p:nvPr/>
        </p:nvSpPr>
        <p:spPr>
          <a:xfrm>
            <a:off x="4814801" y="3532936"/>
            <a:ext cx="2039032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6000" b="1" dirty="0"/>
              <a:t>(     )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0C0362F-F985-4D8D-902C-C2ED2DC13539}"/>
              </a:ext>
            </a:extLst>
          </p:cNvPr>
          <p:cNvSpPr txBox="1"/>
          <p:nvPr/>
        </p:nvSpPr>
        <p:spPr>
          <a:xfrm>
            <a:off x="5632315" y="3831102"/>
            <a:ext cx="1981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u="sng" dirty="0">
                <a:solidFill>
                  <a:srgbClr val="FF0000"/>
                </a:solidFill>
              </a:rPr>
              <a:t>X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11" name="انفجار: 8 نقاط 10">
            <a:extLst>
              <a:ext uri="{FF2B5EF4-FFF2-40B4-BE49-F238E27FC236}">
                <a16:creationId xmlns:a16="http://schemas.microsoft.com/office/drawing/2014/main" id="{BE23A134-C3F3-4F54-94A4-9B8EDC4EE3E4}"/>
              </a:ext>
            </a:extLst>
          </p:cNvPr>
          <p:cNvSpPr/>
          <p:nvPr/>
        </p:nvSpPr>
        <p:spPr>
          <a:xfrm>
            <a:off x="1506638" y="7932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23178D-7AC4-4957-A7D9-DBEDC8C0F1AF}"/>
              </a:ext>
            </a:extLst>
          </p:cNvPr>
          <p:cNvSpPr txBox="1"/>
          <p:nvPr/>
        </p:nvSpPr>
        <p:spPr>
          <a:xfrm>
            <a:off x="4542817" y="1900532"/>
            <a:ext cx="39122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600" dirty="0">
                <a:solidFill>
                  <a:schemeClr val="bg2"/>
                </a:solidFill>
              </a:rPr>
              <a:t>150</a:t>
            </a:r>
            <a:endParaRPr lang="en-US" sz="16600" dirty="0">
              <a:solidFill>
                <a:schemeClr val="bg2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F8E00E71-4BFA-4268-A2C2-6778DDC3FBA9}"/>
              </a:ext>
            </a:extLst>
          </p:cNvPr>
          <p:cNvSpPr/>
          <p:nvPr/>
        </p:nvSpPr>
        <p:spPr>
          <a:xfrm>
            <a:off x="312516" y="5632143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FEDCDCE-2F40-4DB1-B1E2-FACB075F4E7E}"/>
              </a:ext>
            </a:extLst>
          </p:cNvPr>
          <p:cNvSpPr txBox="1"/>
          <p:nvPr/>
        </p:nvSpPr>
        <p:spPr>
          <a:xfrm>
            <a:off x="520860" y="5984111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4C3655-CE86-47F6-AF33-817C385D4D62}"/>
              </a:ext>
            </a:extLst>
          </p:cNvPr>
          <p:cNvSpPr txBox="1"/>
          <p:nvPr/>
        </p:nvSpPr>
        <p:spPr>
          <a:xfrm>
            <a:off x="2204937" y="375525"/>
            <a:ext cx="7782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000" b="1" u="sng" dirty="0">
                <a:solidFill>
                  <a:srgbClr val="FF0000"/>
                </a:solidFill>
              </a:rPr>
              <a:t>صح ام خطأ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1C28A04-D3D2-4F94-AB06-96B2641A1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46" y="225289"/>
            <a:ext cx="6315558" cy="6407421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0380DA33-5E5E-468B-9D06-FD000DE4F19C}"/>
              </a:ext>
            </a:extLst>
          </p:cNvPr>
          <p:cNvSpPr/>
          <p:nvPr/>
        </p:nvSpPr>
        <p:spPr>
          <a:xfrm>
            <a:off x="312516" y="284639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D246606-1A0F-444D-B105-66953DD9730D}"/>
              </a:ext>
            </a:extLst>
          </p:cNvPr>
          <p:cNvSpPr txBox="1"/>
          <p:nvPr/>
        </p:nvSpPr>
        <p:spPr>
          <a:xfrm>
            <a:off x="520860" y="636607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07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id="{F92A9B73-AAC9-4C18-8D59-9C87E69C440C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اكمل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EF3B6F4-76BF-4046-974C-2708702D0143}"/>
              </a:ext>
            </a:extLst>
          </p:cNvPr>
          <p:cNvSpPr/>
          <p:nvPr/>
        </p:nvSpPr>
        <p:spPr>
          <a:xfrm>
            <a:off x="300489" y="1303726"/>
            <a:ext cx="11634938" cy="2697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6000" b="1" dirty="0"/>
              <a:t>دبر زعماء قريش مؤامرة ضد الرسول اثناء اجتماعهم </a:t>
            </a:r>
            <a:r>
              <a:rPr lang="ar-EG" sz="6000" b="1" dirty="0" err="1"/>
              <a:t>فى</a:t>
            </a:r>
            <a:r>
              <a:rPr lang="ar-EG" sz="6000" b="1" dirty="0"/>
              <a:t>...............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59A14F4-5DBC-4695-B169-411BFF488DEF}"/>
              </a:ext>
            </a:extLst>
          </p:cNvPr>
          <p:cNvSpPr txBox="1"/>
          <p:nvPr/>
        </p:nvSpPr>
        <p:spPr>
          <a:xfrm>
            <a:off x="5615385" y="2783404"/>
            <a:ext cx="320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b="1" u="sng" dirty="0">
                <a:solidFill>
                  <a:srgbClr val="FF0000"/>
                </a:solidFill>
              </a:rPr>
              <a:t>دار الندرة 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B4A3E735-DA13-4294-AA5C-C7F5FA8D27A1}"/>
              </a:ext>
            </a:extLst>
          </p:cNvPr>
          <p:cNvSpPr/>
          <p:nvPr/>
        </p:nvSpPr>
        <p:spPr>
          <a:xfrm>
            <a:off x="325042" y="5722607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9D51AEC-4D22-4211-B79E-D19624C0CB17}"/>
              </a:ext>
            </a:extLst>
          </p:cNvPr>
          <p:cNvSpPr txBox="1"/>
          <p:nvPr/>
        </p:nvSpPr>
        <p:spPr>
          <a:xfrm>
            <a:off x="518007" y="605604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انفجار: 8 نقاط 18">
            <a:extLst>
              <a:ext uri="{FF2B5EF4-FFF2-40B4-BE49-F238E27FC236}">
                <a16:creationId xmlns:a16="http://schemas.microsoft.com/office/drawing/2014/main" id="{B7477626-5B21-4EFA-A4BD-DCDF584FA1D4}"/>
              </a:ext>
            </a:extLst>
          </p:cNvPr>
          <p:cNvSpPr/>
          <p:nvPr/>
        </p:nvSpPr>
        <p:spPr>
          <a:xfrm>
            <a:off x="1406160" y="377322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75F16E9-C09D-462C-AC1A-B483B6983572}"/>
              </a:ext>
            </a:extLst>
          </p:cNvPr>
          <p:cNvSpPr txBox="1"/>
          <p:nvPr/>
        </p:nvSpPr>
        <p:spPr>
          <a:xfrm>
            <a:off x="4587496" y="2501170"/>
            <a:ext cx="39122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600" dirty="0">
                <a:solidFill>
                  <a:schemeClr val="bg2"/>
                </a:solidFill>
              </a:rPr>
              <a:t>200</a:t>
            </a:r>
            <a:endParaRPr lang="en-US" sz="16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D829C8B-C216-44B2-BF37-4CA046F0B928}"/>
              </a:ext>
            </a:extLst>
          </p:cNvPr>
          <p:cNvSpPr/>
          <p:nvPr/>
        </p:nvSpPr>
        <p:spPr>
          <a:xfrm>
            <a:off x="2848285" y="284639"/>
            <a:ext cx="6538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صح ام خطأ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18B968-A804-46B7-98A1-6EC5AF49DFAB}"/>
              </a:ext>
            </a:extLst>
          </p:cNvPr>
          <p:cNvSpPr/>
          <p:nvPr/>
        </p:nvSpPr>
        <p:spPr>
          <a:xfrm>
            <a:off x="138897" y="1334512"/>
            <a:ext cx="11634938" cy="4230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4400" b="1" dirty="0"/>
              <a:t>دول جزر القمر من الدول </a:t>
            </a:r>
            <a:r>
              <a:rPr lang="ar-EG" sz="4400" b="1" dirty="0" err="1"/>
              <a:t>العربيه</a:t>
            </a:r>
            <a:r>
              <a:rPr lang="ar-EG" sz="4400" b="1" dirty="0"/>
              <a:t> </a:t>
            </a:r>
            <a:r>
              <a:rPr lang="ar-EG" sz="4400" b="1" dirty="0" err="1"/>
              <a:t>الآسيويه</a:t>
            </a:r>
            <a:endParaRPr lang="ar-EG" sz="4400" b="1" dirty="0"/>
          </a:p>
          <a:p>
            <a:pPr algn="ctr" rtl="1">
              <a:lnSpc>
                <a:spcPct val="150000"/>
              </a:lnSpc>
            </a:pPr>
            <a:r>
              <a:rPr lang="ar-EG" sz="6000" b="1" dirty="0"/>
              <a:t>(     )</a:t>
            </a:r>
          </a:p>
          <a:p>
            <a:pPr algn="ctr" rtl="1">
              <a:lnSpc>
                <a:spcPct val="150000"/>
              </a:lnSpc>
            </a:pPr>
            <a:r>
              <a:rPr lang="ar-EG" sz="4000" b="1" dirty="0"/>
              <a:t>وجود البترول والغاز الطبيعي في الوطن العربي أكسبه أهميه </a:t>
            </a:r>
            <a:r>
              <a:rPr lang="ar-EG" sz="4000" b="1" dirty="0" err="1"/>
              <a:t>حضاريه</a:t>
            </a:r>
            <a:endParaRPr lang="ar-EG" sz="4000" b="1" dirty="0"/>
          </a:p>
          <a:p>
            <a:pPr algn="ctr" rtl="1">
              <a:lnSpc>
                <a:spcPct val="150000"/>
              </a:lnSpc>
            </a:pPr>
            <a:r>
              <a:rPr lang="ar-EG" sz="4000" b="1" dirty="0"/>
              <a:t>( </a:t>
            </a:r>
            <a:r>
              <a:rPr lang="en-US" sz="4000" u="sng" dirty="0">
                <a:solidFill>
                  <a:srgbClr val="FF0000"/>
                </a:solidFill>
              </a:rPr>
              <a:t>X</a:t>
            </a:r>
            <a:r>
              <a:rPr lang="ar-EG" sz="4000" u="sng" dirty="0">
                <a:solidFill>
                  <a:srgbClr val="FF0000"/>
                </a:solidFill>
              </a:rPr>
              <a:t> </a:t>
            </a:r>
            <a:r>
              <a:rPr lang="ar-EG" sz="4000" b="1" dirty="0"/>
              <a:t>)</a:t>
            </a:r>
            <a:endParaRPr lang="en-US" sz="40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9556E5A-1A6A-4555-9C0F-F80CFA9299BA}"/>
              </a:ext>
            </a:extLst>
          </p:cNvPr>
          <p:cNvSpPr txBox="1"/>
          <p:nvPr/>
        </p:nvSpPr>
        <p:spPr>
          <a:xfrm>
            <a:off x="5603454" y="2638593"/>
            <a:ext cx="690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انفجار: 8 نقاط 9">
            <a:extLst>
              <a:ext uri="{FF2B5EF4-FFF2-40B4-BE49-F238E27FC236}">
                <a16:creationId xmlns:a16="http://schemas.microsoft.com/office/drawing/2014/main" id="{15F68EA7-63E3-40F6-9A18-8A96C9B90696}"/>
              </a:ext>
            </a:extLst>
          </p:cNvPr>
          <p:cNvSpPr/>
          <p:nvPr/>
        </p:nvSpPr>
        <p:spPr>
          <a:xfrm>
            <a:off x="1148536" y="284639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FCBE54-EC53-4D72-B815-6CF60F5DA491}"/>
              </a:ext>
            </a:extLst>
          </p:cNvPr>
          <p:cNvSpPr txBox="1"/>
          <p:nvPr/>
        </p:nvSpPr>
        <p:spPr>
          <a:xfrm>
            <a:off x="4000244" y="2126139"/>
            <a:ext cx="39122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600" dirty="0">
                <a:solidFill>
                  <a:schemeClr val="bg2"/>
                </a:solidFill>
              </a:rPr>
              <a:t>100</a:t>
            </a:r>
            <a:endParaRPr lang="en-US" sz="16600" dirty="0">
              <a:solidFill>
                <a:schemeClr val="bg2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89104C05-DF77-4605-B8A5-3A8BCBF0CBAE}"/>
              </a:ext>
            </a:extLst>
          </p:cNvPr>
          <p:cNvSpPr/>
          <p:nvPr/>
        </p:nvSpPr>
        <p:spPr>
          <a:xfrm>
            <a:off x="312516" y="284639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B1794F1-4E02-4584-A035-0595C1EF64CA}"/>
              </a:ext>
            </a:extLst>
          </p:cNvPr>
          <p:cNvSpPr txBox="1"/>
          <p:nvPr/>
        </p:nvSpPr>
        <p:spPr>
          <a:xfrm>
            <a:off x="520860" y="636607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981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8BDF51ED-B87D-42DD-B21F-FDF4321B05F0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صح ام خطأ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1A2BD11-BF34-4FD0-A09B-B775E1FFEAD0}"/>
              </a:ext>
            </a:extLst>
          </p:cNvPr>
          <p:cNvSpPr/>
          <p:nvPr/>
        </p:nvSpPr>
        <p:spPr>
          <a:xfrm>
            <a:off x="300489" y="1303726"/>
            <a:ext cx="11634938" cy="243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5400" b="1" dirty="0"/>
              <a:t>اتجه أبو بكر الصيق لنشر الإسلام خارج شبه جزيرة العربية قبل حرب المرتدين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A07F1FF-DB9E-42E8-8BE3-554EF660D8B3}"/>
              </a:ext>
            </a:extLst>
          </p:cNvPr>
          <p:cNvSpPr txBox="1"/>
          <p:nvPr/>
        </p:nvSpPr>
        <p:spPr>
          <a:xfrm>
            <a:off x="2989787" y="2755793"/>
            <a:ext cx="320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b="1" u="sng" dirty="0">
                <a:solidFill>
                  <a:srgbClr val="FF0000"/>
                </a:solidFill>
              </a:rPr>
              <a:t>)</a:t>
            </a:r>
            <a:r>
              <a:rPr lang="en-US" sz="5400" b="1" u="sng" dirty="0">
                <a:solidFill>
                  <a:srgbClr val="FF0000"/>
                </a:solidFill>
              </a:rPr>
              <a:t>X)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456FA60-0DB3-4D29-851D-23789556E2C1}"/>
              </a:ext>
            </a:extLst>
          </p:cNvPr>
          <p:cNvSpPr/>
          <p:nvPr/>
        </p:nvSpPr>
        <p:spPr>
          <a:xfrm>
            <a:off x="325042" y="5722607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7E1FF20-A316-4CDA-9CE1-93006B179103}"/>
              </a:ext>
            </a:extLst>
          </p:cNvPr>
          <p:cNvSpPr txBox="1"/>
          <p:nvPr/>
        </p:nvSpPr>
        <p:spPr>
          <a:xfrm>
            <a:off x="518007" y="605604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انفجار: 8 نقاط 14">
            <a:extLst>
              <a:ext uri="{FF2B5EF4-FFF2-40B4-BE49-F238E27FC236}">
                <a16:creationId xmlns:a16="http://schemas.microsoft.com/office/drawing/2014/main" id="{6C693F42-EF9D-40B0-A2F9-9DCF89FC6D77}"/>
              </a:ext>
            </a:extLst>
          </p:cNvPr>
          <p:cNvSpPr/>
          <p:nvPr/>
        </p:nvSpPr>
        <p:spPr>
          <a:xfrm>
            <a:off x="2136259" y="287810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A597F54-21B3-4F45-BEEC-AC44D89C1A8D}"/>
              </a:ext>
            </a:extLst>
          </p:cNvPr>
          <p:cNvSpPr txBox="1"/>
          <p:nvPr/>
        </p:nvSpPr>
        <p:spPr>
          <a:xfrm>
            <a:off x="5099237" y="2215294"/>
            <a:ext cx="39122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bg2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4895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D7B9EAA-EBAE-4637-A9F7-703EEAE00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46" y="225289"/>
            <a:ext cx="6315558" cy="6407421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FD84A16F-ECEF-4FE3-A2DF-E8536C572BF3}"/>
              </a:ext>
            </a:extLst>
          </p:cNvPr>
          <p:cNvSpPr/>
          <p:nvPr/>
        </p:nvSpPr>
        <p:spPr>
          <a:xfrm>
            <a:off x="312516" y="284639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1E346C-C455-4FDC-9FDF-ADD25FE46405}"/>
              </a:ext>
            </a:extLst>
          </p:cNvPr>
          <p:cNvSpPr txBox="1"/>
          <p:nvPr/>
        </p:nvSpPr>
        <p:spPr>
          <a:xfrm>
            <a:off x="520860" y="636607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94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3CB15FE-75D0-4FD1-B5E3-203EDD01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46" y="225289"/>
            <a:ext cx="6315558" cy="6407421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2AA38A4C-1C44-4CA7-B376-BA4C0046356A}"/>
              </a:ext>
            </a:extLst>
          </p:cNvPr>
          <p:cNvSpPr/>
          <p:nvPr/>
        </p:nvSpPr>
        <p:spPr>
          <a:xfrm>
            <a:off x="312516" y="284639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66742D8-26C6-4F77-8B06-D9F56555A3BF}"/>
              </a:ext>
            </a:extLst>
          </p:cNvPr>
          <p:cNvSpPr txBox="1"/>
          <p:nvPr/>
        </p:nvSpPr>
        <p:spPr>
          <a:xfrm>
            <a:off x="520860" y="636607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841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4FE11209-C51F-413A-BD5D-136C553F12E2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صح ام خطأ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4EDFCBB-8476-4F8D-B31D-A744215408B2}"/>
              </a:ext>
            </a:extLst>
          </p:cNvPr>
          <p:cNvSpPr/>
          <p:nvPr/>
        </p:nvSpPr>
        <p:spPr>
          <a:xfrm>
            <a:off x="300489" y="1303726"/>
            <a:ext cx="11634938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4800" b="1" dirty="0"/>
              <a:t>	كلف أبو بكر الصديق زيد بن ثابت يجمع القران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8C77438-F187-43A6-90F8-53C1A2974E4A}"/>
              </a:ext>
            </a:extLst>
          </p:cNvPr>
          <p:cNvSpPr txBox="1"/>
          <p:nvPr/>
        </p:nvSpPr>
        <p:spPr>
          <a:xfrm>
            <a:off x="5394542" y="2728008"/>
            <a:ext cx="3206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b="1" u="sng" dirty="0">
                <a:solidFill>
                  <a:srgbClr val="FF0000"/>
                </a:solidFill>
              </a:rPr>
              <a:t> )</a:t>
            </a:r>
            <a:r>
              <a:rPr lang="en-US" sz="6000" u="sng" dirty="0">
                <a:solidFill>
                  <a:srgbClr val="FF0000"/>
                </a:solidFill>
              </a:rPr>
              <a:t>√</a:t>
            </a:r>
            <a:r>
              <a:rPr lang="ar-EG" sz="5400" b="1" u="sng" dirty="0">
                <a:solidFill>
                  <a:srgbClr val="FF0000"/>
                </a:solidFill>
              </a:rPr>
              <a:t> </a:t>
            </a:r>
            <a:r>
              <a:rPr lang="en-US" sz="5400" b="1" u="sng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B631FC8-C67A-4B04-A48A-827FB773156B}"/>
              </a:ext>
            </a:extLst>
          </p:cNvPr>
          <p:cNvSpPr/>
          <p:nvPr/>
        </p:nvSpPr>
        <p:spPr>
          <a:xfrm>
            <a:off x="325042" y="5722607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5513459-9599-4903-AE5C-21DFC25A096D}"/>
              </a:ext>
            </a:extLst>
          </p:cNvPr>
          <p:cNvSpPr txBox="1"/>
          <p:nvPr/>
        </p:nvSpPr>
        <p:spPr>
          <a:xfrm>
            <a:off x="518007" y="605604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انفجار: 8 نقاط 10">
            <a:extLst>
              <a:ext uri="{FF2B5EF4-FFF2-40B4-BE49-F238E27FC236}">
                <a16:creationId xmlns:a16="http://schemas.microsoft.com/office/drawing/2014/main" id="{18DD3CDF-25C1-4A95-A836-060F8A34CECA}"/>
              </a:ext>
            </a:extLst>
          </p:cNvPr>
          <p:cNvSpPr/>
          <p:nvPr/>
        </p:nvSpPr>
        <p:spPr>
          <a:xfrm>
            <a:off x="1568921" y="-36574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FC55C70-CB79-4573-9CA1-70B65444BB25}"/>
              </a:ext>
            </a:extLst>
          </p:cNvPr>
          <p:cNvSpPr txBox="1"/>
          <p:nvPr/>
        </p:nvSpPr>
        <p:spPr>
          <a:xfrm>
            <a:off x="5102101" y="2105561"/>
            <a:ext cx="26443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bg2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8894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03B338A-57FA-4D83-8809-1E9C0C246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46" y="225289"/>
            <a:ext cx="6315558" cy="6407421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FE4FD62F-C233-4C84-9DF0-99D02C85B6C0}"/>
              </a:ext>
            </a:extLst>
          </p:cNvPr>
          <p:cNvSpPr/>
          <p:nvPr/>
        </p:nvSpPr>
        <p:spPr>
          <a:xfrm>
            <a:off x="312516" y="284639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71D221B-0263-479B-9125-94AC513CF270}"/>
              </a:ext>
            </a:extLst>
          </p:cNvPr>
          <p:cNvSpPr txBox="1"/>
          <p:nvPr/>
        </p:nvSpPr>
        <p:spPr>
          <a:xfrm>
            <a:off x="520860" y="636607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97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BFA12835-9126-4A6C-B3D1-7AEE61F55CFD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اكمل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BEF4E5E-134D-48A6-B09D-AA178CCBCB99}"/>
              </a:ext>
            </a:extLst>
          </p:cNvPr>
          <p:cNvSpPr/>
          <p:nvPr/>
        </p:nvSpPr>
        <p:spPr>
          <a:xfrm>
            <a:off x="300489" y="1303726"/>
            <a:ext cx="11634938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4800" b="1" dirty="0"/>
              <a:t>من الدول التي اثرت الحروب والصراعات في عده سكانها وكثافتهم دوله ............ 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A824AC4-53CE-4B3F-A805-46E75D153B70}"/>
              </a:ext>
            </a:extLst>
          </p:cNvPr>
          <p:cNvSpPr/>
          <p:nvPr/>
        </p:nvSpPr>
        <p:spPr>
          <a:xfrm>
            <a:off x="325042" y="5722607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742EEE9-E18A-4E82-B4DB-8F264BF4E67A}"/>
              </a:ext>
            </a:extLst>
          </p:cNvPr>
          <p:cNvSpPr txBox="1"/>
          <p:nvPr/>
        </p:nvSpPr>
        <p:spPr>
          <a:xfrm>
            <a:off x="518007" y="605604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113EC90-A224-4529-844E-BEEAE158E54F}"/>
              </a:ext>
            </a:extLst>
          </p:cNvPr>
          <p:cNvSpPr txBox="1"/>
          <p:nvPr/>
        </p:nvSpPr>
        <p:spPr>
          <a:xfrm>
            <a:off x="7150657" y="2501210"/>
            <a:ext cx="3382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u="sng" dirty="0">
                <a:solidFill>
                  <a:srgbClr val="FF0000"/>
                </a:solidFill>
              </a:rPr>
              <a:t>فلسطين 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11" name="انفجار: 8 نقاط 10">
            <a:extLst>
              <a:ext uri="{FF2B5EF4-FFF2-40B4-BE49-F238E27FC236}">
                <a16:creationId xmlns:a16="http://schemas.microsoft.com/office/drawing/2014/main" id="{26A64560-A6CC-4BF2-AFF5-5A25B68D1850}"/>
              </a:ext>
            </a:extLst>
          </p:cNvPr>
          <p:cNvSpPr/>
          <p:nvPr/>
        </p:nvSpPr>
        <p:spPr>
          <a:xfrm>
            <a:off x="1426361" y="137250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EBCED25-D17F-4278-BBE2-F4382A6161C9}"/>
              </a:ext>
            </a:extLst>
          </p:cNvPr>
          <p:cNvSpPr txBox="1"/>
          <p:nvPr/>
        </p:nvSpPr>
        <p:spPr>
          <a:xfrm>
            <a:off x="4457529" y="2261098"/>
            <a:ext cx="46704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600" dirty="0">
                <a:solidFill>
                  <a:schemeClr val="bg2"/>
                </a:solidFill>
              </a:rPr>
              <a:t>150</a:t>
            </a:r>
            <a:endParaRPr lang="en-US" sz="16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EE2389AD-99B9-405E-B3E1-AEF1C8F89B2B}"/>
              </a:ext>
            </a:extLst>
          </p:cNvPr>
          <p:cNvSpPr/>
          <p:nvPr/>
        </p:nvSpPr>
        <p:spPr>
          <a:xfrm>
            <a:off x="256572" y="284639"/>
            <a:ext cx="11678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نزل جبريل بالوحى على الرسول صلى الله عليه و سلم في ...............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C547680-954A-41FE-82EB-4B08D88AA303}"/>
              </a:ext>
            </a:extLst>
          </p:cNvPr>
          <p:cNvSpPr txBox="1"/>
          <p:nvPr/>
        </p:nvSpPr>
        <p:spPr>
          <a:xfrm>
            <a:off x="4707275" y="2393502"/>
            <a:ext cx="3382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u="sng" dirty="0">
                <a:solidFill>
                  <a:srgbClr val="FF0000"/>
                </a:solidFill>
              </a:rPr>
              <a:t>غار حراء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4E457C7A-5DCC-49B6-956F-FC96DE3C0BBE}"/>
              </a:ext>
            </a:extLst>
          </p:cNvPr>
          <p:cNvSpPr/>
          <p:nvPr/>
        </p:nvSpPr>
        <p:spPr>
          <a:xfrm>
            <a:off x="325042" y="5722607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CFBC4A-86F4-4E24-9FE0-FB9C7857B3BB}"/>
              </a:ext>
            </a:extLst>
          </p:cNvPr>
          <p:cNvSpPr txBox="1"/>
          <p:nvPr/>
        </p:nvSpPr>
        <p:spPr>
          <a:xfrm>
            <a:off x="518007" y="605604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انفجار: 8 نقاط 15">
            <a:extLst>
              <a:ext uri="{FF2B5EF4-FFF2-40B4-BE49-F238E27FC236}">
                <a16:creationId xmlns:a16="http://schemas.microsoft.com/office/drawing/2014/main" id="{EDF53FE8-1856-459D-9905-415F71EE8D1A}"/>
              </a:ext>
            </a:extLst>
          </p:cNvPr>
          <p:cNvSpPr/>
          <p:nvPr/>
        </p:nvSpPr>
        <p:spPr>
          <a:xfrm>
            <a:off x="1652382" y="525832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A326F89-D1D8-4E7B-B6F5-113ED8F7681B}"/>
              </a:ext>
            </a:extLst>
          </p:cNvPr>
          <p:cNvSpPr txBox="1"/>
          <p:nvPr/>
        </p:nvSpPr>
        <p:spPr>
          <a:xfrm>
            <a:off x="4437250" y="2901333"/>
            <a:ext cx="40759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600" dirty="0">
                <a:solidFill>
                  <a:schemeClr val="bg2"/>
                </a:solidFill>
              </a:rPr>
              <a:t>100</a:t>
            </a:r>
            <a:endParaRPr lang="en-US" sz="16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84EA95A8-47DD-4EE3-9ADE-47F9BEC5E582}"/>
              </a:ext>
            </a:extLst>
          </p:cNvPr>
          <p:cNvSpPr/>
          <p:nvPr/>
        </p:nvSpPr>
        <p:spPr>
          <a:xfrm>
            <a:off x="2722436" y="284639"/>
            <a:ext cx="6538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صح ام خطأ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1A5B5FD-3EB1-4BFA-A881-C7AAC68F01ED}"/>
              </a:ext>
            </a:extLst>
          </p:cNvPr>
          <p:cNvSpPr/>
          <p:nvPr/>
        </p:nvSpPr>
        <p:spPr>
          <a:xfrm>
            <a:off x="138897" y="1334512"/>
            <a:ext cx="11634938" cy="552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4000" dirty="0">
                <a:ea typeface="Calibri" panose="020F0502020204030204" pitchFamily="34" charset="0"/>
                <a:cs typeface="Simplified Arabic" panose="02020603050405020304" pitchFamily="18" charset="-78"/>
              </a:rPr>
              <a:t>يحد الوطن العربي من الشمال جبال البحر الاحمر والمحيط الهندي</a:t>
            </a:r>
          </a:p>
          <a:p>
            <a:pPr algn="r" rtl="1">
              <a:lnSpc>
                <a:spcPct val="150000"/>
              </a:lnSpc>
            </a:pPr>
            <a:endParaRPr lang="ar-EG" sz="4000" b="1" dirty="0"/>
          </a:p>
          <a:p>
            <a:pPr algn="r" rtl="1">
              <a:lnSpc>
                <a:spcPct val="150000"/>
              </a:lnSpc>
            </a:pPr>
            <a:r>
              <a:rPr lang="ar-EG" sz="4000" b="1" dirty="0"/>
              <a:t>تبلغ مساحه الوطن العربي نحو 13 مليون كم2 </a:t>
            </a:r>
          </a:p>
          <a:p>
            <a:pPr algn="r" rtl="1">
              <a:lnSpc>
                <a:spcPct val="150000"/>
              </a:lnSpc>
            </a:pPr>
            <a:endParaRPr lang="ar-EG" sz="4000" b="1" dirty="0"/>
          </a:p>
          <a:p>
            <a:pPr algn="r" rtl="1">
              <a:lnSpc>
                <a:spcPct val="150000"/>
              </a:lnSpc>
            </a:pPr>
            <a:r>
              <a:rPr lang="ar-EG" sz="4000" b="1" dirty="0"/>
              <a:t>يعد الوطن العربي مهدآ للديانات </a:t>
            </a:r>
            <a:r>
              <a:rPr lang="ar-EG" sz="4000" b="1" dirty="0" err="1"/>
              <a:t>السماويه</a:t>
            </a:r>
            <a:r>
              <a:rPr lang="ar-EG" sz="4000" b="1" dirty="0"/>
              <a:t> </a:t>
            </a:r>
            <a:r>
              <a:rPr lang="ar-EG" sz="4000" b="1" dirty="0" err="1"/>
              <a:t>الثلاثه</a:t>
            </a:r>
            <a:r>
              <a:rPr lang="ar-EG" sz="4000" b="1" dirty="0"/>
              <a:t> </a:t>
            </a:r>
            <a:r>
              <a:rPr lang="ar-EG" sz="4000" b="1" dirty="0" err="1"/>
              <a:t>اليهوديه</a:t>
            </a:r>
            <a:r>
              <a:rPr lang="ar-EG" sz="4000" b="1" dirty="0"/>
              <a:t> </a:t>
            </a:r>
            <a:r>
              <a:rPr lang="ar-EG" sz="4000" b="1" dirty="0" err="1"/>
              <a:t>والمسيحيه</a:t>
            </a:r>
            <a:r>
              <a:rPr lang="ar-EG" sz="4000" b="1" dirty="0"/>
              <a:t> </a:t>
            </a:r>
            <a:r>
              <a:rPr lang="ar-EG" sz="4000" b="1" dirty="0" err="1"/>
              <a:t>والاسلاميه</a:t>
            </a:r>
            <a:endParaRPr lang="en-US" sz="40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7AE30C9-9293-48C4-A729-D28DF8BF822C}"/>
              </a:ext>
            </a:extLst>
          </p:cNvPr>
          <p:cNvSpPr txBox="1"/>
          <p:nvPr/>
        </p:nvSpPr>
        <p:spPr>
          <a:xfrm>
            <a:off x="5487422" y="2183365"/>
            <a:ext cx="1217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solidFill>
                  <a:srgbClr val="FF0000"/>
                </a:solidFill>
              </a:rPr>
              <a:t>(X)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ACC4FE-9941-45E7-A307-D214340BE1B1}"/>
              </a:ext>
            </a:extLst>
          </p:cNvPr>
          <p:cNvSpPr txBox="1"/>
          <p:nvPr/>
        </p:nvSpPr>
        <p:spPr>
          <a:xfrm>
            <a:off x="5415368" y="4012698"/>
            <a:ext cx="1448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solidFill>
                  <a:srgbClr val="FF0000"/>
                </a:solidFill>
              </a:rPr>
              <a:t>(√)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91648E-F661-4EB6-8D56-E05C5D45A2E1}"/>
              </a:ext>
            </a:extLst>
          </p:cNvPr>
          <p:cNvSpPr txBox="1"/>
          <p:nvPr/>
        </p:nvSpPr>
        <p:spPr>
          <a:xfrm>
            <a:off x="5542689" y="5750004"/>
            <a:ext cx="1448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solidFill>
                  <a:srgbClr val="FF0000"/>
                </a:solidFill>
              </a:rPr>
              <a:t>(√)</a:t>
            </a:r>
          </a:p>
        </p:txBody>
      </p:sp>
      <p:sp>
        <p:nvSpPr>
          <p:cNvPr id="10" name="انفجار: 8 نقاط 9">
            <a:extLst>
              <a:ext uri="{FF2B5EF4-FFF2-40B4-BE49-F238E27FC236}">
                <a16:creationId xmlns:a16="http://schemas.microsoft.com/office/drawing/2014/main" id="{F1793241-021D-4C67-94C1-74C660BA83A8}"/>
              </a:ext>
            </a:extLst>
          </p:cNvPr>
          <p:cNvSpPr/>
          <p:nvPr/>
        </p:nvSpPr>
        <p:spPr>
          <a:xfrm>
            <a:off x="1677536" y="284639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E8C6444-8BC4-40B7-842E-23649BADF1C9}"/>
              </a:ext>
            </a:extLst>
          </p:cNvPr>
          <p:cNvSpPr txBox="1"/>
          <p:nvPr/>
        </p:nvSpPr>
        <p:spPr>
          <a:xfrm>
            <a:off x="4779551" y="2059949"/>
            <a:ext cx="29746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bg2"/>
                </a:solidFill>
              </a:rPr>
              <a:t>50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181FC291-CEED-4AEC-82B5-FF4BF05049E0}"/>
              </a:ext>
            </a:extLst>
          </p:cNvPr>
          <p:cNvSpPr/>
          <p:nvPr/>
        </p:nvSpPr>
        <p:spPr>
          <a:xfrm>
            <a:off x="312516" y="284639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85C3803-DFBA-4322-97B4-0F2653A14E8B}"/>
              </a:ext>
            </a:extLst>
          </p:cNvPr>
          <p:cNvSpPr txBox="1"/>
          <p:nvPr/>
        </p:nvSpPr>
        <p:spPr>
          <a:xfrm>
            <a:off x="520860" y="636607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8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8A696BE9-B524-4450-B606-40C46F6B8F07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اختر الإجابة الصحيحة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947CCD6-8939-44D6-9E10-F0B324D82B6B}"/>
              </a:ext>
            </a:extLst>
          </p:cNvPr>
          <p:cNvSpPr/>
          <p:nvPr/>
        </p:nvSpPr>
        <p:spPr>
          <a:xfrm>
            <a:off x="300489" y="1303726"/>
            <a:ext cx="1163493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4000" b="1" dirty="0"/>
              <a:t>من العوامل </a:t>
            </a:r>
            <a:r>
              <a:rPr lang="ar-EG" sz="4000" b="1" dirty="0" err="1"/>
              <a:t>الطبيعيه</a:t>
            </a:r>
            <a:r>
              <a:rPr lang="ar-EG" sz="4000" b="1" dirty="0"/>
              <a:t> التي تؤثر في توزيع السكان في الوطن العربي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3247E59-DA4B-4B36-8963-DB36F7304850}"/>
              </a:ext>
            </a:extLst>
          </p:cNvPr>
          <p:cNvSpPr txBox="1"/>
          <p:nvPr/>
        </p:nvSpPr>
        <p:spPr>
          <a:xfrm>
            <a:off x="1374933" y="2639307"/>
            <a:ext cx="2195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dirty="0">
                <a:solidFill>
                  <a:srgbClr val="FF0000"/>
                </a:solidFill>
              </a:rPr>
              <a:t>ـــــــــــ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42DE187-8536-42A4-B9BD-26E178201C8B}"/>
              </a:ext>
            </a:extLst>
          </p:cNvPr>
          <p:cNvSpPr/>
          <p:nvPr/>
        </p:nvSpPr>
        <p:spPr>
          <a:xfrm>
            <a:off x="325042" y="5722607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0E0CA33-68C0-4969-9809-4A0566F64D2F}"/>
              </a:ext>
            </a:extLst>
          </p:cNvPr>
          <p:cNvSpPr txBox="1"/>
          <p:nvPr/>
        </p:nvSpPr>
        <p:spPr>
          <a:xfrm>
            <a:off x="518007" y="605604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E587403-80E9-439F-9235-FF5C5D6A6A05}"/>
              </a:ext>
            </a:extLst>
          </p:cNvPr>
          <p:cNvSpPr/>
          <p:nvPr/>
        </p:nvSpPr>
        <p:spPr>
          <a:xfrm>
            <a:off x="460436" y="2242122"/>
            <a:ext cx="11634938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4400" b="1" dirty="0"/>
              <a:t>( النقل والمواصلات  –</a:t>
            </a:r>
            <a:r>
              <a:rPr lang="ar-EG" sz="4400" b="1" dirty="0" err="1"/>
              <a:t>الصناعه</a:t>
            </a:r>
            <a:r>
              <a:rPr lang="ar-EG" sz="4400" b="1" dirty="0"/>
              <a:t>  – التعدين  – المناخ ) </a:t>
            </a:r>
          </a:p>
        </p:txBody>
      </p:sp>
      <p:sp>
        <p:nvSpPr>
          <p:cNvPr id="13" name="انفجار: 8 نقاط 12">
            <a:extLst>
              <a:ext uri="{FF2B5EF4-FFF2-40B4-BE49-F238E27FC236}">
                <a16:creationId xmlns:a16="http://schemas.microsoft.com/office/drawing/2014/main" id="{10B5BA3D-AE69-4DEA-B34C-581DCF6ED81B}"/>
              </a:ext>
            </a:extLst>
          </p:cNvPr>
          <p:cNvSpPr/>
          <p:nvPr/>
        </p:nvSpPr>
        <p:spPr>
          <a:xfrm>
            <a:off x="1758345" y="-222652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987F031-319A-4FDC-B6D4-7CB2EA25ED31}"/>
              </a:ext>
            </a:extLst>
          </p:cNvPr>
          <p:cNvSpPr txBox="1"/>
          <p:nvPr/>
        </p:nvSpPr>
        <p:spPr>
          <a:xfrm>
            <a:off x="5027907" y="1901196"/>
            <a:ext cx="26443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bg2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0134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8A696BE9-B524-4450-B606-40C46F6B8F07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اختر الإجابة الصحيحة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947CCD6-8939-44D6-9E10-F0B324D82B6B}"/>
              </a:ext>
            </a:extLst>
          </p:cNvPr>
          <p:cNvSpPr/>
          <p:nvPr/>
        </p:nvSpPr>
        <p:spPr>
          <a:xfrm>
            <a:off x="300489" y="1303726"/>
            <a:ext cx="1163493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4000" b="1" dirty="0"/>
              <a:t>يعمل اغلبيه البدو الرحل بحرفه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3247E59-DA4B-4B36-8963-DB36F7304850}"/>
              </a:ext>
            </a:extLst>
          </p:cNvPr>
          <p:cNvSpPr txBox="1"/>
          <p:nvPr/>
        </p:nvSpPr>
        <p:spPr>
          <a:xfrm>
            <a:off x="8203750" y="2532303"/>
            <a:ext cx="2195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dirty="0">
                <a:solidFill>
                  <a:srgbClr val="FF0000"/>
                </a:solidFill>
              </a:rPr>
              <a:t>ـــــــــــ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42DE187-8536-42A4-B9BD-26E178201C8B}"/>
              </a:ext>
            </a:extLst>
          </p:cNvPr>
          <p:cNvSpPr/>
          <p:nvPr/>
        </p:nvSpPr>
        <p:spPr>
          <a:xfrm>
            <a:off x="325042" y="5722607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0E0CA33-68C0-4969-9809-4A0566F64D2F}"/>
              </a:ext>
            </a:extLst>
          </p:cNvPr>
          <p:cNvSpPr txBox="1"/>
          <p:nvPr/>
        </p:nvSpPr>
        <p:spPr>
          <a:xfrm>
            <a:off x="518007" y="605604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E587403-80E9-439F-9235-FF5C5D6A6A05}"/>
              </a:ext>
            </a:extLst>
          </p:cNvPr>
          <p:cNvSpPr/>
          <p:nvPr/>
        </p:nvSpPr>
        <p:spPr>
          <a:xfrm>
            <a:off x="460436" y="2242122"/>
            <a:ext cx="11634938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4400" b="1" dirty="0"/>
              <a:t>(</a:t>
            </a:r>
            <a:r>
              <a:rPr lang="ar-EG" sz="4400" b="1" dirty="0" err="1"/>
              <a:t>الزراعه</a:t>
            </a:r>
            <a:r>
              <a:rPr lang="ar-EG" sz="4400" b="1" dirty="0"/>
              <a:t> – الرعي - </a:t>
            </a:r>
            <a:r>
              <a:rPr lang="ar-EG" sz="4400" b="1" dirty="0" err="1"/>
              <a:t>الصناعه</a:t>
            </a:r>
            <a:r>
              <a:rPr lang="ar-EG" sz="4400" b="1" dirty="0"/>
              <a:t> - التعدين ) </a:t>
            </a:r>
          </a:p>
        </p:txBody>
      </p:sp>
      <p:sp>
        <p:nvSpPr>
          <p:cNvPr id="13" name="انفجار: 8 نقاط 12">
            <a:extLst>
              <a:ext uri="{FF2B5EF4-FFF2-40B4-BE49-F238E27FC236}">
                <a16:creationId xmlns:a16="http://schemas.microsoft.com/office/drawing/2014/main" id="{10B5BA3D-AE69-4DEA-B34C-581DCF6ED81B}"/>
              </a:ext>
            </a:extLst>
          </p:cNvPr>
          <p:cNvSpPr/>
          <p:nvPr/>
        </p:nvSpPr>
        <p:spPr>
          <a:xfrm>
            <a:off x="1717969" y="119730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987F031-319A-4FDC-B6D4-7CB2EA25ED31}"/>
              </a:ext>
            </a:extLst>
          </p:cNvPr>
          <p:cNvSpPr txBox="1"/>
          <p:nvPr/>
        </p:nvSpPr>
        <p:spPr>
          <a:xfrm>
            <a:off x="5060298" y="2309927"/>
            <a:ext cx="26443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bg2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6486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D829C8B-C216-44B2-BF37-4CA046F0B928}"/>
              </a:ext>
            </a:extLst>
          </p:cNvPr>
          <p:cNvSpPr/>
          <p:nvPr/>
        </p:nvSpPr>
        <p:spPr>
          <a:xfrm>
            <a:off x="2848285" y="284639"/>
            <a:ext cx="6538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صح ام خطأ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18B968-A804-46B7-98A1-6EC5AF49DFAB}"/>
              </a:ext>
            </a:extLst>
          </p:cNvPr>
          <p:cNvSpPr/>
          <p:nvPr/>
        </p:nvSpPr>
        <p:spPr>
          <a:xfrm>
            <a:off x="138897" y="1334512"/>
            <a:ext cx="11634938" cy="4599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4000" b="1" dirty="0" err="1"/>
              <a:t>التعريه</a:t>
            </a:r>
            <a:r>
              <a:rPr lang="ar-EG" sz="4000" b="1" dirty="0"/>
              <a:t> </a:t>
            </a:r>
            <a:r>
              <a:rPr lang="ar-EG" sz="4000" b="1" dirty="0" err="1"/>
              <a:t>المائيه</a:t>
            </a:r>
            <a:r>
              <a:rPr lang="ar-EG" sz="4000" b="1" dirty="0"/>
              <a:t> </a:t>
            </a:r>
            <a:r>
              <a:rPr lang="ar-EG" sz="4000" b="1" dirty="0" err="1"/>
              <a:t>والهوائيه</a:t>
            </a:r>
            <a:r>
              <a:rPr lang="ar-EG" sz="4000" b="1" dirty="0"/>
              <a:t> من العوامل </a:t>
            </a:r>
            <a:r>
              <a:rPr lang="ar-EG" sz="4000" b="1" dirty="0" err="1"/>
              <a:t>الخارجيه</a:t>
            </a:r>
            <a:r>
              <a:rPr lang="ar-EG" sz="4000" b="1" dirty="0"/>
              <a:t> </a:t>
            </a:r>
            <a:r>
              <a:rPr lang="ar-EG" sz="4000" b="1" dirty="0" err="1"/>
              <a:t>التى</a:t>
            </a:r>
            <a:r>
              <a:rPr lang="ar-EG" sz="4000" b="1" dirty="0"/>
              <a:t> تؤثر علي تشكيل سطح الوطن العربي </a:t>
            </a:r>
          </a:p>
          <a:p>
            <a:pPr algn="ctr" rtl="1">
              <a:lnSpc>
                <a:spcPct val="150000"/>
              </a:lnSpc>
            </a:pPr>
            <a:r>
              <a:rPr lang="ar-EG" sz="4000" b="1" dirty="0"/>
              <a:t>(     )</a:t>
            </a:r>
          </a:p>
          <a:p>
            <a:pPr algn="ctr" rtl="1">
              <a:lnSpc>
                <a:spcPct val="150000"/>
              </a:lnSpc>
            </a:pPr>
            <a:r>
              <a:rPr lang="ar-EG" sz="4000" b="1" dirty="0"/>
              <a:t>تعد جبال أطلس جبال </a:t>
            </a:r>
            <a:r>
              <a:rPr lang="ar-EG" sz="4000" b="1" dirty="0" err="1"/>
              <a:t>التوائيه</a:t>
            </a:r>
            <a:endParaRPr lang="ar-EG" sz="4000" b="1" dirty="0"/>
          </a:p>
          <a:p>
            <a:pPr algn="ctr" rtl="1">
              <a:lnSpc>
                <a:spcPct val="150000"/>
              </a:lnSpc>
            </a:pPr>
            <a:r>
              <a:rPr lang="ar-EG" sz="4000" b="1" dirty="0"/>
              <a:t> ( </a:t>
            </a:r>
            <a:r>
              <a:rPr lang="en-US" sz="4000" u="sng" dirty="0">
                <a:solidFill>
                  <a:srgbClr val="FF0000"/>
                </a:solidFill>
              </a:rPr>
              <a:t>√</a:t>
            </a:r>
            <a:r>
              <a:rPr lang="ar-EG" sz="4000" u="sng" dirty="0">
                <a:solidFill>
                  <a:srgbClr val="FF0000"/>
                </a:solidFill>
              </a:rPr>
              <a:t> </a:t>
            </a:r>
            <a:r>
              <a:rPr lang="ar-EG" sz="4000" b="1" dirty="0"/>
              <a:t>)</a:t>
            </a:r>
            <a:endParaRPr lang="en-US" sz="40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9556E5A-1A6A-4555-9C0F-F80CFA9299BA}"/>
              </a:ext>
            </a:extLst>
          </p:cNvPr>
          <p:cNvSpPr txBox="1"/>
          <p:nvPr/>
        </p:nvSpPr>
        <p:spPr>
          <a:xfrm>
            <a:off x="5535360" y="3192591"/>
            <a:ext cx="690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" name="انفجار: 8 نقاط 9">
            <a:extLst>
              <a:ext uri="{FF2B5EF4-FFF2-40B4-BE49-F238E27FC236}">
                <a16:creationId xmlns:a16="http://schemas.microsoft.com/office/drawing/2014/main" id="{15F68EA7-63E3-40F6-9A18-8A96C9B90696}"/>
              </a:ext>
            </a:extLst>
          </p:cNvPr>
          <p:cNvSpPr/>
          <p:nvPr/>
        </p:nvSpPr>
        <p:spPr>
          <a:xfrm>
            <a:off x="1528314" y="186957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FCBE54-EC53-4D72-B815-6CF60F5DA491}"/>
              </a:ext>
            </a:extLst>
          </p:cNvPr>
          <p:cNvSpPr txBox="1"/>
          <p:nvPr/>
        </p:nvSpPr>
        <p:spPr>
          <a:xfrm>
            <a:off x="4399612" y="2310805"/>
            <a:ext cx="39122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600" dirty="0">
                <a:solidFill>
                  <a:schemeClr val="bg2"/>
                </a:solidFill>
              </a:rPr>
              <a:t>100</a:t>
            </a:r>
            <a:endParaRPr lang="en-US" sz="16600" dirty="0">
              <a:solidFill>
                <a:schemeClr val="bg2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89104C05-DF77-4605-B8A5-3A8BCBF0CBAE}"/>
              </a:ext>
            </a:extLst>
          </p:cNvPr>
          <p:cNvSpPr/>
          <p:nvPr/>
        </p:nvSpPr>
        <p:spPr>
          <a:xfrm>
            <a:off x="312516" y="284639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B1794F1-4E02-4584-A035-0595C1EF64CA}"/>
              </a:ext>
            </a:extLst>
          </p:cNvPr>
          <p:cNvSpPr txBox="1"/>
          <p:nvPr/>
        </p:nvSpPr>
        <p:spPr>
          <a:xfrm>
            <a:off x="520860" y="636607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98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FCB62C6-1612-4C8E-8B24-DC1E027A7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46" y="225289"/>
            <a:ext cx="6315558" cy="6407421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0A2AB5D3-2A73-44BB-83B1-B9A035A3A3A8}"/>
              </a:ext>
            </a:extLst>
          </p:cNvPr>
          <p:cNvSpPr/>
          <p:nvPr/>
        </p:nvSpPr>
        <p:spPr>
          <a:xfrm>
            <a:off x="312516" y="284639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D7109D1-3E80-41A3-9D66-2047748C89E9}"/>
              </a:ext>
            </a:extLst>
          </p:cNvPr>
          <p:cNvSpPr txBox="1"/>
          <p:nvPr/>
        </p:nvSpPr>
        <p:spPr>
          <a:xfrm>
            <a:off x="520860" y="636607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4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6C955B2-4877-412C-8877-8731776CE670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صح ام خطأ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247102A-3CDF-448D-904A-375FA8B3CED5}"/>
              </a:ext>
            </a:extLst>
          </p:cNvPr>
          <p:cNvSpPr/>
          <p:nvPr/>
        </p:nvSpPr>
        <p:spPr>
          <a:xfrm>
            <a:off x="300489" y="1303726"/>
            <a:ext cx="11634938" cy="269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6000" b="1" dirty="0"/>
              <a:t>	يصل مضيق هرمز بين البحر الأحمر والمحيط الهندي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469543F-3F3F-46FC-854A-59CFD8C1CAA2}"/>
              </a:ext>
            </a:extLst>
          </p:cNvPr>
          <p:cNvSpPr txBox="1"/>
          <p:nvPr/>
        </p:nvSpPr>
        <p:spPr>
          <a:xfrm>
            <a:off x="6258964" y="2967335"/>
            <a:ext cx="1765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5400" u="sng" dirty="0">
                <a:solidFill>
                  <a:srgbClr val="FF0000"/>
                </a:solidFill>
              </a:rPr>
              <a:t>(</a:t>
            </a:r>
            <a:r>
              <a:rPr lang="en-US" sz="5400" u="sng" dirty="0">
                <a:solidFill>
                  <a:srgbClr val="FF0000"/>
                </a:solidFill>
              </a:rPr>
              <a:t>√</a:t>
            </a:r>
            <a:r>
              <a:rPr lang="ar-EG" sz="5400" u="sng" dirty="0">
                <a:solidFill>
                  <a:srgbClr val="FF0000"/>
                </a:solidFill>
              </a:rPr>
              <a:t> )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11" name="انفجار: 8 نقاط 10">
            <a:extLst>
              <a:ext uri="{FF2B5EF4-FFF2-40B4-BE49-F238E27FC236}">
                <a16:creationId xmlns:a16="http://schemas.microsoft.com/office/drawing/2014/main" id="{79294812-582D-4824-B1F4-34D122C055CB}"/>
              </a:ext>
            </a:extLst>
          </p:cNvPr>
          <p:cNvSpPr/>
          <p:nvPr/>
        </p:nvSpPr>
        <p:spPr>
          <a:xfrm>
            <a:off x="1371022" y="642710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02BD866-90D5-40F3-9D92-4FF7E113E315}"/>
              </a:ext>
            </a:extLst>
          </p:cNvPr>
          <p:cNvSpPr txBox="1"/>
          <p:nvPr/>
        </p:nvSpPr>
        <p:spPr>
          <a:xfrm>
            <a:off x="5185523" y="2497446"/>
            <a:ext cx="39122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bg2"/>
                </a:solidFill>
              </a:rPr>
              <a:t>50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9783CA93-6E09-4416-BBE0-3312252D2E86}"/>
              </a:ext>
            </a:extLst>
          </p:cNvPr>
          <p:cNvSpPr/>
          <p:nvPr/>
        </p:nvSpPr>
        <p:spPr>
          <a:xfrm>
            <a:off x="312516" y="5632143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AF05F1C-FED2-49BA-9E16-270543D30A81}"/>
              </a:ext>
            </a:extLst>
          </p:cNvPr>
          <p:cNvSpPr txBox="1"/>
          <p:nvPr/>
        </p:nvSpPr>
        <p:spPr>
          <a:xfrm>
            <a:off x="520860" y="5984111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4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F094283-392F-4502-8D14-95C2F26571D2}"/>
              </a:ext>
            </a:extLst>
          </p:cNvPr>
          <p:cNvSpPr/>
          <p:nvPr/>
        </p:nvSpPr>
        <p:spPr>
          <a:xfrm>
            <a:off x="256572" y="284639"/>
            <a:ext cx="11678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u="sng" dirty="0">
                <a:solidFill>
                  <a:srgbClr val="FFFF00"/>
                </a:solidFill>
              </a:rPr>
              <a:t>اكمل 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0033ABE-123B-4FDF-B22D-1B5DDF2A35C1}"/>
              </a:ext>
            </a:extLst>
          </p:cNvPr>
          <p:cNvSpPr/>
          <p:nvPr/>
        </p:nvSpPr>
        <p:spPr>
          <a:xfrm>
            <a:off x="300489" y="1303726"/>
            <a:ext cx="11634938" cy="269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6000" b="1" dirty="0"/>
              <a:t>يفضل سكان ............ سكنى الجبال لاعتدال مناخها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5C52727-4585-4EB9-9A7E-3DDFDE8BE9FC}"/>
              </a:ext>
            </a:extLst>
          </p:cNvPr>
          <p:cNvSpPr txBox="1"/>
          <p:nvPr/>
        </p:nvSpPr>
        <p:spPr>
          <a:xfrm>
            <a:off x="6767919" y="1523242"/>
            <a:ext cx="3281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u="sng" dirty="0">
                <a:solidFill>
                  <a:srgbClr val="FF0000"/>
                </a:solidFill>
              </a:rPr>
              <a:t>اليمن 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11" name="انفجار: 8 نقاط 10">
            <a:extLst>
              <a:ext uri="{FF2B5EF4-FFF2-40B4-BE49-F238E27FC236}">
                <a16:creationId xmlns:a16="http://schemas.microsoft.com/office/drawing/2014/main" id="{A545ED89-9185-4FF3-887B-C211B47EF763}"/>
              </a:ext>
            </a:extLst>
          </p:cNvPr>
          <p:cNvSpPr/>
          <p:nvPr/>
        </p:nvSpPr>
        <p:spPr>
          <a:xfrm>
            <a:off x="1831987" y="284639"/>
            <a:ext cx="9178724" cy="689457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AEEDBEE-E4C2-49C7-A369-734B95381FE9}"/>
              </a:ext>
            </a:extLst>
          </p:cNvPr>
          <p:cNvSpPr txBox="1"/>
          <p:nvPr/>
        </p:nvSpPr>
        <p:spPr>
          <a:xfrm>
            <a:off x="4643733" y="2331623"/>
            <a:ext cx="39122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600" dirty="0">
                <a:solidFill>
                  <a:schemeClr val="bg2"/>
                </a:solidFill>
              </a:rPr>
              <a:t>200</a:t>
            </a:r>
            <a:endParaRPr lang="en-US" sz="16600" dirty="0">
              <a:solidFill>
                <a:schemeClr val="bg2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1FF7ED3-760D-4272-9272-D52C098D2D51}"/>
              </a:ext>
            </a:extLst>
          </p:cNvPr>
          <p:cNvSpPr/>
          <p:nvPr/>
        </p:nvSpPr>
        <p:spPr>
          <a:xfrm>
            <a:off x="312516" y="5632143"/>
            <a:ext cx="1250066" cy="101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1339AB8-407E-4A47-9B19-57E77CE2B252}"/>
              </a:ext>
            </a:extLst>
          </p:cNvPr>
          <p:cNvSpPr txBox="1"/>
          <p:nvPr/>
        </p:nvSpPr>
        <p:spPr>
          <a:xfrm>
            <a:off x="520860" y="5984111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MAIN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7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كمبيوتر لوحي باللمس">
  <a:themeElements>
    <a:clrScheme name="كمبيوتر لوحي باللمس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كمبيوتر لوحي باللمس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كمبيوتر لوحي باللم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TM04033929[[fn=كمبيوتر لوحي باللمس]]</Template>
  <TotalTime>293</TotalTime>
  <Words>428</Words>
  <Application>Microsoft Office PowerPoint</Application>
  <PresentationFormat>Widescreen</PresentationFormat>
  <Paragraphs>142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كمبيوتر لوحي باللمس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rawda khaled</cp:lastModifiedBy>
  <cp:revision>38</cp:revision>
  <dcterms:modified xsi:type="dcterms:W3CDTF">2020-12-27T06:33:47Z</dcterms:modified>
  <cp:category/>
</cp:coreProperties>
</file>