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440" r:id="rId2"/>
    <p:sldId id="439" r:id="rId3"/>
    <p:sldId id="323" r:id="rId4"/>
    <p:sldId id="259" r:id="rId5"/>
    <p:sldId id="331" r:id="rId6"/>
    <p:sldId id="332" r:id="rId7"/>
    <p:sldId id="334" r:id="rId8"/>
    <p:sldId id="336" r:id="rId9"/>
    <p:sldId id="33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5" d="100"/>
          <a:sy n="95" d="100"/>
        </p:scale>
        <p:origin x="3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47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164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9_Title Slide">
    <p:spTree>
      <p:nvGrpSpPr>
        <p:cNvPr id="1" name=""/>
        <p:cNvGrpSpPr/>
        <p:nvPr/>
      </p:nvGrpSpPr>
      <p:grpSpPr>
        <a:xfrm>
          <a:off x="0" y="0"/>
          <a:ext cx="0" cy="0"/>
          <a:chOff x="0" y="0"/>
          <a:chExt cx="0" cy="0"/>
        </a:xfrm>
      </p:grpSpPr>
      <p:sp>
        <p:nvSpPr>
          <p:cNvPr id="6" name="Arrow: Left 5">
            <a:hlinkClick r:id="" action="ppaction://hlinkshowjump?jump=nextslide"/>
            <a:extLst>
              <a:ext uri="{FF2B5EF4-FFF2-40B4-BE49-F238E27FC236}">
                <a16:creationId xmlns:a16="http://schemas.microsoft.com/office/drawing/2014/main" id="{84472A64-52C4-4796-AA0A-C389431F881D}"/>
              </a:ext>
            </a:extLst>
          </p:cNvPr>
          <p:cNvSpPr/>
          <p:nvPr userDrawn="1"/>
        </p:nvSpPr>
        <p:spPr>
          <a:xfrm>
            <a:off x="4470851" y="6243099"/>
            <a:ext cx="878330" cy="590235"/>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التالي</a:t>
            </a:r>
            <a:endParaRPr lang="en-US" dirty="0"/>
          </a:p>
        </p:txBody>
      </p:sp>
      <p:sp>
        <p:nvSpPr>
          <p:cNvPr id="7" name="Arrow: Right 6">
            <a:hlinkClick r:id="" action="ppaction://hlinkshowjump?jump=previousslide"/>
            <a:extLst>
              <a:ext uri="{FF2B5EF4-FFF2-40B4-BE49-F238E27FC236}">
                <a16:creationId xmlns:a16="http://schemas.microsoft.com/office/drawing/2014/main" id="{0ABDDB18-B45D-49A4-9CDB-2D614A1005A0}"/>
              </a:ext>
            </a:extLst>
          </p:cNvPr>
          <p:cNvSpPr/>
          <p:nvPr userDrawn="1"/>
        </p:nvSpPr>
        <p:spPr>
          <a:xfrm>
            <a:off x="6842819" y="6243100"/>
            <a:ext cx="904352" cy="59023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السابق</a:t>
            </a:r>
          </a:p>
        </p:txBody>
      </p:sp>
      <p:sp>
        <p:nvSpPr>
          <p:cNvPr id="8" name="Action Button: Go Home 7">
            <a:hlinkClick r:id="" action="ppaction://hlinkshowjump?jump=firstslide" highlightClick="1"/>
            <a:extLst>
              <a:ext uri="{FF2B5EF4-FFF2-40B4-BE49-F238E27FC236}">
                <a16:creationId xmlns:a16="http://schemas.microsoft.com/office/drawing/2014/main" id="{6D83D182-3E48-4EB6-BC36-522CF80FB85E}"/>
              </a:ext>
            </a:extLst>
          </p:cNvPr>
          <p:cNvSpPr/>
          <p:nvPr userDrawn="1"/>
        </p:nvSpPr>
        <p:spPr>
          <a:xfrm>
            <a:off x="5779477" y="6260580"/>
            <a:ext cx="633046" cy="572756"/>
          </a:xfrm>
          <a:prstGeom prst="actionButtonHome">
            <a:avLst/>
          </a:prstGeom>
          <a:solidFill>
            <a:schemeClr val="bg2">
              <a:lumMod val="75000"/>
            </a:schemeClr>
          </a:solidFill>
          <a:ln>
            <a:solidFill>
              <a:schemeClr val="tx1">
                <a:lumMod val="8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089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Main Slide">
    <p:spTree>
      <p:nvGrpSpPr>
        <p:cNvPr id="1" name=""/>
        <p:cNvGrpSpPr/>
        <p:nvPr/>
      </p:nvGrpSpPr>
      <p:grpSpPr>
        <a:xfrm>
          <a:off x="0" y="0"/>
          <a:ext cx="0" cy="0"/>
          <a:chOff x="0" y="0"/>
          <a:chExt cx="0" cy="0"/>
        </a:xfrm>
      </p:grpSpPr>
      <p:sp>
        <p:nvSpPr>
          <p:cNvPr id="18" name="Arrow: Left 17">
            <a:hlinkClick r:id="" action="ppaction://hlinkshowjump?jump=nextslide"/>
            <a:extLst>
              <a:ext uri="{FF2B5EF4-FFF2-40B4-BE49-F238E27FC236}">
                <a16:creationId xmlns:a16="http://schemas.microsoft.com/office/drawing/2014/main" id="{887FD06D-F01C-4608-876C-FC37C2C1AD6A}"/>
              </a:ext>
            </a:extLst>
          </p:cNvPr>
          <p:cNvSpPr/>
          <p:nvPr userDrawn="1"/>
        </p:nvSpPr>
        <p:spPr>
          <a:xfrm>
            <a:off x="4470851" y="6243099"/>
            <a:ext cx="878330" cy="590235"/>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التالي</a:t>
            </a:r>
            <a:endParaRPr lang="en-US" dirty="0"/>
          </a:p>
        </p:txBody>
      </p:sp>
      <p:sp>
        <p:nvSpPr>
          <p:cNvPr id="19" name="Arrow: Right 18">
            <a:hlinkClick r:id="" action="ppaction://hlinkshowjump?jump=previousslide"/>
            <a:extLst>
              <a:ext uri="{FF2B5EF4-FFF2-40B4-BE49-F238E27FC236}">
                <a16:creationId xmlns:a16="http://schemas.microsoft.com/office/drawing/2014/main" id="{F18AF5F6-A5C9-49D7-A3F9-11AE113CF4A3}"/>
              </a:ext>
            </a:extLst>
          </p:cNvPr>
          <p:cNvSpPr/>
          <p:nvPr userDrawn="1"/>
        </p:nvSpPr>
        <p:spPr>
          <a:xfrm>
            <a:off x="6842819" y="6243100"/>
            <a:ext cx="904352" cy="59023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السابق</a:t>
            </a:r>
          </a:p>
        </p:txBody>
      </p:sp>
      <p:sp>
        <p:nvSpPr>
          <p:cNvPr id="20" name="Action Button: Go Home 19">
            <a:hlinkClick r:id="" action="ppaction://hlinkshowjump?jump=firstslide" highlightClick="1"/>
            <a:extLst>
              <a:ext uri="{FF2B5EF4-FFF2-40B4-BE49-F238E27FC236}">
                <a16:creationId xmlns:a16="http://schemas.microsoft.com/office/drawing/2014/main" id="{BF0C2228-0664-4FB2-B004-6AF9B6CBA2B5}"/>
              </a:ext>
            </a:extLst>
          </p:cNvPr>
          <p:cNvSpPr/>
          <p:nvPr userDrawn="1"/>
        </p:nvSpPr>
        <p:spPr>
          <a:xfrm>
            <a:off x="5779477" y="6260580"/>
            <a:ext cx="633046" cy="572756"/>
          </a:xfrm>
          <a:prstGeom prst="actionButtonHome">
            <a:avLst/>
          </a:prstGeom>
          <a:solidFill>
            <a:schemeClr val="bg2">
              <a:lumMod val="75000"/>
            </a:schemeClr>
          </a:solidFill>
          <a:ln>
            <a:solidFill>
              <a:schemeClr val="tx1">
                <a:lumMod val="8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445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58_Title Only">
    <p:spTree>
      <p:nvGrpSpPr>
        <p:cNvPr id="1" name=""/>
        <p:cNvGrpSpPr/>
        <p:nvPr/>
      </p:nvGrpSpPr>
      <p:grpSpPr>
        <a:xfrm>
          <a:off x="0" y="0"/>
          <a:ext cx="0" cy="0"/>
          <a:chOff x="0" y="0"/>
          <a:chExt cx="0" cy="0"/>
        </a:xfrm>
      </p:grpSpPr>
      <p:sp>
        <p:nvSpPr>
          <p:cNvPr id="27" name="Arrow: Left 26">
            <a:hlinkClick r:id="" action="ppaction://hlinkshowjump?jump=nextslide"/>
            <a:extLst>
              <a:ext uri="{FF2B5EF4-FFF2-40B4-BE49-F238E27FC236}">
                <a16:creationId xmlns:a16="http://schemas.microsoft.com/office/drawing/2014/main" id="{9480CA81-D610-4820-B62D-4379D5F88C54}"/>
              </a:ext>
            </a:extLst>
          </p:cNvPr>
          <p:cNvSpPr/>
          <p:nvPr userDrawn="1"/>
        </p:nvSpPr>
        <p:spPr>
          <a:xfrm>
            <a:off x="4470851" y="6303387"/>
            <a:ext cx="878330" cy="590235"/>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التالي</a:t>
            </a:r>
            <a:endParaRPr lang="en-US" dirty="0"/>
          </a:p>
        </p:txBody>
      </p:sp>
      <p:sp>
        <p:nvSpPr>
          <p:cNvPr id="35" name="Arrow: Right 34">
            <a:hlinkClick r:id="" action="ppaction://hlinkshowjump?jump=previousslide"/>
            <a:extLst>
              <a:ext uri="{FF2B5EF4-FFF2-40B4-BE49-F238E27FC236}">
                <a16:creationId xmlns:a16="http://schemas.microsoft.com/office/drawing/2014/main" id="{649DB047-61C8-4212-A11F-3AA7DB9E1CC9}"/>
              </a:ext>
            </a:extLst>
          </p:cNvPr>
          <p:cNvSpPr/>
          <p:nvPr userDrawn="1"/>
        </p:nvSpPr>
        <p:spPr>
          <a:xfrm>
            <a:off x="6842819" y="6303388"/>
            <a:ext cx="904352" cy="59023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السابق</a:t>
            </a:r>
          </a:p>
        </p:txBody>
      </p:sp>
      <p:sp>
        <p:nvSpPr>
          <p:cNvPr id="36" name="Action Button: Go Home 35">
            <a:hlinkClick r:id="" action="ppaction://hlinkshowjump?jump=firstslide" highlightClick="1"/>
            <a:extLst>
              <a:ext uri="{FF2B5EF4-FFF2-40B4-BE49-F238E27FC236}">
                <a16:creationId xmlns:a16="http://schemas.microsoft.com/office/drawing/2014/main" id="{A7A643E5-30B7-40C3-936E-A6AAA8E04AC2}"/>
              </a:ext>
            </a:extLst>
          </p:cNvPr>
          <p:cNvSpPr/>
          <p:nvPr userDrawn="1"/>
        </p:nvSpPr>
        <p:spPr>
          <a:xfrm>
            <a:off x="5779477" y="6320868"/>
            <a:ext cx="633046" cy="572756"/>
          </a:xfrm>
          <a:prstGeom prst="actionButtonHome">
            <a:avLst/>
          </a:prstGeom>
          <a:solidFill>
            <a:schemeClr val="bg2">
              <a:lumMod val="75000"/>
            </a:schemeClr>
          </a:solidFill>
          <a:ln>
            <a:solidFill>
              <a:schemeClr val="tx1">
                <a:lumMod val="8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890637"/>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Arrow: Left 12">
            <a:hlinkClick r:id="" action="ppaction://hlinkshowjump?jump=nextslide"/>
            <a:extLst>
              <a:ext uri="{FF2B5EF4-FFF2-40B4-BE49-F238E27FC236}">
                <a16:creationId xmlns:a16="http://schemas.microsoft.com/office/drawing/2014/main" id="{ADBC1EE6-4A06-4D83-9C92-81BEC4BCF29C}"/>
              </a:ext>
            </a:extLst>
          </p:cNvPr>
          <p:cNvSpPr/>
          <p:nvPr userDrawn="1"/>
        </p:nvSpPr>
        <p:spPr>
          <a:xfrm>
            <a:off x="4470851" y="6243099"/>
            <a:ext cx="878330" cy="590235"/>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التالي</a:t>
            </a:r>
            <a:endParaRPr lang="en-US" dirty="0"/>
          </a:p>
        </p:txBody>
      </p:sp>
      <p:sp>
        <p:nvSpPr>
          <p:cNvPr id="15" name="Arrow: Right 14">
            <a:hlinkClick r:id="" action="ppaction://hlinkshowjump?jump=previousslide"/>
            <a:extLst>
              <a:ext uri="{FF2B5EF4-FFF2-40B4-BE49-F238E27FC236}">
                <a16:creationId xmlns:a16="http://schemas.microsoft.com/office/drawing/2014/main" id="{1B35E3D6-25C5-4CFF-ACDA-60626BEC5F37}"/>
              </a:ext>
            </a:extLst>
          </p:cNvPr>
          <p:cNvSpPr/>
          <p:nvPr userDrawn="1"/>
        </p:nvSpPr>
        <p:spPr>
          <a:xfrm>
            <a:off x="6842819" y="6243100"/>
            <a:ext cx="904352" cy="590235"/>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dirty="0"/>
              <a:t>السابق</a:t>
            </a:r>
          </a:p>
        </p:txBody>
      </p:sp>
      <p:sp>
        <p:nvSpPr>
          <p:cNvPr id="17" name="Action Button: Go Home 16">
            <a:hlinkClick r:id="" action="ppaction://hlinkshowjump?jump=firstslide" highlightClick="1"/>
            <a:extLst>
              <a:ext uri="{FF2B5EF4-FFF2-40B4-BE49-F238E27FC236}">
                <a16:creationId xmlns:a16="http://schemas.microsoft.com/office/drawing/2014/main" id="{7E96D5DA-B4D1-42E1-A9B7-0C11771D916B}"/>
              </a:ext>
            </a:extLst>
          </p:cNvPr>
          <p:cNvSpPr/>
          <p:nvPr userDrawn="1"/>
        </p:nvSpPr>
        <p:spPr>
          <a:xfrm>
            <a:off x="5779477" y="6260580"/>
            <a:ext cx="633046" cy="572756"/>
          </a:xfrm>
          <a:prstGeom prst="actionButtonHome">
            <a:avLst/>
          </a:prstGeom>
          <a:solidFill>
            <a:schemeClr val="bg2">
              <a:lumMod val="75000"/>
            </a:schemeClr>
          </a:solidFill>
          <a:ln>
            <a:solidFill>
              <a:schemeClr val="tx1">
                <a:lumMod val="8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9042503"/>
      </p:ext>
    </p:extLst>
  </p:cSld>
  <p:clrMap bg1="dk1" tx1="lt1" bg2="dk2" tx2="lt2" accent1="accent1" accent2="accent2" accent3="accent3" accent4="accent4" accent5="accent5" accent6="accent6" hlink="hlink" folHlink="folHlink"/>
  <p:sldLayoutIdLst>
    <p:sldLayoutId id="2147483665" r:id="rId1"/>
    <p:sldLayoutId id="2147483674" r:id="rId2"/>
    <p:sldLayoutId id="2147483681" r:id="rId3"/>
    <p:sldLayoutId id="2147483682" r:id="rId4"/>
    <p:sldLayoutId id="2147483683" r:id="rId5"/>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0D22F87F-B0E5-4F3B-B5B7-72178B6D69C2}"/>
              </a:ext>
            </a:extLst>
          </p:cNvPr>
          <p:cNvSpPr>
            <a:spLocks noGrp="1"/>
          </p:cNvSpPr>
          <p:nvPr>
            <p:ph type="title" idx="4294967295"/>
          </p:nvPr>
        </p:nvSpPr>
        <p:spPr>
          <a:xfrm>
            <a:off x="1530907" y="535070"/>
            <a:ext cx="8794908" cy="913563"/>
          </a:xfrm>
          <a:prstGeom prst="rect">
            <a:avLst/>
          </a:prstGeom>
        </p:spPr>
        <p:txBody>
          <a:bodyPr/>
          <a:lstStyle/>
          <a:p>
            <a:pPr algn="ctr" rtl="1"/>
            <a:r>
              <a:rPr lang="ar-EG" b="1" dirty="0">
                <a:solidFill>
                  <a:schemeClr val="accent2">
                    <a:lumMod val="40000"/>
                    <a:lumOff val="60000"/>
                  </a:schemeClr>
                </a:solidFill>
              </a:rPr>
              <a:t>الفهرس</a:t>
            </a:r>
            <a:endParaRPr lang="en-US" b="1" dirty="0">
              <a:solidFill>
                <a:schemeClr val="accent2">
                  <a:lumMod val="40000"/>
                  <a:lumOff val="60000"/>
                </a:schemeClr>
              </a:solidFill>
            </a:endParaRPr>
          </a:p>
        </p:txBody>
      </p:sp>
      <p:sp>
        <p:nvSpPr>
          <p:cNvPr id="10" name="Text Placeholder 4">
            <a:extLst>
              <a:ext uri="{FF2B5EF4-FFF2-40B4-BE49-F238E27FC236}">
                <a16:creationId xmlns:a16="http://schemas.microsoft.com/office/drawing/2014/main" id="{F44B2443-DD6B-4BA4-B2C2-77206F35AE08}"/>
              </a:ext>
            </a:extLst>
          </p:cNvPr>
          <p:cNvSpPr>
            <a:spLocks noGrp="1"/>
          </p:cNvSpPr>
          <p:nvPr>
            <p:ph type="body" sz="half" idx="4294967295"/>
          </p:nvPr>
        </p:nvSpPr>
        <p:spPr>
          <a:xfrm>
            <a:off x="4207836" y="3046484"/>
            <a:ext cx="6202433" cy="2863780"/>
          </a:xfrm>
          <a:prstGeom prst="rect">
            <a:avLst/>
          </a:prstGeom>
        </p:spPr>
        <p:txBody>
          <a:bodyPr>
            <a:normAutofit/>
          </a:bodyPr>
          <a:lstStyle/>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الموقع بالنسبة لدوائر العرض .</a:t>
            </a:r>
          </a:p>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الأقاليم الداخلية والنباتية في الوطن العربي .</a:t>
            </a:r>
          </a:p>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النباتات الطبيعة .</a:t>
            </a:r>
          </a:p>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اهم المفاهيم .</a:t>
            </a:r>
          </a:p>
        </p:txBody>
      </p:sp>
      <p:sp>
        <p:nvSpPr>
          <p:cNvPr id="11" name="Donut 24">
            <a:extLst>
              <a:ext uri="{FF2B5EF4-FFF2-40B4-BE49-F238E27FC236}">
                <a16:creationId xmlns:a16="http://schemas.microsoft.com/office/drawing/2014/main" id="{4A2102E7-58F0-4D78-BE4B-46B64BB53FF3}"/>
              </a:ext>
            </a:extLst>
          </p:cNvPr>
          <p:cNvSpPr/>
          <p:nvPr/>
        </p:nvSpPr>
        <p:spPr>
          <a:xfrm>
            <a:off x="7416778" y="827537"/>
            <a:ext cx="404397" cy="328627"/>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bg1"/>
          </a:solidFill>
          <a:ln w="12700" cap="flat" cmpd="sng" algn="ctr">
            <a:noFill/>
            <a:prstDash val="solid"/>
            <a:miter lim="800000"/>
          </a:ln>
          <a:effectLst/>
        </p:spPr>
        <p:txBody>
          <a:bodyPr rtlCol="0" anchor="ctr"/>
          <a:lstStyle/>
          <a:p>
            <a:pPr algn="r"/>
            <a:endParaRPr lang="ar-SA" sz="2000" dirty="0">
              <a:latin typeface="Nizar Cocon Kurdish" panose="020A0503020102020204" pitchFamily="18" charset="-78"/>
              <a:cs typeface="Nizar Cocon Kurdish" panose="020A0503020102020204" pitchFamily="18" charset="-78"/>
            </a:endParaRPr>
          </a:p>
        </p:txBody>
      </p:sp>
      <p:sp>
        <p:nvSpPr>
          <p:cNvPr id="14" name="TextBox 13">
            <a:hlinkClick r:id="rId2" action="ppaction://hlinksldjump"/>
            <a:extLst>
              <a:ext uri="{FF2B5EF4-FFF2-40B4-BE49-F238E27FC236}">
                <a16:creationId xmlns:a16="http://schemas.microsoft.com/office/drawing/2014/main" id="{DC0646EA-5643-4256-B3FD-D8E58BAE45CF}"/>
              </a:ext>
            </a:extLst>
          </p:cNvPr>
          <p:cNvSpPr txBox="1"/>
          <p:nvPr/>
        </p:nvSpPr>
        <p:spPr>
          <a:xfrm>
            <a:off x="4315945" y="2230795"/>
            <a:ext cx="6094324" cy="523220"/>
          </a:xfrm>
          <a:prstGeom prst="rect">
            <a:avLst/>
          </a:prstGeom>
          <a:noFill/>
        </p:spPr>
        <p:txBody>
          <a:bodyPr wrap="square">
            <a:spAutoFit/>
          </a:bodyPr>
          <a:lstStyle/>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اهداف الدرس .</a:t>
            </a:r>
          </a:p>
        </p:txBody>
      </p:sp>
      <p:sp>
        <p:nvSpPr>
          <p:cNvPr id="16" name="TextBox 15">
            <a:extLst>
              <a:ext uri="{FF2B5EF4-FFF2-40B4-BE49-F238E27FC236}">
                <a16:creationId xmlns:a16="http://schemas.microsoft.com/office/drawing/2014/main" id="{4AB46539-A208-44DF-AB6C-DBA66129CB0D}"/>
              </a:ext>
            </a:extLst>
          </p:cNvPr>
          <p:cNvSpPr txBox="1"/>
          <p:nvPr/>
        </p:nvSpPr>
        <p:spPr>
          <a:xfrm>
            <a:off x="4315945" y="2754015"/>
            <a:ext cx="6094324" cy="523220"/>
          </a:xfrm>
          <a:prstGeom prst="rect">
            <a:avLst/>
          </a:prstGeom>
          <a:noFill/>
        </p:spPr>
        <p:txBody>
          <a:bodyPr wrap="square">
            <a:spAutoFit/>
          </a:bodyPr>
          <a:lstStyle/>
          <a:p>
            <a:pPr marL="285750" indent="-285750" algn="r" rtl="1">
              <a:buFont typeface="Arial" panose="020B0604020202020204" pitchFamily="34" charset="0"/>
              <a:buChar char="•"/>
            </a:pPr>
            <a:r>
              <a:rPr lang="ar-EG" sz="2800" dirty="0">
                <a:latin typeface="Trebuchet MS" panose="020B0603020202020204" pitchFamily="34" charset="0"/>
                <a:cs typeface="Mudir MT" pitchFamily="2" charset="-78"/>
              </a:rPr>
              <a:t>تمهيد .</a:t>
            </a:r>
          </a:p>
        </p:txBody>
      </p:sp>
    </p:spTree>
    <p:extLst>
      <p:ext uri="{BB962C8B-B14F-4D97-AF65-F5344CB8AC3E}">
        <p14:creationId xmlns:p14="http://schemas.microsoft.com/office/powerpoint/2010/main" val="18234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Effect transition="in" filter="barn(inVertical)">
                                      <p:cBhvr>
                                        <p:cTn id="21" dur="500"/>
                                        <p:tgtEl>
                                          <p:spTgt spid="1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6">
                                            <p:txEl>
                                              <p:pRg st="0" end="0"/>
                                            </p:txEl>
                                          </p:spTgt>
                                        </p:tgtEl>
                                        <p:attrNameLst>
                                          <p:attrName>style.visibility</p:attrName>
                                        </p:attrNameLst>
                                      </p:cBhvr>
                                      <p:to>
                                        <p:strVal val="visible"/>
                                      </p:to>
                                    </p:set>
                                    <p:animEffect transition="in" filter="barn(inVertical)">
                                      <p:cBhvr>
                                        <p:cTn id="26" dur="500"/>
                                        <p:tgtEl>
                                          <p:spTgt spid="16">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barn(inVertical)">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Effect transition="in" filter="barn(inVertical)">
                                      <p:cBhvr>
                                        <p:cTn id="36" dur="500"/>
                                        <p:tgtEl>
                                          <p:spTgt spid="10">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0">
                                            <p:txEl>
                                              <p:pRg st="2" end="2"/>
                                            </p:txEl>
                                          </p:spTgt>
                                        </p:tgtEl>
                                        <p:attrNameLst>
                                          <p:attrName>style.visibility</p:attrName>
                                        </p:attrNameLst>
                                      </p:cBhvr>
                                      <p:to>
                                        <p:strVal val="visible"/>
                                      </p:to>
                                    </p:set>
                                    <p:animEffect transition="in" filter="barn(inVertical)">
                                      <p:cBhvr>
                                        <p:cTn id="41" dur="500"/>
                                        <p:tgtEl>
                                          <p:spTgt spid="10">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0">
                                            <p:txEl>
                                              <p:pRg st="3" end="3"/>
                                            </p:txEl>
                                          </p:spTgt>
                                        </p:tgtEl>
                                        <p:attrNameLst>
                                          <p:attrName>style.visibility</p:attrName>
                                        </p:attrNameLst>
                                      </p:cBhvr>
                                      <p:to>
                                        <p:strVal val="visible"/>
                                      </p:to>
                                    </p:set>
                                    <p:animEffect transition="in" filter="barn(inVertical)">
                                      <p:cBhvr>
                                        <p:cTn id="46"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09472" y="211014"/>
            <a:ext cx="4026040" cy="1650452"/>
          </a:xfrm>
          <a:prstGeom prst="rect">
            <a:avLst/>
          </a:prstGeom>
        </p:spPr>
        <p:txBody>
          <a:bodyPr wrap="square">
            <a:spAutoFit/>
          </a:bodyPr>
          <a:lstStyle/>
          <a:p>
            <a:pPr algn="ctr">
              <a:lnSpc>
                <a:spcPct val="107000"/>
              </a:lnSpc>
              <a:spcAft>
                <a:spcPts val="800"/>
              </a:spcAft>
              <a:tabLst>
                <a:tab pos="1909445" algn="l"/>
                <a:tab pos="2637155" algn="ctr"/>
              </a:tabLst>
            </a:pPr>
            <a:r>
              <a:rPr lang="ar-EG" sz="2800" b="1" dirty="0">
                <a:solidFill>
                  <a:schemeClr val="accent3">
                    <a:lumMod val="60000"/>
                    <a:lumOff val="40000"/>
                  </a:schemeClr>
                </a:solidFill>
                <a:latin typeface="Nizar Cocon Kurdish" panose="020A0503020102020204" pitchFamily="18" charset="-78"/>
                <a:ea typeface="Calibri" panose="020F0502020204030204" pitchFamily="34" charset="0"/>
                <a:cs typeface="Nizar Cocon Kurdish" panose="020A0503020102020204" pitchFamily="18" charset="-78"/>
              </a:rPr>
              <a:t>الدرس الثالث</a:t>
            </a:r>
            <a:endParaRPr lang="en-US" sz="2800" b="1" dirty="0">
              <a:solidFill>
                <a:schemeClr val="accent3">
                  <a:lumMod val="60000"/>
                  <a:lumOff val="40000"/>
                </a:schemeClr>
              </a:solidFill>
              <a:latin typeface="Nizar Cocon Kurdish" panose="020A0503020102020204" pitchFamily="18" charset="-78"/>
              <a:ea typeface="Calibri" panose="020F0502020204030204" pitchFamily="34" charset="0"/>
              <a:cs typeface="Nizar Cocon Kurdish" panose="020A0503020102020204" pitchFamily="18" charset="-78"/>
            </a:endParaRPr>
          </a:p>
          <a:p>
            <a:pPr algn="ctr">
              <a:lnSpc>
                <a:spcPct val="107000"/>
              </a:lnSpc>
              <a:spcAft>
                <a:spcPts val="800"/>
              </a:spcAft>
            </a:pPr>
            <a:r>
              <a:rPr lang="ar-EG" sz="2800" b="1" dirty="0">
                <a:latin typeface="Nizar Cocon Kurdish" panose="020A0503020102020204" pitchFamily="18" charset="-78"/>
                <a:ea typeface="Calibri" panose="020F0502020204030204" pitchFamily="34" charset="0"/>
                <a:cs typeface="Nizar Cocon Kurdish" panose="020A0503020102020204" pitchFamily="18" charset="-78"/>
              </a:rPr>
              <a:t>المناخ والنبات الطبيعي</a:t>
            </a:r>
            <a:endParaRPr lang="en-US" sz="2800" b="1" dirty="0">
              <a:latin typeface="Nizar Cocon Kurdish" panose="020A0503020102020204" pitchFamily="18" charset="-78"/>
              <a:ea typeface="Calibri" panose="020F0502020204030204" pitchFamily="34" charset="0"/>
              <a:cs typeface="Nizar Cocon Kurdish" panose="020A0503020102020204" pitchFamily="18" charset="-78"/>
            </a:endParaRPr>
          </a:p>
          <a:p>
            <a:pPr algn="ctr"/>
            <a:r>
              <a:rPr lang="ar-EG" sz="2800" b="1" dirty="0">
                <a:latin typeface="Nizar Cocon Kurdish" panose="020A0503020102020204" pitchFamily="18" charset="-78"/>
                <a:ea typeface="Calibri" panose="020F0502020204030204" pitchFamily="34" charset="0"/>
                <a:cs typeface="Nizar Cocon Kurdish" panose="020A0503020102020204" pitchFamily="18" charset="-78"/>
              </a:rPr>
              <a:t>في وطننا العربي</a:t>
            </a:r>
            <a:endParaRPr lang="ar-EG" sz="2800" b="1" dirty="0">
              <a:latin typeface="Nizar Cocon Kurdish" panose="020A0503020102020204" pitchFamily="18" charset="-78"/>
              <a:cs typeface="Nizar Cocon Kurdish" panose="020A0503020102020204"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5137" y="430310"/>
            <a:ext cx="4513862" cy="2564101"/>
          </a:xfrm>
          <a:prstGeom prst="rect">
            <a:avLst/>
          </a:prstGeom>
          <a:ln w="88900" cap="sq" cmpd="thickThin">
            <a:solidFill>
              <a:srgbClr val="000000"/>
            </a:solidFill>
            <a:prstDash val="solid"/>
            <a:miter lim="800000"/>
          </a:ln>
          <a:effectLst>
            <a:innerShdw blurRad="76200">
              <a:srgbClr val="000000"/>
            </a:inn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023" y="3293343"/>
            <a:ext cx="4420585" cy="2564100"/>
          </a:xfrm>
          <a:prstGeom prst="rect">
            <a:avLst/>
          </a:prstGeom>
          <a:ln w="88900" cap="sq" cmpd="thickThin">
            <a:solidFill>
              <a:srgbClr val="000000"/>
            </a:solidFill>
            <a:prstDash val="solid"/>
            <a:miter lim="800000"/>
          </a:ln>
          <a:effectLst>
            <a:innerShdw blurRad="76200">
              <a:srgbClr val="000000"/>
            </a:inn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8209" y="2146950"/>
            <a:ext cx="4578750" cy="25641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58120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1)">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14"/>
          <p:cNvSpPr>
            <a:spLocks/>
          </p:cNvSpPr>
          <p:nvPr/>
        </p:nvSpPr>
        <p:spPr bwMode="auto">
          <a:xfrm flipH="1">
            <a:off x="7939951" y="3286273"/>
            <a:ext cx="518009" cy="1354523"/>
          </a:xfrm>
          <a:custGeom>
            <a:avLst/>
            <a:gdLst>
              <a:gd name="T0" fmla="*/ 14 w 32"/>
              <a:gd name="T1" fmla="*/ 9 h 83"/>
              <a:gd name="T2" fmla="*/ 18 w 32"/>
              <a:gd name="T3" fmla="*/ 16 h 83"/>
              <a:gd name="T4" fmla="*/ 3 w 32"/>
              <a:gd name="T5" fmla="*/ 73 h 83"/>
              <a:gd name="T6" fmla="*/ 0 w 32"/>
              <a:gd name="T7" fmla="*/ 78 h 83"/>
              <a:gd name="T8" fmla="*/ 5 w 32"/>
              <a:gd name="T9" fmla="*/ 83 h 83"/>
              <a:gd name="T10" fmla="*/ 10 w 32"/>
              <a:gd name="T11" fmla="*/ 78 h 83"/>
              <a:gd name="T12" fmla="*/ 7 w 32"/>
              <a:gd name="T13" fmla="*/ 74 h 83"/>
              <a:gd name="T14" fmla="*/ 21 w 32"/>
              <a:gd name="T15" fmla="*/ 17 h 83"/>
              <a:gd name="T16" fmla="*/ 23 w 32"/>
              <a:gd name="T17" fmla="*/ 18 h 83"/>
              <a:gd name="T18" fmla="*/ 32 w 32"/>
              <a:gd name="T19" fmla="*/ 9 h 83"/>
              <a:gd name="T20" fmla="*/ 23 w 32"/>
              <a:gd name="T21" fmla="*/ 0 h 83"/>
              <a:gd name="T22" fmla="*/ 14 w 32"/>
              <a:gd name="T23" fmla="*/ 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83">
                <a:moveTo>
                  <a:pt x="14" y="9"/>
                </a:moveTo>
                <a:cubicBezTo>
                  <a:pt x="14" y="12"/>
                  <a:pt x="16" y="14"/>
                  <a:pt x="18" y="16"/>
                </a:cubicBezTo>
                <a:cubicBezTo>
                  <a:pt x="9" y="34"/>
                  <a:pt x="4" y="53"/>
                  <a:pt x="3" y="73"/>
                </a:cubicBezTo>
                <a:cubicBezTo>
                  <a:pt x="2" y="74"/>
                  <a:pt x="0" y="76"/>
                  <a:pt x="0" y="78"/>
                </a:cubicBezTo>
                <a:cubicBezTo>
                  <a:pt x="0" y="81"/>
                  <a:pt x="2" y="83"/>
                  <a:pt x="5" y="83"/>
                </a:cubicBezTo>
                <a:cubicBezTo>
                  <a:pt x="8" y="83"/>
                  <a:pt x="10" y="81"/>
                  <a:pt x="10" y="78"/>
                </a:cubicBezTo>
                <a:cubicBezTo>
                  <a:pt x="10" y="76"/>
                  <a:pt x="8" y="74"/>
                  <a:pt x="7" y="74"/>
                </a:cubicBezTo>
                <a:cubicBezTo>
                  <a:pt x="7" y="54"/>
                  <a:pt x="12" y="35"/>
                  <a:pt x="21" y="17"/>
                </a:cubicBezTo>
                <a:cubicBezTo>
                  <a:pt x="22" y="17"/>
                  <a:pt x="22" y="18"/>
                  <a:pt x="23" y="18"/>
                </a:cubicBezTo>
                <a:cubicBezTo>
                  <a:pt x="28" y="18"/>
                  <a:pt x="32" y="14"/>
                  <a:pt x="32" y="9"/>
                </a:cubicBezTo>
                <a:cubicBezTo>
                  <a:pt x="32" y="4"/>
                  <a:pt x="28" y="0"/>
                  <a:pt x="23" y="0"/>
                </a:cubicBezTo>
                <a:cubicBezTo>
                  <a:pt x="18" y="0"/>
                  <a:pt x="14" y="4"/>
                  <a:pt x="14" y="9"/>
                </a:cubicBezTo>
                <a:close/>
              </a:path>
            </a:pathLst>
          </a:custGeom>
          <a:solidFill>
            <a:schemeClr val="accent6"/>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43" name="Freeform 15"/>
          <p:cNvSpPr>
            <a:spLocks/>
          </p:cNvSpPr>
          <p:nvPr/>
        </p:nvSpPr>
        <p:spPr bwMode="auto">
          <a:xfrm flipH="1">
            <a:off x="7115101" y="2454423"/>
            <a:ext cx="1036016" cy="1044184"/>
          </a:xfrm>
          <a:custGeom>
            <a:avLst/>
            <a:gdLst>
              <a:gd name="T0" fmla="*/ 46 w 64"/>
              <a:gd name="T1" fmla="*/ 9 h 64"/>
              <a:gd name="T2" fmla="*/ 47 w 64"/>
              <a:gd name="T3" fmla="*/ 12 h 64"/>
              <a:gd name="T4" fmla="*/ 6 w 64"/>
              <a:gd name="T5" fmla="*/ 55 h 64"/>
              <a:gd name="T6" fmla="*/ 5 w 64"/>
              <a:gd name="T7" fmla="*/ 55 h 64"/>
              <a:gd name="T8" fmla="*/ 0 w 64"/>
              <a:gd name="T9" fmla="*/ 59 h 64"/>
              <a:gd name="T10" fmla="*/ 5 w 64"/>
              <a:gd name="T11" fmla="*/ 64 h 64"/>
              <a:gd name="T12" fmla="*/ 9 w 64"/>
              <a:gd name="T13" fmla="*/ 59 h 64"/>
              <a:gd name="T14" fmla="*/ 8 w 64"/>
              <a:gd name="T15" fmla="*/ 56 h 64"/>
              <a:gd name="T16" fmla="*/ 49 w 64"/>
              <a:gd name="T17" fmla="*/ 15 h 64"/>
              <a:gd name="T18" fmla="*/ 55 w 64"/>
              <a:gd name="T19" fmla="*/ 18 h 64"/>
              <a:gd name="T20" fmla="*/ 64 w 64"/>
              <a:gd name="T21" fmla="*/ 9 h 64"/>
              <a:gd name="T22" fmla="*/ 55 w 64"/>
              <a:gd name="T23" fmla="*/ 0 h 64"/>
              <a:gd name="T24" fmla="*/ 46 w 64"/>
              <a:gd name="T25"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64">
                <a:moveTo>
                  <a:pt x="46" y="9"/>
                </a:moveTo>
                <a:cubicBezTo>
                  <a:pt x="46" y="10"/>
                  <a:pt x="47" y="11"/>
                  <a:pt x="47" y="12"/>
                </a:cubicBezTo>
                <a:cubicBezTo>
                  <a:pt x="30" y="23"/>
                  <a:pt x="16" y="38"/>
                  <a:pt x="6" y="55"/>
                </a:cubicBezTo>
                <a:cubicBezTo>
                  <a:pt x="5" y="55"/>
                  <a:pt x="5" y="55"/>
                  <a:pt x="5" y="55"/>
                </a:cubicBezTo>
                <a:cubicBezTo>
                  <a:pt x="2" y="55"/>
                  <a:pt x="0" y="57"/>
                  <a:pt x="0" y="59"/>
                </a:cubicBezTo>
                <a:cubicBezTo>
                  <a:pt x="0" y="62"/>
                  <a:pt x="2" y="64"/>
                  <a:pt x="5" y="64"/>
                </a:cubicBezTo>
                <a:cubicBezTo>
                  <a:pt x="7" y="64"/>
                  <a:pt x="9" y="62"/>
                  <a:pt x="9" y="59"/>
                </a:cubicBezTo>
                <a:cubicBezTo>
                  <a:pt x="9" y="58"/>
                  <a:pt x="9" y="57"/>
                  <a:pt x="8" y="56"/>
                </a:cubicBezTo>
                <a:cubicBezTo>
                  <a:pt x="19" y="40"/>
                  <a:pt x="32" y="25"/>
                  <a:pt x="49" y="15"/>
                </a:cubicBezTo>
                <a:cubicBezTo>
                  <a:pt x="50" y="16"/>
                  <a:pt x="53" y="18"/>
                  <a:pt x="55" y="18"/>
                </a:cubicBezTo>
                <a:cubicBezTo>
                  <a:pt x="60" y="18"/>
                  <a:pt x="64" y="14"/>
                  <a:pt x="64" y="9"/>
                </a:cubicBezTo>
                <a:cubicBezTo>
                  <a:pt x="64" y="4"/>
                  <a:pt x="60" y="0"/>
                  <a:pt x="55" y="0"/>
                </a:cubicBezTo>
                <a:cubicBezTo>
                  <a:pt x="50" y="0"/>
                  <a:pt x="46" y="4"/>
                  <a:pt x="46" y="9"/>
                </a:cubicBezTo>
                <a:close/>
              </a:path>
            </a:pathLst>
          </a:custGeom>
          <a:solidFill>
            <a:schemeClr val="accent5"/>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44" name="Freeform 16"/>
          <p:cNvSpPr>
            <a:spLocks/>
          </p:cNvSpPr>
          <p:nvPr/>
        </p:nvSpPr>
        <p:spPr bwMode="auto">
          <a:xfrm flipH="1">
            <a:off x="5983418" y="2144084"/>
            <a:ext cx="1341689" cy="522676"/>
          </a:xfrm>
          <a:custGeom>
            <a:avLst/>
            <a:gdLst>
              <a:gd name="T0" fmla="*/ 65 w 83"/>
              <a:gd name="T1" fmla="*/ 8 h 32"/>
              <a:gd name="T2" fmla="*/ 7 w 83"/>
              <a:gd name="T3" fmla="*/ 24 h 32"/>
              <a:gd name="T4" fmla="*/ 4 w 83"/>
              <a:gd name="T5" fmla="*/ 23 h 32"/>
              <a:gd name="T6" fmla="*/ 0 w 83"/>
              <a:gd name="T7" fmla="*/ 28 h 32"/>
              <a:gd name="T8" fmla="*/ 4 w 83"/>
              <a:gd name="T9" fmla="*/ 32 h 32"/>
              <a:gd name="T10" fmla="*/ 9 w 83"/>
              <a:gd name="T11" fmla="*/ 28 h 32"/>
              <a:gd name="T12" fmla="*/ 9 w 83"/>
              <a:gd name="T13" fmla="*/ 27 h 32"/>
              <a:gd name="T14" fmla="*/ 65 w 83"/>
              <a:gd name="T15" fmla="*/ 11 h 32"/>
              <a:gd name="T16" fmla="*/ 74 w 83"/>
              <a:gd name="T17" fmla="*/ 18 h 32"/>
              <a:gd name="T18" fmla="*/ 83 w 83"/>
              <a:gd name="T19" fmla="*/ 9 h 32"/>
              <a:gd name="T20" fmla="*/ 74 w 83"/>
              <a:gd name="T21" fmla="*/ 0 h 32"/>
              <a:gd name="T22" fmla="*/ 65 w 83"/>
              <a:gd name="T23"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32">
                <a:moveTo>
                  <a:pt x="65" y="8"/>
                </a:moveTo>
                <a:cubicBezTo>
                  <a:pt x="45" y="9"/>
                  <a:pt x="25" y="15"/>
                  <a:pt x="7" y="24"/>
                </a:cubicBezTo>
                <a:cubicBezTo>
                  <a:pt x="7" y="23"/>
                  <a:pt x="5" y="23"/>
                  <a:pt x="4" y="23"/>
                </a:cubicBezTo>
                <a:cubicBezTo>
                  <a:pt x="2" y="23"/>
                  <a:pt x="0" y="25"/>
                  <a:pt x="0" y="28"/>
                </a:cubicBezTo>
                <a:cubicBezTo>
                  <a:pt x="0" y="30"/>
                  <a:pt x="2" y="32"/>
                  <a:pt x="4" y="32"/>
                </a:cubicBezTo>
                <a:cubicBezTo>
                  <a:pt x="7" y="32"/>
                  <a:pt x="9" y="30"/>
                  <a:pt x="9" y="28"/>
                </a:cubicBezTo>
                <a:cubicBezTo>
                  <a:pt x="9" y="27"/>
                  <a:pt x="9" y="27"/>
                  <a:pt x="9" y="27"/>
                </a:cubicBezTo>
                <a:cubicBezTo>
                  <a:pt x="26" y="17"/>
                  <a:pt x="46" y="12"/>
                  <a:pt x="65" y="11"/>
                </a:cubicBezTo>
                <a:cubicBezTo>
                  <a:pt x="66" y="15"/>
                  <a:pt x="70" y="18"/>
                  <a:pt x="74" y="18"/>
                </a:cubicBezTo>
                <a:cubicBezTo>
                  <a:pt x="79" y="18"/>
                  <a:pt x="83" y="14"/>
                  <a:pt x="83" y="9"/>
                </a:cubicBezTo>
                <a:cubicBezTo>
                  <a:pt x="83" y="4"/>
                  <a:pt x="79" y="0"/>
                  <a:pt x="74" y="0"/>
                </a:cubicBezTo>
                <a:cubicBezTo>
                  <a:pt x="70" y="0"/>
                  <a:pt x="66" y="3"/>
                  <a:pt x="65" y="8"/>
                </a:cubicBezTo>
                <a:close/>
              </a:path>
            </a:pathLst>
          </a:custGeom>
          <a:solidFill>
            <a:schemeClr val="accent4"/>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45" name="Freeform 17"/>
          <p:cNvSpPr>
            <a:spLocks/>
          </p:cNvSpPr>
          <p:nvPr/>
        </p:nvSpPr>
        <p:spPr bwMode="auto">
          <a:xfrm flipH="1">
            <a:off x="4866900" y="2209418"/>
            <a:ext cx="1342855" cy="522676"/>
          </a:xfrm>
          <a:custGeom>
            <a:avLst/>
            <a:gdLst>
              <a:gd name="T0" fmla="*/ 5 w 83"/>
              <a:gd name="T1" fmla="*/ 0 h 32"/>
              <a:gd name="T2" fmla="*/ 0 w 83"/>
              <a:gd name="T3" fmla="*/ 5 h 32"/>
              <a:gd name="T4" fmla="*/ 5 w 83"/>
              <a:gd name="T5" fmla="*/ 10 h 32"/>
              <a:gd name="T6" fmla="*/ 9 w 83"/>
              <a:gd name="T7" fmla="*/ 7 h 32"/>
              <a:gd name="T8" fmla="*/ 66 w 83"/>
              <a:gd name="T9" fmla="*/ 21 h 32"/>
              <a:gd name="T10" fmla="*/ 66 w 83"/>
              <a:gd name="T11" fmla="*/ 23 h 32"/>
              <a:gd name="T12" fmla="*/ 74 w 83"/>
              <a:gd name="T13" fmla="*/ 32 h 32"/>
              <a:gd name="T14" fmla="*/ 83 w 83"/>
              <a:gd name="T15" fmla="*/ 23 h 32"/>
              <a:gd name="T16" fmla="*/ 74 w 83"/>
              <a:gd name="T17" fmla="*/ 15 h 32"/>
              <a:gd name="T18" fmla="*/ 67 w 83"/>
              <a:gd name="T19" fmla="*/ 18 h 32"/>
              <a:gd name="T20" fmla="*/ 10 w 83"/>
              <a:gd name="T21" fmla="*/ 3 h 32"/>
              <a:gd name="T22" fmla="*/ 5 w 83"/>
              <a:gd name="T2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32">
                <a:moveTo>
                  <a:pt x="5" y="0"/>
                </a:moveTo>
                <a:cubicBezTo>
                  <a:pt x="2" y="0"/>
                  <a:pt x="0" y="2"/>
                  <a:pt x="0" y="5"/>
                </a:cubicBezTo>
                <a:cubicBezTo>
                  <a:pt x="0" y="8"/>
                  <a:pt x="2" y="10"/>
                  <a:pt x="5" y="10"/>
                </a:cubicBezTo>
                <a:cubicBezTo>
                  <a:pt x="7" y="10"/>
                  <a:pt x="9" y="8"/>
                  <a:pt x="9" y="7"/>
                </a:cubicBezTo>
                <a:cubicBezTo>
                  <a:pt x="29" y="7"/>
                  <a:pt x="48" y="12"/>
                  <a:pt x="66" y="21"/>
                </a:cubicBezTo>
                <a:cubicBezTo>
                  <a:pt x="66" y="22"/>
                  <a:pt x="66" y="23"/>
                  <a:pt x="66" y="23"/>
                </a:cubicBezTo>
                <a:cubicBezTo>
                  <a:pt x="66" y="28"/>
                  <a:pt x="70" y="32"/>
                  <a:pt x="74" y="32"/>
                </a:cubicBezTo>
                <a:cubicBezTo>
                  <a:pt x="79" y="32"/>
                  <a:pt x="83" y="28"/>
                  <a:pt x="83" y="23"/>
                </a:cubicBezTo>
                <a:cubicBezTo>
                  <a:pt x="83" y="19"/>
                  <a:pt x="79" y="15"/>
                  <a:pt x="74" y="15"/>
                </a:cubicBezTo>
                <a:cubicBezTo>
                  <a:pt x="72" y="15"/>
                  <a:pt x="69" y="16"/>
                  <a:pt x="67" y="18"/>
                </a:cubicBezTo>
                <a:cubicBezTo>
                  <a:pt x="50" y="9"/>
                  <a:pt x="30" y="4"/>
                  <a:pt x="10" y="3"/>
                </a:cubicBezTo>
                <a:cubicBezTo>
                  <a:pt x="9" y="2"/>
                  <a:pt x="7" y="0"/>
                  <a:pt x="5" y="0"/>
                </a:cubicBezTo>
                <a:close/>
              </a:path>
            </a:pathLst>
          </a:custGeom>
          <a:solidFill>
            <a:schemeClr val="accent3"/>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46" name="Freeform 18"/>
          <p:cNvSpPr>
            <a:spLocks/>
          </p:cNvSpPr>
          <p:nvPr/>
        </p:nvSpPr>
        <p:spPr bwMode="auto">
          <a:xfrm flipH="1">
            <a:off x="4040884" y="2519756"/>
            <a:ext cx="1036016" cy="1060518"/>
          </a:xfrm>
          <a:custGeom>
            <a:avLst/>
            <a:gdLst>
              <a:gd name="T0" fmla="*/ 0 w 64"/>
              <a:gd name="T1" fmla="*/ 4 h 65"/>
              <a:gd name="T2" fmla="*/ 4 w 64"/>
              <a:gd name="T3" fmla="*/ 9 h 65"/>
              <a:gd name="T4" fmla="*/ 8 w 64"/>
              <a:gd name="T5" fmla="*/ 8 h 65"/>
              <a:gd name="T6" fmla="*/ 50 w 64"/>
              <a:gd name="T7" fmla="*/ 49 h 65"/>
              <a:gd name="T8" fmla="*/ 47 w 64"/>
              <a:gd name="T9" fmla="*/ 56 h 65"/>
              <a:gd name="T10" fmla="*/ 56 w 64"/>
              <a:gd name="T11" fmla="*/ 65 h 65"/>
              <a:gd name="T12" fmla="*/ 64 w 64"/>
              <a:gd name="T13" fmla="*/ 56 h 65"/>
              <a:gd name="T14" fmla="*/ 56 w 64"/>
              <a:gd name="T15" fmla="*/ 47 h 65"/>
              <a:gd name="T16" fmla="*/ 52 w 64"/>
              <a:gd name="T17" fmla="*/ 47 h 65"/>
              <a:gd name="T18" fmla="*/ 9 w 64"/>
              <a:gd name="T19" fmla="*/ 5 h 65"/>
              <a:gd name="T20" fmla="*/ 9 w 64"/>
              <a:gd name="T21" fmla="*/ 4 h 65"/>
              <a:gd name="T22" fmla="*/ 4 w 64"/>
              <a:gd name="T23" fmla="*/ 0 h 65"/>
              <a:gd name="T24" fmla="*/ 0 w 64"/>
              <a:gd name="T25" fmla="*/ 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65">
                <a:moveTo>
                  <a:pt x="0" y="4"/>
                </a:moveTo>
                <a:cubicBezTo>
                  <a:pt x="0" y="7"/>
                  <a:pt x="2" y="9"/>
                  <a:pt x="4" y="9"/>
                </a:cubicBezTo>
                <a:cubicBezTo>
                  <a:pt x="6" y="9"/>
                  <a:pt x="7" y="9"/>
                  <a:pt x="8" y="8"/>
                </a:cubicBezTo>
                <a:cubicBezTo>
                  <a:pt x="24" y="19"/>
                  <a:pt x="39" y="33"/>
                  <a:pt x="50" y="49"/>
                </a:cubicBezTo>
                <a:cubicBezTo>
                  <a:pt x="48" y="51"/>
                  <a:pt x="47" y="53"/>
                  <a:pt x="47" y="56"/>
                </a:cubicBezTo>
                <a:cubicBezTo>
                  <a:pt x="47" y="61"/>
                  <a:pt x="51" y="65"/>
                  <a:pt x="56" y="65"/>
                </a:cubicBezTo>
                <a:cubicBezTo>
                  <a:pt x="60" y="65"/>
                  <a:pt x="64" y="61"/>
                  <a:pt x="64" y="56"/>
                </a:cubicBezTo>
                <a:cubicBezTo>
                  <a:pt x="64" y="51"/>
                  <a:pt x="60" y="47"/>
                  <a:pt x="56" y="47"/>
                </a:cubicBezTo>
                <a:cubicBezTo>
                  <a:pt x="54" y="47"/>
                  <a:pt x="53" y="47"/>
                  <a:pt x="52" y="47"/>
                </a:cubicBezTo>
                <a:cubicBezTo>
                  <a:pt x="41" y="30"/>
                  <a:pt x="26" y="16"/>
                  <a:pt x="9" y="5"/>
                </a:cubicBezTo>
                <a:cubicBezTo>
                  <a:pt x="9" y="5"/>
                  <a:pt x="9" y="5"/>
                  <a:pt x="9" y="4"/>
                </a:cubicBezTo>
                <a:cubicBezTo>
                  <a:pt x="9" y="2"/>
                  <a:pt x="7" y="0"/>
                  <a:pt x="4" y="0"/>
                </a:cubicBezTo>
                <a:cubicBezTo>
                  <a:pt x="2" y="0"/>
                  <a:pt x="0" y="2"/>
                  <a:pt x="0" y="4"/>
                </a:cubicBezTo>
                <a:close/>
              </a:path>
            </a:pathLst>
          </a:custGeom>
          <a:solidFill>
            <a:schemeClr val="accent2"/>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47" name="Freeform 19"/>
          <p:cNvSpPr>
            <a:spLocks/>
          </p:cNvSpPr>
          <p:nvPr/>
        </p:nvSpPr>
        <p:spPr bwMode="auto">
          <a:xfrm flipH="1">
            <a:off x="3734048" y="3351607"/>
            <a:ext cx="518009" cy="1354523"/>
          </a:xfrm>
          <a:custGeom>
            <a:avLst/>
            <a:gdLst>
              <a:gd name="T0" fmla="*/ 0 w 32"/>
              <a:gd name="T1" fmla="*/ 5 h 83"/>
              <a:gd name="T2" fmla="*/ 5 w 32"/>
              <a:gd name="T3" fmla="*/ 9 h 83"/>
              <a:gd name="T4" fmla="*/ 5 w 32"/>
              <a:gd name="T5" fmla="*/ 9 h 83"/>
              <a:gd name="T6" fmla="*/ 21 w 32"/>
              <a:gd name="T7" fmla="*/ 65 h 83"/>
              <a:gd name="T8" fmla="*/ 14 w 32"/>
              <a:gd name="T9" fmla="*/ 74 h 83"/>
              <a:gd name="T10" fmla="*/ 23 w 32"/>
              <a:gd name="T11" fmla="*/ 83 h 83"/>
              <a:gd name="T12" fmla="*/ 32 w 32"/>
              <a:gd name="T13" fmla="*/ 74 h 83"/>
              <a:gd name="T14" fmla="*/ 24 w 32"/>
              <a:gd name="T15" fmla="*/ 65 h 83"/>
              <a:gd name="T16" fmla="*/ 8 w 32"/>
              <a:gd name="T17" fmla="*/ 8 h 83"/>
              <a:gd name="T18" fmla="*/ 9 w 32"/>
              <a:gd name="T19" fmla="*/ 5 h 83"/>
              <a:gd name="T20" fmla="*/ 5 w 32"/>
              <a:gd name="T21" fmla="*/ 0 h 83"/>
              <a:gd name="T22" fmla="*/ 0 w 32"/>
              <a:gd name="T23" fmla="*/ 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83">
                <a:moveTo>
                  <a:pt x="0" y="5"/>
                </a:moveTo>
                <a:cubicBezTo>
                  <a:pt x="0" y="7"/>
                  <a:pt x="2" y="9"/>
                  <a:pt x="5" y="9"/>
                </a:cubicBezTo>
                <a:cubicBezTo>
                  <a:pt x="5" y="9"/>
                  <a:pt x="5" y="9"/>
                  <a:pt x="5" y="9"/>
                </a:cubicBezTo>
                <a:cubicBezTo>
                  <a:pt x="15" y="27"/>
                  <a:pt x="20" y="46"/>
                  <a:pt x="21" y="65"/>
                </a:cubicBezTo>
                <a:cubicBezTo>
                  <a:pt x="17" y="66"/>
                  <a:pt x="14" y="70"/>
                  <a:pt x="14" y="74"/>
                </a:cubicBezTo>
                <a:cubicBezTo>
                  <a:pt x="14" y="79"/>
                  <a:pt x="18" y="83"/>
                  <a:pt x="23" y="83"/>
                </a:cubicBezTo>
                <a:cubicBezTo>
                  <a:pt x="28" y="83"/>
                  <a:pt x="32" y="79"/>
                  <a:pt x="32" y="74"/>
                </a:cubicBezTo>
                <a:cubicBezTo>
                  <a:pt x="32" y="69"/>
                  <a:pt x="29" y="66"/>
                  <a:pt x="24" y="65"/>
                </a:cubicBezTo>
                <a:cubicBezTo>
                  <a:pt x="23" y="45"/>
                  <a:pt x="18" y="25"/>
                  <a:pt x="8" y="8"/>
                </a:cubicBezTo>
                <a:cubicBezTo>
                  <a:pt x="9" y="7"/>
                  <a:pt x="9" y="6"/>
                  <a:pt x="9" y="5"/>
                </a:cubicBezTo>
                <a:cubicBezTo>
                  <a:pt x="9" y="2"/>
                  <a:pt x="7" y="0"/>
                  <a:pt x="5" y="0"/>
                </a:cubicBezTo>
                <a:cubicBezTo>
                  <a:pt x="2" y="0"/>
                  <a:pt x="0" y="2"/>
                  <a:pt x="0" y="5"/>
                </a:cubicBezTo>
                <a:close/>
              </a:path>
            </a:pathLst>
          </a:custGeom>
          <a:solidFill>
            <a:schemeClr val="accent1"/>
          </a:solidFill>
          <a:ln>
            <a:noFill/>
          </a:ln>
          <a:effectLst>
            <a:outerShdw blurRad="63500" dist="50800" dir="5400000" sx="101000" sy="101000" algn="t" rotWithShape="0">
              <a:prstClr val="black">
                <a:alpha val="39000"/>
              </a:prstClr>
            </a:outerShdw>
          </a:effec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grpSp>
        <p:nvGrpSpPr>
          <p:cNvPr id="48" name="Group 47"/>
          <p:cNvGrpSpPr/>
          <p:nvPr/>
        </p:nvGrpSpPr>
        <p:grpSpPr>
          <a:xfrm>
            <a:off x="4375053" y="2601426"/>
            <a:ext cx="3537479" cy="3538596"/>
            <a:chOff x="3576638" y="3865563"/>
            <a:chExt cx="5024438" cy="5026025"/>
          </a:xfrm>
          <a:solidFill>
            <a:schemeClr val="tx2">
              <a:lumMod val="60000"/>
              <a:lumOff val="40000"/>
            </a:schemeClr>
          </a:solidFill>
        </p:grpSpPr>
        <p:sp>
          <p:nvSpPr>
            <p:cNvPr id="49" name="Freeform 23"/>
            <p:cNvSpPr>
              <a:spLocks noEditPoints="1"/>
            </p:cNvSpPr>
            <p:nvPr/>
          </p:nvSpPr>
          <p:spPr bwMode="auto">
            <a:xfrm>
              <a:off x="3576638" y="3865563"/>
              <a:ext cx="5024438" cy="5026025"/>
            </a:xfrm>
            <a:custGeom>
              <a:avLst/>
              <a:gdLst>
                <a:gd name="T0" fmla="*/ 243 w 485"/>
                <a:gd name="T1" fmla="*/ 485 h 485"/>
                <a:gd name="T2" fmla="*/ 0 w 485"/>
                <a:gd name="T3" fmla="*/ 243 h 485"/>
                <a:gd name="T4" fmla="*/ 243 w 485"/>
                <a:gd name="T5" fmla="*/ 0 h 485"/>
                <a:gd name="T6" fmla="*/ 485 w 485"/>
                <a:gd name="T7" fmla="*/ 243 h 485"/>
                <a:gd name="T8" fmla="*/ 243 w 485"/>
                <a:gd name="T9" fmla="*/ 485 h 485"/>
                <a:gd name="T10" fmla="*/ 243 w 485"/>
                <a:gd name="T11" fmla="*/ 43 h 485"/>
                <a:gd name="T12" fmla="*/ 43 w 485"/>
                <a:gd name="T13" fmla="*/ 243 h 485"/>
                <a:gd name="T14" fmla="*/ 243 w 485"/>
                <a:gd name="T15" fmla="*/ 443 h 485"/>
                <a:gd name="T16" fmla="*/ 443 w 485"/>
                <a:gd name="T17" fmla="*/ 243 h 485"/>
                <a:gd name="T18" fmla="*/ 243 w 485"/>
                <a:gd name="T19" fmla="*/ 43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5" h="485">
                  <a:moveTo>
                    <a:pt x="243" y="485"/>
                  </a:moveTo>
                  <a:cubicBezTo>
                    <a:pt x="109" y="485"/>
                    <a:pt x="0" y="377"/>
                    <a:pt x="0" y="243"/>
                  </a:cubicBezTo>
                  <a:cubicBezTo>
                    <a:pt x="0" y="109"/>
                    <a:pt x="109" y="0"/>
                    <a:pt x="243" y="0"/>
                  </a:cubicBezTo>
                  <a:cubicBezTo>
                    <a:pt x="376" y="0"/>
                    <a:pt x="485" y="109"/>
                    <a:pt x="485" y="243"/>
                  </a:cubicBezTo>
                  <a:cubicBezTo>
                    <a:pt x="485" y="377"/>
                    <a:pt x="376" y="485"/>
                    <a:pt x="243" y="485"/>
                  </a:cubicBezTo>
                  <a:close/>
                  <a:moveTo>
                    <a:pt x="243" y="43"/>
                  </a:moveTo>
                  <a:cubicBezTo>
                    <a:pt x="132" y="43"/>
                    <a:pt x="43" y="133"/>
                    <a:pt x="43" y="243"/>
                  </a:cubicBezTo>
                  <a:cubicBezTo>
                    <a:pt x="43" y="353"/>
                    <a:pt x="132" y="443"/>
                    <a:pt x="243" y="443"/>
                  </a:cubicBezTo>
                  <a:cubicBezTo>
                    <a:pt x="353" y="443"/>
                    <a:pt x="443" y="353"/>
                    <a:pt x="443" y="243"/>
                  </a:cubicBezTo>
                  <a:cubicBezTo>
                    <a:pt x="443" y="133"/>
                    <a:pt x="353" y="43"/>
                    <a:pt x="24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50" name="Freeform 24"/>
            <p:cNvSpPr>
              <a:spLocks noEditPoints="1"/>
            </p:cNvSpPr>
            <p:nvPr/>
          </p:nvSpPr>
          <p:spPr bwMode="auto">
            <a:xfrm>
              <a:off x="5627688" y="5087938"/>
              <a:ext cx="2579688" cy="2890838"/>
            </a:xfrm>
            <a:custGeom>
              <a:avLst/>
              <a:gdLst>
                <a:gd name="T0" fmla="*/ 17 w 249"/>
                <a:gd name="T1" fmla="*/ 109 h 279"/>
                <a:gd name="T2" fmla="*/ 17 w 249"/>
                <a:gd name="T3" fmla="*/ 109 h 279"/>
                <a:gd name="T4" fmla="*/ 217 w 249"/>
                <a:gd name="T5" fmla="*/ 54 h 279"/>
                <a:gd name="T6" fmla="*/ 164 w 249"/>
                <a:gd name="T7" fmla="*/ 15 h 279"/>
                <a:gd name="T8" fmla="*/ 116 w 249"/>
                <a:gd name="T9" fmla="*/ 18 h 279"/>
                <a:gd name="T10" fmla="*/ 68 w 249"/>
                <a:gd name="T11" fmla="*/ 3 h 279"/>
                <a:gd name="T12" fmla="*/ 50 w 249"/>
                <a:gd name="T13" fmla="*/ 52 h 279"/>
                <a:gd name="T14" fmla="*/ 35 w 249"/>
                <a:gd name="T15" fmla="*/ 66 h 279"/>
                <a:gd name="T16" fmla="*/ 22 w 249"/>
                <a:gd name="T17" fmla="*/ 86 h 279"/>
                <a:gd name="T18" fmla="*/ 32 w 249"/>
                <a:gd name="T19" fmla="*/ 91 h 279"/>
                <a:gd name="T20" fmla="*/ 17 w 249"/>
                <a:gd name="T21" fmla="*/ 109 h 279"/>
                <a:gd name="T22" fmla="*/ 26 w 249"/>
                <a:gd name="T23" fmla="*/ 174 h 279"/>
                <a:gd name="T24" fmla="*/ 57 w 249"/>
                <a:gd name="T25" fmla="*/ 193 h 279"/>
                <a:gd name="T26" fmla="*/ 58 w 249"/>
                <a:gd name="T27" fmla="*/ 247 h 279"/>
                <a:gd name="T28" fmla="*/ 81 w 249"/>
                <a:gd name="T29" fmla="*/ 273 h 279"/>
                <a:gd name="T30" fmla="*/ 101 w 249"/>
                <a:gd name="T31" fmla="*/ 236 h 279"/>
                <a:gd name="T32" fmla="*/ 127 w 249"/>
                <a:gd name="T33" fmla="*/ 227 h 279"/>
                <a:gd name="T34" fmla="*/ 114 w 249"/>
                <a:gd name="T35" fmla="*/ 207 h 279"/>
                <a:gd name="T36" fmla="*/ 131 w 249"/>
                <a:gd name="T37" fmla="*/ 178 h 279"/>
                <a:gd name="T38" fmla="*/ 165 w 249"/>
                <a:gd name="T39" fmla="*/ 131 h 279"/>
                <a:gd name="T40" fmla="*/ 189 w 249"/>
                <a:gd name="T41" fmla="*/ 155 h 279"/>
                <a:gd name="T42" fmla="*/ 222 w 249"/>
                <a:gd name="T43" fmla="*/ 198 h 279"/>
                <a:gd name="T44" fmla="*/ 217 w 249"/>
                <a:gd name="T45" fmla="*/ 54 h 279"/>
                <a:gd name="T46" fmla="*/ 106 w 249"/>
                <a:gd name="T47" fmla="*/ 105 h 279"/>
                <a:gd name="T48" fmla="*/ 78 w 249"/>
                <a:gd name="T49" fmla="*/ 109 h 279"/>
                <a:gd name="T50" fmla="*/ 73 w 249"/>
                <a:gd name="T51" fmla="*/ 102 h 279"/>
                <a:gd name="T52" fmla="*/ 66 w 249"/>
                <a:gd name="T53" fmla="*/ 98 h 279"/>
                <a:gd name="T54" fmla="*/ 60 w 249"/>
                <a:gd name="T55" fmla="*/ 85 h 279"/>
                <a:gd name="T56" fmla="*/ 72 w 249"/>
                <a:gd name="T57" fmla="*/ 77 h 279"/>
                <a:gd name="T58" fmla="*/ 75 w 249"/>
                <a:gd name="T59" fmla="*/ 90 h 279"/>
                <a:gd name="T60" fmla="*/ 86 w 249"/>
                <a:gd name="T61" fmla="*/ 83 h 279"/>
                <a:gd name="T62" fmla="*/ 106 w 249"/>
                <a:gd name="T63" fmla="*/ 10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9" h="279">
                  <a:moveTo>
                    <a:pt x="17" y="109"/>
                  </a:moveTo>
                  <a:cubicBezTo>
                    <a:pt x="15" y="113"/>
                    <a:pt x="16" y="111"/>
                    <a:pt x="17" y="109"/>
                  </a:cubicBezTo>
                  <a:close/>
                  <a:moveTo>
                    <a:pt x="217" y="54"/>
                  </a:moveTo>
                  <a:cubicBezTo>
                    <a:pt x="206" y="35"/>
                    <a:pt x="184" y="25"/>
                    <a:pt x="164" y="15"/>
                  </a:cubicBezTo>
                  <a:cubicBezTo>
                    <a:pt x="139" y="3"/>
                    <a:pt x="142" y="10"/>
                    <a:pt x="116" y="18"/>
                  </a:cubicBezTo>
                  <a:cubicBezTo>
                    <a:pt x="96" y="25"/>
                    <a:pt x="88" y="0"/>
                    <a:pt x="68" y="3"/>
                  </a:cubicBezTo>
                  <a:cubicBezTo>
                    <a:pt x="46" y="7"/>
                    <a:pt x="64" y="44"/>
                    <a:pt x="50" y="52"/>
                  </a:cubicBezTo>
                  <a:cubicBezTo>
                    <a:pt x="48" y="54"/>
                    <a:pt x="11" y="48"/>
                    <a:pt x="35" y="66"/>
                  </a:cubicBezTo>
                  <a:cubicBezTo>
                    <a:pt x="63" y="86"/>
                    <a:pt x="22" y="71"/>
                    <a:pt x="22" y="86"/>
                  </a:cubicBezTo>
                  <a:cubicBezTo>
                    <a:pt x="25" y="89"/>
                    <a:pt x="28" y="91"/>
                    <a:pt x="32" y="91"/>
                  </a:cubicBezTo>
                  <a:cubicBezTo>
                    <a:pt x="36" y="95"/>
                    <a:pt x="17" y="109"/>
                    <a:pt x="17" y="109"/>
                  </a:cubicBezTo>
                  <a:cubicBezTo>
                    <a:pt x="7" y="128"/>
                    <a:pt x="0" y="165"/>
                    <a:pt x="26" y="174"/>
                  </a:cubicBezTo>
                  <a:cubicBezTo>
                    <a:pt x="41" y="180"/>
                    <a:pt x="54" y="172"/>
                    <a:pt x="57" y="193"/>
                  </a:cubicBezTo>
                  <a:cubicBezTo>
                    <a:pt x="60" y="211"/>
                    <a:pt x="56" y="229"/>
                    <a:pt x="58" y="247"/>
                  </a:cubicBezTo>
                  <a:cubicBezTo>
                    <a:pt x="58" y="258"/>
                    <a:pt x="64" y="279"/>
                    <a:pt x="81" y="273"/>
                  </a:cubicBezTo>
                  <a:cubicBezTo>
                    <a:pt x="94" y="268"/>
                    <a:pt x="96" y="248"/>
                    <a:pt x="101" y="236"/>
                  </a:cubicBezTo>
                  <a:cubicBezTo>
                    <a:pt x="109" y="218"/>
                    <a:pt x="125" y="271"/>
                    <a:pt x="127" y="227"/>
                  </a:cubicBezTo>
                  <a:cubicBezTo>
                    <a:pt x="129" y="207"/>
                    <a:pt x="113" y="224"/>
                    <a:pt x="114" y="207"/>
                  </a:cubicBezTo>
                  <a:cubicBezTo>
                    <a:pt x="114" y="195"/>
                    <a:pt x="130" y="190"/>
                    <a:pt x="131" y="178"/>
                  </a:cubicBezTo>
                  <a:cubicBezTo>
                    <a:pt x="132" y="164"/>
                    <a:pt x="138" y="118"/>
                    <a:pt x="165" y="131"/>
                  </a:cubicBezTo>
                  <a:cubicBezTo>
                    <a:pt x="171" y="134"/>
                    <a:pt x="181" y="196"/>
                    <a:pt x="189" y="155"/>
                  </a:cubicBezTo>
                  <a:cubicBezTo>
                    <a:pt x="197" y="111"/>
                    <a:pt x="222" y="180"/>
                    <a:pt x="222" y="198"/>
                  </a:cubicBezTo>
                  <a:cubicBezTo>
                    <a:pt x="235" y="174"/>
                    <a:pt x="249" y="108"/>
                    <a:pt x="217" y="54"/>
                  </a:cubicBezTo>
                  <a:close/>
                  <a:moveTo>
                    <a:pt x="106" y="105"/>
                  </a:moveTo>
                  <a:cubicBezTo>
                    <a:pt x="104" y="115"/>
                    <a:pt x="85" y="114"/>
                    <a:pt x="78" y="109"/>
                  </a:cubicBezTo>
                  <a:cubicBezTo>
                    <a:pt x="76" y="107"/>
                    <a:pt x="75" y="104"/>
                    <a:pt x="73" y="102"/>
                  </a:cubicBezTo>
                  <a:cubicBezTo>
                    <a:pt x="71" y="100"/>
                    <a:pt x="68" y="100"/>
                    <a:pt x="66" y="98"/>
                  </a:cubicBezTo>
                  <a:cubicBezTo>
                    <a:pt x="61" y="95"/>
                    <a:pt x="58" y="90"/>
                    <a:pt x="60" y="85"/>
                  </a:cubicBezTo>
                  <a:cubicBezTo>
                    <a:pt x="61" y="83"/>
                    <a:pt x="66" y="75"/>
                    <a:pt x="72" y="77"/>
                  </a:cubicBezTo>
                  <a:cubicBezTo>
                    <a:pt x="76" y="78"/>
                    <a:pt x="71" y="87"/>
                    <a:pt x="75" y="90"/>
                  </a:cubicBezTo>
                  <a:cubicBezTo>
                    <a:pt x="81" y="95"/>
                    <a:pt x="82" y="87"/>
                    <a:pt x="86" y="83"/>
                  </a:cubicBezTo>
                  <a:cubicBezTo>
                    <a:pt x="97" y="74"/>
                    <a:pt x="108" y="95"/>
                    <a:pt x="106" y="1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51" name="Freeform 25"/>
            <p:cNvSpPr>
              <a:spLocks/>
            </p:cNvSpPr>
            <p:nvPr/>
          </p:nvSpPr>
          <p:spPr bwMode="auto">
            <a:xfrm>
              <a:off x="4125913" y="4870450"/>
              <a:ext cx="1627188" cy="1762125"/>
            </a:xfrm>
            <a:custGeom>
              <a:avLst/>
              <a:gdLst>
                <a:gd name="T0" fmla="*/ 19 w 157"/>
                <a:gd name="T1" fmla="*/ 134 h 170"/>
                <a:gd name="T2" fmla="*/ 2 w 157"/>
                <a:gd name="T3" fmla="*/ 120 h 170"/>
                <a:gd name="T4" fmla="*/ 13 w 157"/>
                <a:gd name="T5" fmla="*/ 75 h 170"/>
                <a:gd name="T6" fmla="*/ 74 w 157"/>
                <a:gd name="T7" fmla="*/ 27 h 170"/>
                <a:gd name="T8" fmla="*/ 118 w 157"/>
                <a:gd name="T9" fmla="*/ 7 h 170"/>
                <a:gd name="T10" fmla="*/ 131 w 157"/>
                <a:gd name="T11" fmla="*/ 44 h 170"/>
                <a:gd name="T12" fmla="*/ 102 w 157"/>
                <a:gd name="T13" fmla="*/ 58 h 170"/>
                <a:gd name="T14" fmla="*/ 108 w 157"/>
                <a:gd name="T15" fmla="*/ 34 h 170"/>
                <a:gd name="T16" fmla="*/ 91 w 157"/>
                <a:gd name="T17" fmla="*/ 46 h 170"/>
                <a:gd name="T18" fmla="*/ 83 w 157"/>
                <a:gd name="T19" fmla="*/ 64 h 170"/>
                <a:gd name="T20" fmla="*/ 83 w 157"/>
                <a:gd name="T21" fmla="*/ 92 h 170"/>
                <a:gd name="T22" fmla="*/ 49 w 157"/>
                <a:gd name="T23" fmla="*/ 111 h 170"/>
                <a:gd name="T24" fmla="*/ 30 w 157"/>
                <a:gd name="T25" fmla="*/ 131 h 170"/>
                <a:gd name="T26" fmla="*/ 39 w 157"/>
                <a:gd name="T27" fmla="*/ 151 h 170"/>
                <a:gd name="T28" fmla="*/ 19 w 157"/>
                <a:gd name="T29" fmla="*/ 134 h 170"/>
                <a:gd name="T30" fmla="*/ 19 w 157"/>
                <a:gd name="T31" fmla="*/ 13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7" h="170">
                  <a:moveTo>
                    <a:pt x="19" y="134"/>
                  </a:moveTo>
                  <a:cubicBezTo>
                    <a:pt x="13" y="126"/>
                    <a:pt x="3" y="137"/>
                    <a:pt x="2" y="120"/>
                  </a:cubicBezTo>
                  <a:cubicBezTo>
                    <a:pt x="0" y="104"/>
                    <a:pt x="2" y="89"/>
                    <a:pt x="13" y="75"/>
                  </a:cubicBezTo>
                  <a:cubicBezTo>
                    <a:pt x="17" y="70"/>
                    <a:pt x="72" y="19"/>
                    <a:pt x="74" y="27"/>
                  </a:cubicBezTo>
                  <a:cubicBezTo>
                    <a:pt x="82" y="51"/>
                    <a:pt x="101" y="10"/>
                    <a:pt x="118" y="7"/>
                  </a:cubicBezTo>
                  <a:cubicBezTo>
                    <a:pt x="154" y="0"/>
                    <a:pt x="157" y="24"/>
                    <a:pt x="131" y="44"/>
                  </a:cubicBezTo>
                  <a:cubicBezTo>
                    <a:pt x="126" y="47"/>
                    <a:pt x="111" y="68"/>
                    <a:pt x="102" y="58"/>
                  </a:cubicBezTo>
                  <a:cubicBezTo>
                    <a:pt x="96" y="51"/>
                    <a:pt x="110" y="42"/>
                    <a:pt x="108" y="34"/>
                  </a:cubicBezTo>
                  <a:cubicBezTo>
                    <a:pt x="105" y="24"/>
                    <a:pt x="86" y="34"/>
                    <a:pt x="91" y="46"/>
                  </a:cubicBezTo>
                  <a:cubicBezTo>
                    <a:pt x="98" y="60"/>
                    <a:pt x="89" y="54"/>
                    <a:pt x="83" y="64"/>
                  </a:cubicBezTo>
                  <a:cubicBezTo>
                    <a:pt x="77" y="72"/>
                    <a:pt x="91" y="80"/>
                    <a:pt x="83" y="92"/>
                  </a:cubicBezTo>
                  <a:cubicBezTo>
                    <a:pt x="76" y="101"/>
                    <a:pt x="60" y="106"/>
                    <a:pt x="49" y="111"/>
                  </a:cubicBezTo>
                  <a:cubicBezTo>
                    <a:pt x="41" y="114"/>
                    <a:pt x="37" y="124"/>
                    <a:pt x="30" y="131"/>
                  </a:cubicBezTo>
                  <a:cubicBezTo>
                    <a:pt x="22" y="138"/>
                    <a:pt x="40" y="144"/>
                    <a:pt x="39" y="151"/>
                  </a:cubicBezTo>
                  <a:cubicBezTo>
                    <a:pt x="38" y="170"/>
                    <a:pt x="17" y="132"/>
                    <a:pt x="19" y="134"/>
                  </a:cubicBezTo>
                  <a:cubicBezTo>
                    <a:pt x="16" y="131"/>
                    <a:pt x="22" y="139"/>
                    <a:pt x="19" y="1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52" name="Freeform 26"/>
            <p:cNvSpPr>
              <a:spLocks/>
            </p:cNvSpPr>
            <p:nvPr/>
          </p:nvSpPr>
          <p:spPr bwMode="auto">
            <a:xfrm>
              <a:off x="3949701" y="6415088"/>
              <a:ext cx="1263650" cy="1668463"/>
            </a:xfrm>
            <a:custGeom>
              <a:avLst/>
              <a:gdLst>
                <a:gd name="T0" fmla="*/ 24 w 122"/>
                <a:gd name="T1" fmla="*/ 0 h 161"/>
                <a:gd name="T2" fmla="*/ 35 w 122"/>
                <a:gd name="T3" fmla="*/ 34 h 161"/>
                <a:gd name="T4" fmla="*/ 62 w 122"/>
                <a:gd name="T5" fmla="*/ 82 h 161"/>
                <a:gd name="T6" fmla="*/ 89 w 122"/>
                <a:gd name="T7" fmla="*/ 144 h 161"/>
                <a:gd name="T8" fmla="*/ 106 w 122"/>
                <a:gd name="T9" fmla="*/ 131 h 161"/>
                <a:gd name="T10" fmla="*/ 117 w 122"/>
                <a:gd name="T11" fmla="*/ 85 h 161"/>
                <a:gd name="T12" fmla="*/ 80 w 122"/>
                <a:gd name="T13" fmla="*/ 36 h 161"/>
                <a:gd name="T14" fmla="*/ 36 w 122"/>
                <a:gd name="T15" fmla="*/ 19 h 161"/>
                <a:gd name="T16" fmla="*/ 24 w 122"/>
                <a:gd name="T17"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61">
                  <a:moveTo>
                    <a:pt x="24" y="0"/>
                  </a:moveTo>
                  <a:cubicBezTo>
                    <a:pt x="0" y="1"/>
                    <a:pt x="35" y="30"/>
                    <a:pt x="35" y="34"/>
                  </a:cubicBezTo>
                  <a:cubicBezTo>
                    <a:pt x="39" y="62"/>
                    <a:pt x="44" y="61"/>
                    <a:pt x="62" y="82"/>
                  </a:cubicBezTo>
                  <a:cubicBezTo>
                    <a:pt x="77" y="100"/>
                    <a:pt x="71" y="126"/>
                    <a:pt x="89" y="144"/>
                  </a:cubicBezTo>
                  <a:cubicBezTo>
                    <a:pt x="106" y="161"/>
                    <a:pt x="109" y="149"/>
                    <a:pt x="106" y="131"/>
                  </a:cubicBezTo>
                  <a:cubicBezTo>
                    <a:pt x="104" y="113"/>
                    <a:pt x="113" y="102"/>
                    <a:pt x="117" y="85"/>
                  </a:cubicBezTo>
                  <a:cubicBezTo>
                    <a:pt x="122" y="62"/>
                    <a:pt x="90" y="53"/>
                    <a:pt x="80" y="36"/>
                  </a:cubicBezTo>
                  <a:cubicBezTo>
                    <a:pt x="67" y="15"/>
                    <a:pt x="39" y="37"/>
                    <a:pt x="36" y="19"/>
                  </a:cubicBezTo>
                  <a:cubicBezTo>
                    <a:pt x="34" y="6"/>
                    <a:pt x="26" y="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53" name="Freeform 27"/>
            <p:cNvSpPr>
              <a:spLocks/>
            </p:cNvSpPr>
            <p:nvPr/>
          </p:nvSpPr>
          <p:spPr bwMode="auto">
            <a:xfrm>
              <a:off x="5380038" y="4310063"/>
              <a:ext cx="1490663" cy="528638"/>
            </a:xfrm>
            <a:custGeom>
              <a:avLst/>
              <a:gdLst>
                <a:gd name="T0" fmla="*/ 53 w 144"/>
                <a:gd name="T1" fmla="*/ 45 h 51"/>
                <a:gd name="T2" fmla="*/ 84 w 144"/>
                <a:gd name="T3" fmla="*/ 33 h 51"/>
                <a:gd name="T4" fmla="*/ 125 w 144"/>
                <a:gd name="T5" fmla="*/ 25 h 51"/>
                <a:gd name="T6" fmla="*/ 32 w 144"/>
                <a:gd name="T7" fmla="*/ 16 h 51"/>
                <a:gd name="T8" fmla="*/ 53 w 144"/>
                <a:gd name="T9" fmla="*/ 45 h 51"/>
                <a:gd name="T10" fmla="*/ 53 w 144"/>
                <a:gd name="T11" fmla="*/ 45 h 51"/>
              </a:gdLst>
              <a:ahLst/>
              <a:cxnLst>
                <a:cxn ang="0">
                  <a:pos x="T0" y="T1"/>
                </a:cxn>
                <a:cxn ang="0">
                  <a:pos x="T2" y="T3"/>
                </a:cxn>
                <a:cxn ang="0">
                  <a:pos x="T4" y="T5"/>
                </a:cxn>
                <a:cxn ang="0">
                  <a:pos x="T6" y="T7"/>
                </a:cxn>
                <a:cxn ang="0">
                  <a:pos x="T8" y="T9"/>
                </a:cxn>
                <a:cxn ang="0">
                  <a:pos x="T10" y="T11"/>
                </a:cxn>
              </a:cxnLst>
              <a:rect l="0" t="0" r="r" b="b"/>
              <a:pathLst>
                <a:path w="144" h="51">
                  <a:moveTo>
                    <a:pt x="53" y="45"/>
                  </a:moveTo>
                  <a:cubicBezTo>
                    <a:pt x="65" y="43"/>
                    <a:pt x="71" y="33"/>
                    <a:pt x="84" y="33"/>
                  </a:cubicBezTo>
                  <a:cubicBezTo>
                    <a:pt x="90" y="33"/>
                    <a:pt x="144" y="46"/>
                    <a:pt x="125" y="25"/>
                  </a:cubicBezTo>
                  <a:cubicBezTo>
                    <a:pt x="106" y="3"/>
                    <a:pt x="55" y="0"/>
                    <a:pt x="32" y="16"/>
                  </a:cubicBezTo>
                  <a:cubicBezTo>
                    <a:pt x="0" y="37"/>
                    <a:pt x="27" y="51"/>
                    <a:pt x="53" y="45"/>
                  </a:cubicBezTo>
                  <a:cubicBezTo>
                    <a:pt x="73" y="41"/>
                    <a:pt x="39" y="48"/>
                    <a:pt x="53"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sp>
          <p:nvSpPr>
            <p:cNvPr id="54" name="Freeform 28"/>
            <p:cNvSpPr>
              <a:spLocks/>
            </p:cNvSpPr>
            <p:nvPr/>
          </p:nvSpPr>
          <p:spPr bwMode="auto">
            <a:xfrm>
              <a:off x="5380038" y="7916863"/>
              <a:ext cx="1169988" cy="487363"/>
            </a:xfrm>
            <a:custGeom>
              <a:avLst/>
              <a:gdLst>
                <a:gd name="T0" fmla="*/ 49 w 113"/>
                <a:gd name="T1" fmla="*/ 15 h 47"/>
                <a:gd name="T2" fmla="*/ 72 w 113"/>
                <a:gd name="T3" fmla="*/ 7 h 47"/>
                <a:gd name="T4" fmla="*/ 113 w 113"/>
                <a:gd name="T5" fmla="*/ 39 h 47"/>
                <a:gd name="T6" fmla="*/ 46 w 113"/>
                <a:gd name="T7" fmla="*/ 42 h 47"/>
                <a:gd name="T8" fmla="*/ 49 w 113"/>
                <a:gd name="T9" fmla="*/ 15 h 47"/>
                <a:gd name="T10" fmla="*/ 49 w 113"/>
                <a:gd name="T11" fmla="*/ 15 h 47"/>
              </a:gdLst>
              <a:ahLst/>
              <a:cxnLst>
                <a:cxn ang="0">
                  <a:pos x="T0" y="T1"/>
                </a:cxn>
                <a:cxn ang="0">
                  <a:pos x="T2" y="T3"/>
                </a:cxn>
                <a:cxn ang="0">
                  <a:pos x="T4" y="T5"/>
                </a:cxn>
                <a:cxn ang="0">
                  <a:pos x="T6" y="T7"/>
                </a:cxn>
                <a:cxn ang="0">
                  <a:pos x="T8" y="T9"/>
                </a:cxn>
                <a:cxn ang="0">
                  <a:pos x="T10" y="T11"/>
                </a:cxn>
              </a:cxnLst>
              <a:rect l="0" t="0" r="r" b="b"/>
              <a:pathLst>
                <a:path w="113" h="47">
                  <a:moveTo>
                    <a:pt x="49" y="15"/>
                  </a:moveTo>
                  <a:cubicBezTo>
                    <a:pt x="58" y="17"/>
                    <a:pt x="59" y="0"/>
                    <a:pt x="72" y="7"/>
                  </a:cubicBezTo>
                  <a:cubicBezTo>
                    <a:pt x="82" y="12"/>
                    <a:pt x="113" y="25"/>
                    <a:pt x="113" y="39"/>
                  </a:cubicBezTo>
                  <a:cubicBezTo>
                    <a:pt x="113" y="39"/>
                    <a:pt x="86" y="47"/>
                    <a:pt x="46" y="42"/>
                  </a:cubicBezTo>
                  <a:cubicBezTo>
                    <a:pt x="7" y="38"/>
                    <a:pt x="0" y="7"/>
                    <a:pt x="49" y="15"/>
                  </a:cubicBezTo>
                  <a:cubicBezTo>
                    <a:pt x="54" y="16"/>
                    <a:pt x="15" y="10"/>
                    <a:pt x="49"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9060" tIns="49530" rIns="99060" bIns="49530" numCol="1" anchor="t" anchorCtr="0" compatLnSpc="1">
              <a:prstTxWarp prst="textNoShape">
                <a:avLst/>
              </a:prstTxWarp>
            </a:bodyPr>
            <a:lstStyle/>
            <a:p>
              <a:endParaRPr lang="id-ID" sz="2000">
                <a:latin typeface="Nizar Cocon Kurdish" panose="020A0503020102020204" pitchFamily="18" charset="-78"/>
                <a:cs typeface="Nizar Cocon Kurdish" panose="020A0503020102020204" pitchFamily="18" charset="-78"/>
              </a:endParaRPr>
            </a:p>
          </p:txBody>
        </p:sp>
      </p:grpSp>
      <p:sp>
        <p:nvSpPr>
          <p:cNvPr id="59" name="Rectangle 58"/>
          <p:cNvSpPr/>
          <p:nvPr/>
        </p:nvSpPr>
        <p:spPr>
          <a:xfrm>
            <a:off x="462951" y="3025534"/>
            <a:ext cx="3021136" cy="1323439"/>
          </a:xfrm>
          <a:prstGeom prst="rect">
            <a:avLst/>
          </a:prstGeom>
        </p:spPr>
        <p:txBody>
          <a:bodyPr wrap="square">
            <a:spAutoFit/>
          </a:bodyPr>
          <a:lstStyle/>
          <a:p>
            <a:pPr lvl="2" algn="ctr"/>
            <a:r>
              <a:rPr lang="ar-EG" sz="2000" b="1" dirty="0">
                <a:latin typeface="Nizar Cocon Kurdish" panose="020A0503020102020204" pitchFamily="18" charset="-78"/>
                <a:cs typeface="Nizar Cocon Kurdish" panose="020A0503020102020204" pitchFamily="18" charset="-78"/>
              </a:rPr>
              <a:t> يقدر الاهمية الاقتصادية لبعض النباتات الطبيعية في الوطن العربي .</a:t>
            </a:r>
            <a:endParaRPr lang="en-US" sz="2000" dirty="0">
              <a:latin typeface="Nizar Cocon Kurdish" panose="020A0503020102020204" pitchFamily="18" charset="-78"/>
              <a:cs typeface="Nizar Cocon Kurdish" panose="020A0503020102020204" pitchFamily="18" charset="-78"/>
            </a:endParaRPr>
          </a:p>
        </p:txBody>
      </p:sp>
      <p:sp>
        <p:nvSpPr>
          <p:cNvPr id="61" name="Rectangle 60"/>
          <p:cNvSpPr/>
          <p:nvPr/>
        </p:nvSpPr>
        <p:spPr>
          <a:xfrm>
            <a:off x="1837179" y="1463588"/>
            <a:ext cx="2004300" cy="1438855"/>
          </a:xfrm>
          <a:prstGeom prst="rect">
            <a:avLst/>
          </a:prstGeom>
        </p:spPr>
        <p:txBody>
          <a:bodyPr wrap="square">
            <a:spAutoFit/>
          </a:bodyPr>
          <a:lstStyle/>
          <a:p>
            <a:pPr algn="ctr">
              <a:lnSpc>
                <a:spcPct val="150000"/>
              </a:lnSpc>
            </a:pPr>
            <a:r>
              <a:rPr lang="ar-EG" sz="2000" b="1" dirty="0">
                <a:latin typeface="Nizar Cocon Kurdish" panose="020A0503020102020204" pitchFamily="18" charset="-78"/>
                <a:cs typeface="Nizar Cocon Kurdish" panose="020A0503020102020204" pitchFamily="18" charset="-78"/>
              </a:rPr>
              <a:t>يقارن بين الاقاليم المناخية في الوطن العربي </a:t>
            </a:r>
            <a:endParaRPr lang="id-ID" sz="2000" dirty="0">
              <a:solidFill>
                <a:schemeClr val="tx1">
                  <a:lumMod val="50000"/>
                  <a:lumOff val="50000"/>
                </a:schemeClr>
              </a:solidFill>
              <a:latin typeface="Nizar Cocon Kurdish" panose="020A0503020102020204" pitchFamily="18" charset="-78"/>
              <a:cs typeface="Nizar Cocon Kurdish" panose="020A0503020102020204" pitchFamily="18" charset="-78"/>
            </a:endParaRPr>
          </a:p>
        </p:txBody>
      </p:sp>
      <p:grpSp>
        <p:nvGrpSpPr>
          <p:cNvPr id="62" name="Group 61"/>
          <p:cNvGrpSpPr/>
          <p:nvPr/>
        </p:nvGrpSpPr>
        <p:grpSpPr>
          <a:xfrm>
            <a:off x="3919222" y="2024596"/>
            <a:ext cx="1058399" cy="511496"/>
            <a:chOff x="2562663" y="2434785"/>
            <a:chExt cx="976984" cy="472150"/>
          </a:xfrm>
        </p:grpSpPr>
        <p:cxnSp>
          <p:nvCxnSpPr>
            <p:cNvPr id="63" name="Straight Connector 62"/>
            <p:cNvCxnSpPr/>
            <p:nvPr/>
          </p:nvCxnSpPr>
          <p:spPr>
            <a:xfrm flipH="1">
              <a:off x="2562663" y="2439499"/>
              <a:ext cx="504000" cy="0"/>
            </a:xfrm>
            <a:prstGeom prst="line">
              <a:avLst/>
            </a:prstGeom>
            <a:ln w="1905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062465" y="2434785"/>
              <a:ext cx="477182" cy="47215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65" name="Straight Connector 64"/>
          <p:cNvCxnSpPr/>
          <p:nvPr/>
        </p:nvCxnSpPr>
        <p:spPr>
          <a:xfrm flipH="1" flipV="1">
            <a:off x="5819104" y="1338802"/>
            <a:ext cx="293863" cy="881616"/>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303583" y="390657"/>
            <a:ext cx="3031041" cy="977191"/>
          </a:xfrm>
          <a:prstGeom prst="rect">
            <a:avLst/>
          </a:prstGeom>
        </p:spPr>
        <p:txBody>
          <a:bodyPr wrap="square">
            <a:spAutoFit/>
          </a:bodyPr>
          <a:lstStyle/>
          <a:p>
            <a:pPr algn="ctr">
              <a:lnSpc>
                <a:spcPct val="150000"/>
              </a:lnSpc>
            </a:pPr>
            <a:r>
              <a:rPr lang="ar-EG" sz="2000" b="1" dirty="0">
                <a:latin typeface="Nizar Cocon Kurdish" panose="020A0503020102020204" pitchFamily="18" charset="-78"/>
                <a:cs typeface="Nizar Cocon Kurdish" panose="020A0503020102020204" pitchFamily="18" charset="-78"/>
              </a:rPr>
              <a:t>يحدد الاقاليم المناخية علي </a:t>
            </a:r>
          </a:p>
          <a:p>
            <a:pPr algn="ctr">
              <a:lnSpc>
                <a:spcPct val="150000"/>
              </a:lnSpc>
            </a:pPr>
            <a:r>
              <a:rPr lang="ar-EG" sz="2000" b="1" dirty="0">
                <a:latin typeface="Nizar Cocon Kurdish" panose="020A0503020102020204" pitchFamily="18" charset="-78"/>
                <a:cs typeface="Nizar Cocon Kurdish" panose="020A0503020102020204" pitchFamily="18" charset="-78"/>
              </a:rPr>
              <a:t>خريطة الوطن العربي</a:t>
            </a:r>
            <a:endParaRPr lang="id-ID" sz="2000" dirty="0">
              <a:solidFill>
                <a:schemeClr val="tx1">
                  <a:lumMod val="50000"/>
                  <a:lumOff val="50000"/>
                </a:schemeClr>
              </a:solidFill>
              <a:latin typeface="Nizar Cocon Kurdish" panose="020A0503020102020204" pitchFamily="18" charset="-78"/>
              <a:cs typeface="Nizar Cocon Kurdish" panose="020A0503020102020204" pitchFamily="18" charset="-78"/>
            </a:endParaRPr>
          </a:p>
        </p:txBody>
      </p:sp>
      <p:grpSp>
        <p:nvGrpSpPr>
          <p:cNvPr id="68" name="Group 67"/>
          <p:cNvGrpSpPr/>
          <p:nvPr/>
        </p:nvGrpSpPr>
        <p:grpSpPr>
          <a:xfrm>
            <a:off x="8062780" y="3031167"/>
            <a:ext cx="933983" cy="347143"/>
            <a:chOff x="6428394" y="3384375"/>
            <a:chExt cx="862138" cy="320440"/>
          </a:xfrm>
        </p:grpSpPr>
        <p:cxnSp>
          <p:nvCxnSpPr>
            <p:cNvPr id="69" name="Straight Connector 68"/>
            <p:cNvCxnSpPr/>
            <p:nvPr/>
          </p:nvCxnSpPr>
          <p:spPr>
            <a:xfrm>
              <a:off x="6746411" y="3386282"/>
              <a:ext cx="544121" cy="0"/>
            </a:xfrm>
            <a:prstGeom prst="line">
              <a:avLst/>
            </a:prstGeom>
            <a:ln w="19050">
              <a:solidFill>
                <a:schemeClr val="accent5"/>
              </a:solidFill>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6428394" y="3384375"/>
              <a:ext cx="323855" cy="32044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72" name="Rectangle 71"/>
          <p:cNvSpPr/>
          <p:nvPr/>
        </p:nvSpPr>
        <p:spPr>
          <a:xfrm flipH="1">
            <a:off x="9252944" y="2660788"/>
            <a:ext cx="2004300" cy="1438855"/>
          </a:xfrm>
          <a:prstGeom prst="rect">
            <a:avLst/>
          </a:prstGeom>
        </p:spPr>
        <p:txBody>
          <a:bodyPr wrap="square">
            <a:spAutoFit/>
          </a:bodyPr>
          <a:lstStyle/>
          <a:p>
            <a:pPr algn="ctr">
              <a:lnSpc>
                <a:spcPct val="150000"/>
              </a:lnSpc>
            </a:pPr>
            <a:r>
              <a:rPr lang="ar-EG" sz="2000" b="1" dirty="0">
                <a:latin typeface="Nizar Cocon Kurdish" panose="020A0503020102020204" pitchFamily="18" charset="-78"/>
                <a:cs typeface="Nizar Cocon Kurdish" panose="020A0503020102020204" pitchFamily="18" charset="-78"/>
              </a:rPr>
              <a:t>يحدد العوامل المؤثرة في مناخ الوطن العربي </a:t>
            </a:r>
            <a:endParaRPr lang="id-ID" sz="2000" dirty="0">
              <a:solidFill>
                <a:schemeClr val="tx1">
                  <a:lumMod val="50000"/>
                  <a:lumOff val="50000"/>
                </a:schemeClr>
              </a:solidFill>
              <a:latin typeface="Nizar Cocon Kurdish" panose="020A0503020102020204" pitchFamily="18" charset="-78"/>
              <a:cs typeface="Nizar Cocon Kurdish" panose="020A0503020102020204" pitchFamily="18" charset="-78"/>
            </a:endParaRPr>
          </a:p>
        </p:txBody>
      </p:sp>
      <p:sp>
        <p:nvSpPr>
          <p:cNvPr id="74" name="Rectangle 73"/>
          <p:cNvSpPr/>
          <p:nvPr/>
        </p:nvSpPr>
        <p:spPr>
          <a:xfrm flipH="1">
            <a:off x="8451612" y="1350931"/>
            <a:ext cx="2004300" cy="1323439"/>
          </a:xfrm>
          <a:prstGeom prst="rect">
            <a:avLst/>
          </a:prstGeom>
        </p:spPr>
        <p:txBody>
          <a:bodyPr wrap="square">
            <a:spAutoFit/>
          </a:bodyPr>
          <a:lstStyle/>
          <a:p>
            <a:pPr lvl="0"/>
            <a:r>
              <a:rPr lang="ar-EG" sz="2000" b="1" dirty="0">
                <a:latin typeface="Nizar Cocon Kurdish" panose="020A0503020102020204" pitchFamily="18" charset="-78"/>
                <a:cs typeface="Nizar Cocon Kurdish" panose="020A0503020102020204" pitchFamily="18" charset="-78"/>
              </a:rPr>
              <a:t>يفسر اسباب اختلاف الاحوال المناخية من دولة عربية لاخري</a:t>
            </a:r>
            <a:endParaRPr lang="en-US" sz="2000" dirty="0">
              <a:latin typeface="Nizar Cocon Kurdish" panose="020A0503020102020204" pitchFamily="18" charset="-78"/>
              <a:cs typeface="Nizar Cocon Kurdish" panose="020A0503020102020204" pitchFamily="18" charset="-78"/>
            </a:endParaRPr>
          </a:p>
        </p:txBody>
      </p:sp>
      <p:grpSp>
        <p:nvGrpSpPr>
          <p:cNvPr id="75" name="Group 74"/>
          <p:cNvGrpSpPr/>
          <p:nvPr/>
        </p:nvGrpSpPr>
        <p:grpSpPr>
          <a:xfrm>
            <a:off x="7270588" y="2044408"/>
            <a:ext cx="1058399" cy="511496"/>
            <a:chOff x="5656232" y="2453073"/>
            <a:chExt cx="976984" cy="472150"/>
          </a:xfrm>
        </p:grpSpPr>
        <p:cxnSp>
          <p:nvCxnSpPr>
            <p:cNvPr id="113" name="Straight Connector 112"/>
            <p:cNvCxnSpPr/>
            <p:nvPr/>
          </p:nvCxnSpPr>
          <p:spPr>
            <a:xfrm>
              <a:off x="6129216" y="2457787"/>
              <a:ext cx="504000" cy="0"/>
            </a:xfrm>
            <a:prstGeom prst="line">
              <a:avLst/>
            </a:prstGeom>
            <a:ln w="19050">
              <a:solidFill>
                <a:schemeClr val="accent4"/>
              </a:solidFill>
              <a:tailEnd type="none"/>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H="1">
              <a:off x="5656232" y="2453073"/>
              <a:ext cx="477182" cy="47215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8" name="Rectangle 2"/>
          <p:cNvSpPr>
            <a:spLocks noChangeArrowheads="1"/>
          </p:cNvSpPr>
          <p:nvPr/>
        </p:nvSpPr>
        <p:spPr bwMode="auto">
          <a:xfrm>
            <a:off x="12275686" y="-641322"/>
            <a:ext cx="1847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sz="2000">
              <a:latin typeface="Nizar Cocon Kurdish" panose="020A0503020102020204" pitchFamily="18" charset="-78"/>
              <a:cs typeface="Nizar Cocon Kurdish" panose="020A0503020102020204" pitchFamily="18" charset="-78"/>
            </a:endParaRPr>
          </a:p>
        </p:txBody>
      </p:sp>
      <p:sp>
        <p:nvSpPr>
          <p:cNvPr id="76" name="Donut 24">
            <a:extLst>
              <a:ext uri="{FF2B5EF4-FFF2-40B4-BE49-F238E27FC236}">
                <a16:creationId xmlns:a16="http://schemas.microsoft.com/office/drawing/2014/main" id="{2358F6B7-5407-478C-BBCE-24DB33354B70}"/>
              </a:ext>
            </a:extLst>
          </p:cNvPr>
          <p:cNvSpPr/>
          <p:nvPr/>
        </p:nvSpPr>
        <p:spPr>
          <a:xfrm>
            <a:off x="11055045" y="62030"/>
            <a:ext cx="404397" cy="328627"/>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FFC000"/>
          </a:solidFill>
          <a:ln w="12700" cap="flat" cmpd="sng" algn="ctr">
            <a:noFill/>
            <a:prstDash val="solid"/>
            <a:miter lim="800000"/>
          </a:ln>
          <a:effectLst/>
        </p:spPr>
        <p:txBody>
          <a:bodyPr rtlCol="0" anchor="ctr"/>
          <a:lstStyle/>
          <a:p>
            <a:endParaRPr lang="ar-SA" sz="2000">
              <a:latin typeface="Nizar Cocon Kurdish" panose="020A0503020102020204" pitchFamily="18" charset="-78"/>
              <a:cs typeface="Nizar Cocon Kurdish" panose="020A0503020102020204" pitchFamily="18" charset="-78"/>
            </a:endParaRPr>
          </a:p>
        </p:txBody>
      </p:sp>
      <p:sp>
        <p:nvSpPr>
          <p:cNvPr id="9" name="Rectangle 3"/>
          <p:cNvSpPr>
            <a:spLocks noChangeArrowheads="1"/>
          </p:cNvSpPr>
          <p:nvPr/>
        </p:nvSpPr>
        <p:spPr bwMode="auto">
          <a:xfrm>
            <a:off x="901212" y="129047"/>
            <a:ext cx="2144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lang="ar-EG" sz="2800" b="1" dirty="0">
                <a:solidFill>
                  <a:schemeClr val="accent2">
                    <a:lumMod val="60000"/>
                    <a:lumOff val="40000"/>
                  </a:schemeClr>
                </a:solidFill>
                <a:latin typeface="Nizar Cocon Kurdish" panose="020A0503020102020204" pitchFamily="18" charset="-78"/>
                <a:ea typeface="Calibri" panose="020F0502020204030204" pitchFamily="34" charset="0"/>
                <a:cs typeface="Nizar Cocon Kurdish" panose="020A0503020102020204" pitchFamily="18" charset="-78"/>
              </a:rPr>
              <a:t>اهداف الدرس :</a:t>
            </a:r>
            <a:endParaRPr lang="en-US" sz="2800" b="1" dirty="0">
              <a:solidFill>
                <a:schemeClr val="accent2">
                  <a:lumMod val="60000"/>
                  <a:lumOff val="40000"/>
                </a:schemeClr>
              </a:solidFill>
              <a:latin typeface="Nizar Cocon Kurdish" panose="020A0503020102020204" pitchFamily="18" charset="-78"/>
              <a:cs typeface="Nizar Cocon Kurdish" panose="020A0503020102020204" pitchFamily="18" charset="-78"/>
            </a:endParaRPr>
          </a:p>
        </p:txBody>
      </p:sp>
      <p:grpSp>
        <p:nvGrpSpPr>
          <p:cNvPr id="38" name="Group 37">
            <a:extLst>
              <a:ext uri="{FF2B5EF4-FFF2-40B4-BE49-F238E27FC236}">
                <a16:creationId xmlns:a16="http://schemas.microsoft.com/office/drawing/2014/main" id="{80BBA32C-32D0-4197-8578-B70FEFA20320}"/>
              </a:ext>
            </a:extLst>
          </p:cNvPr>
          <p:cNvGrpSpPr/>
          <p:nvPr/>
        </p:nvGrpSpPr>
        <p:grpSpPr>
          <a:xfrm>
            <a:off x="3168875" y="3163534"/>
            <a:ext cx="982141" cy="290774"/>
            <a:chOff x="2562663" y="2434785"/>
            <a:chExt cx="976984" cy="472150"/>
          </a:xfrm>
        </p:grpSpPr>
        <p:cxnSp>
          <p:nvCxnSpPr>
            <p:cNvPr id="39" name="Straight Connector 38">
              <a:extLst>
                <a:ext uri="{FF2B5EF4-FFF2-40B4-BE49-F238E27FC236}">
                  <a16:creationId xmlns:a16="http://schemas.microsoft.com/office/drawing/2014/main" id="{E60801EE-DC70-4133-9F04-86000FE1024B}"/>
                </a:ext>
              </a:extLst>
            </p:cNvPr>
            <p:cNvCxnSpPr/>
            <p:nvPr/>
          </p:nvCxnSpPr>
          <p:spPr>
            <a:xfrm flipH="1">
              <a:off x="2562663" y="2439499"/>
              <a:ext cx="504000" cy="0"/>
            </a:xfrm>
            <a:prstGeom prst="line">
              <a:avLst/>
            </a:prstGeom>
            <a:ln w="19050">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5DE99C0-76A0-4F0D-878C-8AAA8A58A1B1}"/>
                </a:ext>
              </a:extLst>
            </p:cNvPr>
            <p:cNvCxnSpPr/>
            <p:nvPr/>
          </p:nvCxnSpPr>
          <p:spPr>
            <a:xfrm>
              <a:off x="3062465" y="2434785"/>
              <a:ext cx="477182" cy="4721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8" name="TextBox 57">
            <a:extLst>
              <a:ext uri="{FF2B5EF4-FFF2-40B4-BE49-F238E27FC236}">
                <a16:creationId xmlns:a16="http://schemas.microsoft.com/office/drawing/2014/main" id="{46A943FB-6190-4294-960A-3A876CA5614D}"/>
              </a:ext>
            </a:extLst>
          </p:cNvPr>
          <p:cNvSpPr txBox="1"/>
          <p:nvPr/>
        </p:nvSpPr>
        <p:spPr>
          <a:xfrm>
            <a:off x="7526215" y="464969"/>
            <a:ext cx="4348508" cy="369332"/>
          </a:xfrm>
          <a:prstGeom prst="rect">
            <a:avLst/>
          </a:prstGeom>
          <a:noFill/>
        </p:spPr>
        <p:txBody>
          <a:bodyPr wrap="square">
            <a:spAutoFit/>
          </a:bodyPr>
          <a:lstStyle/>
          <a:p>
            <a:pPr algn="r" rtl="1" eaLnBrk="0" fontAlgn="base" hangingPunct="0">
              <a:spcBef>
                <a:spcPct val="0"/>
              </a:spcBef>
              <a:spcAft>
                <a:spcPct val="0"/>
              </a:spcAft>
            </a:pPr>
            <a:r>
              <a:rPr lang="ar-EG" sz="1800" b="1" dirty="0">
                <a:solidFill>
                  <a:schemeClr val="accent3">
                    <a:lumMod val="60000"/>
                    <a:lumOff val="40000"/>
                  </a:schemeClr>
                </a:solidFill>
                <a:latin typeface="Nizar Cocon Kurdish" panose="020A0503020102020204" pitchFamily="18" charset="-78"/>
                <a:ea typeface="Calibri" panose="020F0502020204030204" pitchFamily="34" charset="0"/>
                <a:cs typeface="Nizar Cocon Kurdish" panose="020A0503020102020204" pitchFamily="18" charset="-78"/>
              </a:rPr>
              <a:t>في نهاية الدرس يتوقع ان يكون التلميذ قادرا علي :</a:t>
            </a:r>
            <a:endParaRPr lang="ar-EG" sz="1800" dirty="0">
              <a:solidFill>
                <a:schemeClr val="accent3">
                  <a:lumMod val="60000"/>
                  <a:lumOff val="40000"/>
                </a:schemeClr>
              </a:solidFill>
              <a:latin typeface="Nizar Cocon Kurdish" panose="020A0503020102020204" pitchFamily="18" charset="-78"/>
              <a:cs typeface="Nizar Cocon Kurdish" panose="020A0503020102020204" pitchFamily="18" charset="-78"/>
            </a:endParaRPr>
          </a:p>
        </p:txBody>
      </p:sp>
    </p:spTree>
    <p:extLst>
      <p:ext uri="{BB962C8B-B14F-4D97-AF65-F5344CB8AC3E}">
        <p14:creationId xmlns:p14="http://schemas.microsoft.com/office/powerpoint/2010/main" val="887542542"/>
      </p:ext>
    </p:extLst>
  </p:cSld>
  <p:clrMapOvr>
    <a:masterClrMapping/>
  </p:clrMapOvr>
  <mc:AlternateContent xmlns:mc="http://schemas.openxmlformats.org/markup-compatibility/2006" xmlns:p14="http://schemas.microsoft.com/office/powerpoint/2010/main">
    <mc:Choice Requires="p14">
      <p:transition spd="slow" p14:dur="175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6"/>
                                        </p:tgtEl>
                                        <p:attrNameLst>
                                          <p:attrName>style.visibility</p:attrName>
                                        </p:attrNameLst>
                                      </p:cBhvr>
                                      <p:to>
                                        <p:strVal val="visible"/>
                                      </p:to>
                                    </p:set>
                                    <p:anim calcmode="lin" valueType="num">
                                      <p:cBhvr>
                                        <p:cTn id="14" dur="500" fill="hold"/>
                                        <p:tgtEl>
                                          <p:spTgt spid="76"/>
                                        </p:tgtEl>
                                        <p:attrNameLst>
                                          <p:attrName>ppt_w</p:attrName>
                                        </p:attrNameLst>
                                      </p:cBhvr>
                                      <p:tavLst>
                                        <p:tav tm="0">
                                          <p:val>
                                            <p:fltVal val="0"/>
                                          </p:val>
                                        </p:tav>
                                        <p:tav tm="100000">
                                          <p:val>
                                            <p:strVal val="#ppt_w"/>
                                          </p:val>
                                        </p:tav>
                                      </p:tavLst>
                                    </p:anim>
                                    <p:anim calcmode="lin" valueType="num">
                                      <p:cBhvr>
                                        <p:cTn id="15" dur="500" fill="hold"/>
                                        <p:tgtEl>
                                          <p:spTgt spid="76"/>
                                        </p:tgtEl>
                                        <p:attrNameLst>
                                          <p:attrName>ppt_h</p:attrName>
                                        </p:attrNameLst>
                                      </p:cBhvr>
                                      <p:tavLst>
                                        <p:tav tm="0">
                                          <p:val>
                                            <p:fltVal val="0"/>
                                          </p:val>
                                        </p:tav>
                                        <p:tav tm="100000">
                                          <p:val>
                                            <p:strVal val="#ppt_h"/>
                                          </p:val>
                                        </p:tav>
                                      </p:tavLst>
                                    </p:anim>
                                    <p:animEffect transition="in" filter="fade">
                                      <p:cBhvr>
                                        <p:cTn id="16" dur="500"/>
                                        <p:tgtEl>
                                          <p:spTgt spid="7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p:cTn id="21" dur="500" fill="hold"/>
                                        <p:tgtEl>
                                          <p:spTgt spid="58"/>
                                        </p:tgtEl>
                                        <p:attrNameLst>
                                          <p:attrName>ppt_w</p:attrName>
                                        </p:attrNameLst>
                                      </p:cBhvr>
                                      <p:tavLst>
                                        <p:tav tm="0">
                                          <p:val>
                                            <p:fltVal val="0"/>
                                          </p:val>
                                        </p:tav>
                                        <p:tav tm="100000">
                                          <p:val>
                                            <p:strVal val="#ppt_w"/>
                                          </p:val>
                                        </p:tav>
                                      </p:tavLst>
                                    </p:anim>
                                    <p:anim calcmode="lin" valueType="num">
                                      <p:cBhvr>
                                        <p:cTn id="22" dur="500" fill="hold"/>
                                        <p:tgtEl>
                                          <p:spTgt spid="58"/>
                                        </p:tgtEl>
                                        <p:attrNameLst>
                                          <p:attrName>ppt_h</p:attrName>
                                        </p:attrNameLst>
                                      </p:cBhvr>
                                      <p:tavLst>
                                        <p:tav tm="0">
                                          <p:val>
                                            <p:fltVal val="0"/>
                                          </p:val>
                                        </p:tav>
                                        <p:tav tm="100000">
                                          <p:val>
                                            <p:strVal val="#ppt_h"/>
                                          </p:val>
                                        </p:tav>
                                      </p:tavLst>
                                    </p:anim>
                                    <p:animEffect transition="in" filter="fade">
                                      <p:cBhvr>
                                        <p:cTn id="23" dur="500"/>
                                        <p:tgtEl>
                                          <p:spTgt spid="58"/>
                                        </p:tgtEl>
                                      </p:cBhvr>
                                    </p:animEffect>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2000"/>
                                        <p:tgtEl>
                                          <p:spTgt spid="48"/>
                                        </p:tgtEl>
                                      </p:cBhvr>
                                    </p:animEffect>
                                    <p:anim calcmode="lin" valueType="num">
                                      <p:cBhvr>
                                        <p:cTn id="29" dur="2000" fill="hold"/>
                                        <p:tgtEl>
                                          <p:spTgt spid="48"/>
                                        </p:tgtEl>
                                        <p:attrNameLst>
                                          <p:attrName>ppt_w</p:attrName>
                                        </p:attrNameLst>
                                      </p:cBhvr>
                                      <p:tavLst>
                                        <p:tav tm="0" fmla="#ppt_w*sin(2.5*pi*$)">
                                          <p:val>
                                            <p:fltVal val="0"/>
                                          </p:val>
                                        </p:tav>
                                        <p:tav tm="100000">
                                          <p:val>
                                            <p:fltVal val="1"/>
                                          </p:val>
                                        </p:tav>
                                      </p:tavLst>
                                    </p:anim>
                                    <p:anim calcmode="lin" valueType="num">
                                      <p:cBhvr>
                                        <p:cTn id="30" dur="2000" fill="hold"/>
                                        <p:tgtEl>
                                          <p:spTgt spid="48"/>
                                        </p:tgtEl>
                                        <p:attrNameLst>
                                          <p:attrName>ppt_h</p:attrName>
                                        </p:attrNameLst>
                                      </p:cBhvr>
                                      <p:tavLst>
                                        <p:tav tm="0">
                                          <p:val>
                                            <p:strVal val="#ppt_h"/>
                                          </p:val>
                                        </p:tav>
                                        <p:tav tm="100000">
                                          <p:val>
                                            <p:strVal val="#ppt_h"/>
                                          </p:val>
                                        </p:tav>
                                      </p:tavLst>
                                    </p:anim>
                                  </p:childTnLst>
                                </p:cTn>
                              </p:par>
                            </p:childTnLst>
                          </p:cTn>
                        </p:par>
                        <p:par>
                          <p:cTn id="31" fill="hold">
                            <p:stCondLst>
                              <p:cond delay="2000"/>
                            </p:stCondLst>
                            <p:childTnLst>
                              <p:par>
                                <p:cTn id="32" presetID="22" presetClass="entr" presetSubtype="4"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wipe(down)">
                                      <p:cBhvr>
                                        <p:cTn id="34" dur="500"/>
                                        <p:tgtEl>
                                          <p:spTgt spid="47"/>
                                        </p:tgtEl>
                                      </p:cBhvr>
                                    </p:animEffect>
                                  </p:childTnLst>
                                </p:cTn>
                              </p:par>
                            </p:childTnLst>
                          </p:cTn>
                        </p:par>
                        <p:par>
                          <p:cTn id="35" fill="hold">
                            <p:stCondLst>
                              <p:cond delay="2500"/>
                            </p:stCondLst>
                            <p:childTnLst>
                              <p:par>
                                <p:cTn id="36" presetID="22" presetClass="entr" presetSubtype="4"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wipe(down)">
                                      <p:cBhvr>
                                        <p:cTn id="38" dur="500"/>
                                        <p:tgtEl>
                                          <p:spTgt spid="46"/>
                                        </p:tgtEl>
                                      </p:cBhvr>
                                    </p:animEffect>
                                  </p:childTnLst>
                                </p:cTn>
                              </p:par>
                            </p:childTnLst>
                          </p:cTn>
                        </p:par>
                        <p:par>
                          <p:cTn id="39" fill="hold">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wipe(left)">
                                      <p:cBhvr>
                                        <p:cTn id="42" dur="500"/>
                                        <p:tgtEl>
                                          <p:spTgt spid="45"/>
                                        </p:tgtEl>
                                      </p:cBhvr>
                                    </p:animEffect>
                                  </p:childTnLst>
                                </p:cTn>
                              </p:par>
                            </p:childTnLst>
                          </p:cTn>
                        </p:par>
                        <p:par>
                          <p:cTn id="43" fill="hold">
                            <p:stCondLst>
                              <p:cond delay="3500"/>
                            </p:stCondLst>
                            <p:childTnLst>
                              <p:par>
                                <p:cTn id="44" presetID="22" presetClass="entr" presetSubtype="8" fill="hold" grpId="0"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wipe(left)">
                                      <p:cBhvr>
                                        <p:cTn id="46" dur="500"/>
                                        <p:tgtEl>
                                          <p:spTgt spid="44"/>
                                        </p:tgtEl>
                                      </p:cBhvr>
                                    </p:animEffect>
                                  </p:childTnLst>
                                </p:cTn>
                              </p:par>
                            </p:childTnLst>
                          </p:cTn>
                        </p:par>
                        <p:par>
                          <p:cTn id="47" fill="hold">
                            <p:stCondLst>
                              <p:cond delay="4000"/>
                            </p:stCondLst>
                            <p:childTnLst>
                              <p:par>
                                <p:cTn id="48" presetID="22" presetClass="entr" presetSubtype="1" fill="hold" grpId="0" nodeType="after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wipe(up)">
                                      <p:cBhvr>
                                        <p:cTn id="50" dur="500"/>
                                        <p:tgtEl>
                                          <p:spTgt spid="43"/>
                                        </p:tgtEl>
                                      </p:cBhvr>
                                    </p:animEffect>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wipe(up)">
                                      <p:cBhvr>
                                        <p:cTn id="54" dur="500"/>
                                        <p:tgtEl>
                                          <p:spTgt spid="42"/>
                                        </p:tgtEl>
                                      </p:cBhvr>
                                    </p:animEffect>
                                  </p:childTnLst>
                                </p:cTn>
                              </p:par>
                            </p:childTnLst>
                          </p:cTn>
                        </p:par>
                        <p:par>
                          <p:cTn id="55" fill="hold">
                            <p:stCondLst>
                              <p:cond delay="5000"/>
                            </p:stCondLst>
                            <p:childTnLst>
                              <p:par>
                                <p:cTn id="56" presetID="22" presetClass="entr" presetSubtype="4" fill="hold" nodeType="after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wipe(down)">
                                      <p:cBhvr>
                                        <p:cTn id="58" dur="500"/>
                                        <p:tgtEl>
                                          <p:spTgt spid="65"/>
                                        </p:tgtEl>
                                      </p:cBhvr>
                                    </p:animEffect>
                                  </p:childTnLst>
                                </p:cTn>
                              </p:par>
                              <p:par>
                                <p:cTn id="59" presetID="22" presetClass="entr" presetSubtype="8" fill="hold" nodeType="withEffect">
                                  <p:stCondLst>
                                    <p:cond delay="0"/>
                                  </p:stCondLst>
                                  <p:childTnLst>
                                    <p:set>
                                      <p:cBhvr>
                                        <p:cTn id="60" dur="1" fill="hold">
                                          <p:stCondLst>
                                            <p:cond delay="0"/>
                                          </p:stCondLst>
                                        </p:cTn>
                                        <p:tgtEl>
                                          <p:spTgt spid="68"/>
                                        </p:tgtEl>
                                        <p:attrNameLst>
                                          <p:attrName>style.visibility</p:attrName>
                                        </p:attrNameLst>
                                      </p:cBhvr>
                                      <p:to>
                                        <p:strVal val="visible"/>
                                      </p:to>
                                    </p:set>
                                    <p:animEffect transition="in" filter="wipe(left)">
                                      <p:cBhvr>
                                        <p:cTn id="61" dur="500"/>
                                        <p:tgtEl>
                                          <p:spTgt spid="68"/>
                                        </p:tgtEl>
                                      </p:cBhvr>
                                    </p:animEffect>
                                  </p:childTnLst>
                                </p:cTn>
                              </p:par>
                              <p:par>
                                <p:cTn id="62" presetID="22" presetClass="entr" presetSubtype="2" fill="hold" nodeType="withEffect">
                                  <p:stCondLst>
                                    <p:cond delay="0"/>
                                  </p:stCondLst>
                                  <p:childTnLst>
                                    <p:set>
                                      <p:cBhvr>
                                        <p:cTn id="63" dur="1" fill="hold">
                                          <p:stCondLst>
                                            <p:cond delay="0"/>
                                          </p:stCondLst>
                                        </p:cTn>
                                        <p:tgtEl>
                                          <p:spTgt spid="62"/>
                                        </p:tgtEl>
                                        <p:attrNameLst>
                                          <p:attrName>style.visibility</p:attrName>
                                        </p:attrNameLst>
                                      </p:cBhvr>
                                      <p:to>
                                        <p:strVal val="visible"/>
                                      </p:to>
                                    </p:set>
                                    <p:animEffect transition="in" filter="wipe(right)">
                                      <p:cBhvr>
                                        <p:cTn id="64" dur="500"/>
                                        <p:tgtEl>
                                          <p:spTgt spid="62"/>
                                        </p:tgtEl>
                                      </p:cBhvr>
                                    </p:animEffect>
                                  </p:childTnLst>
                                </p:cTn>
                              </p:par>
                              <p:par>
                                <p:cTn id="65" presetID="22" presetClass="entr" presetSubtype="8" fill="hold" nodeType="with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wipe(left)">
                                      <p:cBhvr>
                                        <p:cTn id="67" dur="500"/>
                                        <p:tgtEl>
                                          <p:spTgt spid="75"/>
                                        </p:tgtEl>
                                      </p:cBhvr>
                                    </p:animEffect>
                                  </p:childTnLst>
                                </p:cTn>
                              </p:par>
                            </p:childTnLst>
                          </p:cTn>
                        </p:par>
                        <p:par>
                          <p:cTn id="68" fill="hold">
                            <p:stCondLst>
                              <p:cond delay="5500"/>
                            </p:stCondLst>
                            <p:childTnLst>
                              <p:par>
                                <p:cTn id="69" presetID="22" presetClass="entr" presetSubtype="1" fill="hold" grpId="0" nodeType="afterEffect">
                                  <p:stCondLst>
                                    <p:cond delay="0"/>
                                  </p:stCondLst>
                                  <p:childTnLst>
                                    <p:set>
                                      <p:cBhvr>
                                        <p:cTn id="70" dur="1" fill="hold">
                                          <p:stCondLst>
                                            <p:cond delay="0"/>
                                          </p:stCondLst>
                                        </p:cTn>
                                        <p:tgtEl>
                                          <p:spTgt spid="61">
                                            <p:txEl>
                                              <p:pRg st="0" end="0"/>
                                            </p:txEl>
                                          </p:spTgt>
                                        </p:tgtEl>
                                        <p:attrNameLst>
                                          <p:attrName>style.visibility</p:attrName>
                                        </p:attrNameLst>
                                      </p:cBhvr>
                                      <p:to>
                                        <p:strVal val="visible"/>
                                      </p:to>
                                    </p:set>
                                    <p:animEffect transition="in" filter="wipe(up)">
                                      <p:cBhvr>
                                        <p:cTn id="71" dur="500"/>
                                        <p:tgtEl>
                                          <p:spTgt spid="61">
                                            <p:txEl>
                                              <p:pRg st="0" end="0"/>
                                            </p:txEl>
                                          </p:spTgt>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59">
                                            <p:txEl>
                                              <p:pRg st="0" end="0"/>
                                            </p:txEl>
                                          </p:spTgt>
                                        </p:tgtEl>
                                        <p:attrNameLst>
                                          <p:attrName>style.visibility</p:attrName>
                                        </p:attrNameLst>
                                      </p:cBhvr>
                                      <p:to>
                                        <p:strVal val="visible"/>
                                      </p:to>
                                    </p:set>
                                    <p:animEffect transition="in" filter="wipe(up)">
                                      <p:cBhvr>
                                        <p:cTn id="74" dur="500"/>
                                        <p:tgtEl>
                                          <p:spTgt spid="59">
                                            <p:txEl>
                                              <p:pRg st="0" end="0"/>
                                            </p:txEl>
                                          </p:spTgt>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67">
                                            <p:txEl>
                                              <p:pRg st="0" end="0"/>
                                            </p:txEl>
                                          </p:spTgt>
                                        </p:tgtEl>
                                        <p:attrNameLst>
                                          <p:attrName>style.visibility</p:attrName>
                                        </p:attrNameLst>
                                      </p:cBhvr>
                                      <p:to>
                                        <p:strVal val="visible"/>
                                      </p:to>
                                    </p:set>
                                    <p:animEffect transition="in" filter="wipe(up)">
                                      <p:cBhvr>
                                        <p:cTn id="77" dur="500"/>
                                        <p:tgtEl>
                                          <p:spTgt spid="67">
                                            <p:txEl>
                                              <p:pRg st="0" end="0"/>
                                            </p:txEl>
                                          </p:spTgt>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67">
                                            <p:txEl>
                                              <p:pRg st="1" end="1"/>
                                            </p:txEl>
                                          </p:spTgt>
                                        </p:tgtEl>
                                        <p:attrNameLst>
                                          <p:attrName>style.visibility</p:attrName>
                                        </p:attrNameLst>
                                      </p:cBhvr>
                                      <p:to>
                                        <p:strVal val="visible"/>
                                      </p:to>
                                    </p:set>
                                    <p:animEffect transition="in" filter="wipe(up)">
                                      <p:cBhvr>
                                        <p:cTn id="80" dur="500"/>
                                        <p:tgtEl>
                                          <p:spTgt spid="67">
                                            <p:txEl>
                                              <p:pRg st="1" end="1"/>
                                            </p:txEl>
                                          </p:spTgt>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74">
                                            <p:txEl>
                                              <p:pRg st="0" end="0"/>
                                            </p:txEl>
                                          </p:spTgt>
                                        </p:tgtEl>
                                        <p:attrNameLst>
                                          <p:attrName>style.visibility</p:attrName>
                                        </p:attrNameLst>
                                      </p:cBhvr>
                                      <p:to>
                                        <p:strVal val="visible"/>
                                      </p:to>
                                    </p:set>
                                    <p:animEffect transition="in" filter="wipe(up)">
                                      <p:cBhvr>
                                        <p:cTn id="83" dur="500"/>
                                        <p:tgtEl>
                                          <p:spTgt spid="74">
                                            <p:txEl>
                                              <p:pRg st="0" end="0"/>
                                            </p:txEl>
                                          </p:spTgt>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72">
                                            <p:txEl>
                                              <p:pRg st="0" end="0"/>
                                            </p:txEl>
                                          </p:spTgt>
                                        </p:tgtEl>
                                        <p:attrNameLst>
                                          <p:attrName>style.visibility</p:attrName>
                                        </p:attrNameLst>
                                      </p:cBhvr>
                                      <p:to>
                                        <p:strVal val="visible"/>
                                      </p:to>
                                    </p:set>
                                    <p:animEffect transition="in" filter="wipe(up)">
                                      <p:cBhvr>
                                        <p:cTn id="86" dur="500"/>
                                        <p:tgtEl>
                                          <p:spTgt spid="72">
                                            <p:txEl>
                                              <p:pRg st="0" end="0"/>
                                            </p:txEl>
                                          </p:spTgt>
                                        </p:tgtEl>
                                      </p:cBhvr>
                                    </p:animEffect>
                                  </p:childTnLst>
                                </p:cTn>
                              </p:par>
                              <p:par>
                                <p:cTn id="87" presetID="22" presetClass="entr" presetSubtype="2" fill="hold" nodeType="with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wipe(right)">
                                      <p:cBhvr>
                                        <p:cTn id="8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4" grpId="0" animBg="1"/>
      <p:bldP spid="45" grpId="0" animBg="1"/>
      <p:bldP spid="46" grpId="0" animBg="1"/>
      <p:bldP spid="47" grpId="0" animBg="1"/>
      <p:bldP spid="59" grpId="0" build="p"/>
      <p:bldP spid="61" grpId="0" build="p"/>
      <p:bldP spid="67" grpId="0" uiExpand="1" build="p"/>
      <p:bldP spid="72" grpId="0" build="p"/>
      <p:bldP spid="74" grpId="0" build="p"/>
      <p:bldP spid="76" grpId="0" animBg="1"/>
      <p:bldP spid="9" grpId="0"/>
      <p:bldP spid="5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eft Arrow 1">
            <a:extLst>
              <a:ext uri="{FF2B5EF4-FFF2-40B4-BE49-F238E27FC236}">
                <a16:creationId xmlns:a16="http://schemas.microsoft.com/office/drawing/2014/main" id="{1947BE1D-5A1D-43CF-B583-1D9110F2864D}"/>
              </a:ext>
            </a:extLst>
          </p:cNvPr>
          <p:cNvSpPr>
            <a:spLocks noChangeAspect="1"/>
          </p:cNvSpPr>
          <p:nvPr/>
        </p:nvSpPr>
        <p:spPr>
          <a:xfrm>
            <a:off x="11139980" y="693898"/>
            <a:ext cx="367030" cy="355849"/>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rgbClr val="4472C4"/>
          </a:solidFill>
          <a:ln w="12700" cap="flat" cmpd="sng" algn="ctr">
            <a:noFill/>
            <a:prstDash val="solid"/>
            <a:miter lim="800000"/>
          </a:ln>
          <a:effectLst/>
        </p:spPr>
        <p:txBody>
          <a:bodyPr rtlCol="0" anchor="ctr"/>
          <a:lstStyle/>
          <a:p>
            <a:endParaRPr lang="ar-SA"/>
          </a:p>
        </p:txBody>
      </p:sp>
      <p:sp>
        <p:nvSpPr>
          <p:cNvPr id="2" name="Rectangle 1"/>
          <p:cNvSpPr/>
          <p:nvPr/>
        </p:nvSpPr>
        <p:spPr>
          <a:xfrm>
            <a:off x="9969303" y="620143"/>
            <a:ext cx="1438214" cy="646331"/>
          </a:xfrm>
          <a:prstGeom prst="rect">
            <a:avLst/>
          </a:prstGeom>
        </p:spPr>
        <p:txBody>
          <a:bodyPr wrap="none">
            <a:spAutoFit/>
          </a:bodyPr>
          <a:lstStyle/>
          <a:p>
            <a:r>
              <a:rPr lang="ar-EG" sz="3600" b="1" dirty="0">
                <a:solidFill>
                  <a:schemeClr val="accent3">
                    <a:lumMod val="60000"/>
                    <a:lumOff val="40000"/>
                  </a:schemeClr>
                </a:solidFill>
                <a:latin typeface="Nizar Cocon Kurdish" panose="020A0503020102020204" pitchFamily="18" charset="-78"/>
                <a:ea typeface="Calibri" panose="020F0502020204030204" pitchFamily="34" charset="0"/>
                <a:cs typeface="Nizar Cocon Kurdish" panose="020A0503020102020204" pitchFamily="18" charset="-78"/>
              </a:rPr>
              <a:t>تمهيد:</a:t>
            </a:r>
            <a:endParaRPr lang="ar-EG" sz="3600" dirty="0">
              <a:solidFill>
                <a:schemeClr val="accent3">
                  <a:lumMod val="60000"/>
                  <a:lumOff val="40000"/>
                </a:schemeClr>
              </a:solidFill>
              <a:latin typeface="Nizar Cocon Kurdish" panose="020A0503020102020204" pitchFamily="18" charset="-78"/>
              <a:cs typeface="Nizar Cocon Kurdish" panose="020A0503020102020204" pitchFamily="18" charset="-78"/>
            </a:endParaRPr>
          </a:p>
        </p:txBody>
      </p:sp>
      <p:sp>
        <p:nvSpPr>
          <p:cNvPr id="8" name="AutoShape 1"/>
          <p:cNvSpPr>
            <a:spLocks/>
          </p:cNvSpPr>
          <p:nvPr/>
        </p:nvSpPr>
        <p:spPr bwMode="auto">
          <a:xfrm>
            <a:off x="484023" y="-30144"/>
            <a:ext cx="9544232" cy="6300320"/>
          </a:xfrm>
          <a:custGeom>
            <a:avLst/>
            <a:gdLst/>
            <a:ahLst/>
            <a:cxnLst/>
            <a:rect l="0" t="0" r="r" b="b"/>
            <a:pathLst>
              <a:path w="21600" h="21600">
                <a:moveTo>
                  <a:pt x="12520" y="758"/>
                </a:moveTo>
                <a:lnTo>
                  <a:pt x="12475" y="716"/>
                </a:lnTo>
                <a:lnTo>
                  <a:pt x="12457" y="614"/>
                </a:lnTo>
                <a:lnTo>
                  <a:pt x="12389" y="489"/>
                </a:lnTo>
                <a:lnTo>
                  <a:pt x="12362" y="504"/>
                </a:lnTo>
                <a:lnTo>
                  <a:pt x="12369" y="587"/>
                </a:lnTo>
                <a:lnTo>
                  <a:pt x="12326" y="652"/>
                </a:lnTo>
                <a:lnTo>
                  <a:pt x="12199" y="732"/>
                </a:lnTo>
                <a:lnTo>
                  <a:pt x="12200" y="729"/>
                </a:lnTo>
                <a:lnTo>
                  <a:pt x="12193" y="735"/>
                </a:lnTo>
                <a:lnTo>
                  <a:pt x="12152" y="796"/>
                </a:lnTo>
                <a:lnTo>
                  <a:pt x="12016" y="956"/>
                </a:lnTo>
                <a:lnTo>
                  <a:pt x="11873" y="1133"/>
                </a:lnTo>
                <a:lnTo>
                  <a:pt x="11870" y="1228"/>
                </a:lnTo>
                <a:lnTo>
                  <a:pt x="11765" y="1447"/>
                </a:lnTo>
                <a:lnTo>
                  <a:pt x="11676" y="1585"/>
                </a:lnTo>
                <a:lnTo>
                  <a:pt x="11607" y="1712"/>
                </a:lnTo>
                <a:lnTo>
                  <a:pt x="11512" y="1727"/>
                </a:lnTo>
                <a:lnTo>
                  <a:pt x="11454" y="1767"/>
                </a:lnTo>
                <a:lnTo>
                  <a:pt x="11432" y="1853"/>
                </a:lnTo>
                <a:lnTo>
                  <a:pt x="11334" y="1921"/>
                </a:lnTo>
                <a:lnTo>
                  <a:pt x="11270" y="1900"/>
                </a:lnTo>
                <a:lnTo>
                  <a:pt x="11264" y="1761"/>
                </a:lnTo>
                <a:lnTo>
                  <a:pt x="11225" y="1744"/>
                </a:lnTo>
                <a:lnTo>
                  <a:pt x="11211" y="1701"/>
                </a:lnTo>
                <a:lnTo>
                  <a:pt x="11150" y="1695"/>
                </a:lnTo>
                <a:lnTo>
                  <a:pt x="11072" y="1724"/>
                </a:lnTo>
                <a:lnTo>
                  <a:pt x="11012" y="1787"/>
                </a:lnTo>
                <a:lnTo>
                  <a:pt x="10918" y="1771"/>
                </a:lnTo>
                <a:lnTo>
                  <a:pt x="10841" y="1689"/>
                </a:lnTo>
                <a:lnTo>
                  <a:pt x="10843" y="1638"/>
                </a:lnTo>
                <a:lnTo>
                  <a:pt x="10812" y="1614"/>
                </a:lnTo>
                <a:lnTo>
                  <a:pt x="10778" y="1528"/>
                </a:lnTo>
                <a:lnTo>
                  <a:pt x="10759" y="1479"/>
                </a:lnTo>
                <a:lnTo>
                  <a:pt x="10683" y="1463"/>
                </a:lnTo>
                <a:lnTo>
                  <a:pt x="10576" y="1366"/>
                </a:lnTo>
                <a:lnTo>
                  <a:pt x="10432" y="1360"/>
                </a:lnTo>
                <a:lnTo>
                  <a:pt x="10327" y="1406"/>
                </a:lnTo>
                <a:lnTo>
                  <a:pt x="10099" y="1416"/>
                </a:lnTo>
                <a:lnTo>
                  <a:pt x="9974" y="1385"/>
                </a:lnTo>
                <a:lnTo>
                  <a:pt x="9866" y="1454"/>
                </a:lnTo>
                <a:lnTo>
                  <a:pt x="9849" y="1548"/>
                </a:lnTo>
                <a:lnTo>
                  <a:pt x="9950" y="1644"/>
                </a:lnTo>
                <a:lnTo>
                  <a:pt x="9976" y="1705"/>
                </a:lnTo>
                <a:lnTo>
                  <a:pt x="10028" y="1818"/>
                </a:lnTo>
                <a:lnTo>
                  <a:pt x="10008" y="1858"/>
                </a:lnTo>
                <a:lnTo>
                  <a:pt x="9915" y="1862"/>
                </a:lnTo>
                <a:lnTo>
                  <a:pt x="9775" y="1825"/>
                </a:lnTo>
                <a:lnTo>
                  <a:pt x="9741" y="1800"/>
                </a:lnTo>
                <a:lnTo>
                  <a:pt x="9695" y="1800"/>
                </a:lnTo>
                <a:lnTo>
                  <a:pt x="9686" y="1796"/>
                </a:lnTo>
                <a:lnTo>
                  <a:pt x="9688" y="1799"/>
                </a:lnTo>
                <a:lnTo>
                  <a:pt x="9510" y="1799"/>
                </a:lnTo>
                <a:lnTo>
                  <a:pt x="9411" y="1813"/>
                </a:lnTo>
                <a:lnTo>
                  <a:pt x="9367" y="1768"/>
                </a:lnTo>
                <a:lnTo>
                  <a:pt x="9204" y="1776"/>
                </a:lnTo>
                <a:lnTo>
                  <a:pt x="9089" y="1821"/>
                </a:lnTo>
                <a:lnTo>
                  <a:pt x="9025" y="1988"/>
                </a:lnTo>
                <a:lnTo>
                  <a:pt x="8799" y="1980"/>
                </a:lnTo>
                <a:lnTo>
                  <a:pt x="8683" y="2015"/>
                </a:lnTo>
                <a:lnTo>
                  <a:pt x="8668" y="2064"/>
                </a:lnTo>
                <a:lnTo>
                  <a:pt x="8591" y="2151"/>
                </a:lnTo>
                <a:lnTo>
                  <a:pt x="8464" y="2162"/>
                </a:lnTo>
                <a:lnTo>
                  <a:pt x="8448" y="2128"/>
                </a:lnTo>
                <a:lnTo>
                  <a:pt x="8373" y="2147"/>
                </a:lnTo>
                <a:lnTo>
                  <a:pt x="8305" y="2230"/>
                </a:lnTo>
                <a:lnTo>
                  <a:pt x="8217" y="2195"/>
                </a:lnTo>
                <a:lnTo>
                  <a:pt x="8000" y="2018"/>
                </a:lnTo>
                <a:lnTo>
                  <a:pt x="7920" y="1924"/>
                </a:lnTo>
                <a:lnTo>
                  <a:pt x="7915" y="1849"/>
                </a:lnTo>
                <a:lnTo>
                  <a:pt x="7795" y="1735"/>
                </a:lnTo>
                <a:lnTo>
                  <a:pt x="7697" y="1635"/>
                </a:lnTo>
                <a:lnTo>
                  <a:pt x="7685" y="1530"/>
                </a:lnTo>
                <a:lnTo>
                  <a:pt x="7709" y="1458"/>
                </a:lnTo>
                <a:lnTo>
                  <a:pt x="7681" y="1405"/>
                </a:lnTo>
                <a:lnTo>
                  <a:pt x="7697" y="1310"/>
                </a:lnTo>
                <a:lnTo>
                  <a:pt x="7736" y="1234"/>
                </a:lnTo>
                <a:lnTo>
                  <a:pt x="7729" y="1121"/>
                </a:lnTo>
                <a:lnTo>
                  <a:pt x="7837" y="943"/>
                </a:lnTo>
                <a:lnTo>
                  <a:pt x="7872" y="799"/>
                </a:lnTo>
                <a:lnTo>
                  <a:pt x="7971" y="682"/>
                </a:lnTo>
                <a:lnTo>
                  <a:pt x="7967" y="625"/>
                </a:lnTo>
                <a:lnTo>
                  <a:pt x="7864" y="633"/>
                </a:lnTo>
                <a:lnTo>
                  <a:pt x="7811" y="557"/>
                </a:lnTo>
                <a:lnTo>
                  <a:pt x="7776" y="482"/>
                </a:lnTo>
                <a:lnTo>
                  <a:pt x="7661" y="489"/>
                </a:lnTo>
                <a:lnTo>
                  <a:pt x="7566" y="444"/>
                </a:lnTo>
                <a:lnTo>
                  <a:pt x="7614" y="379"/>
                </a:lnTo>
                <a:lnTo>
                  <a:pt x="7681" y="277"/>
                </a:lnTo>
                <a:lnTo>
                  <a:pt x="7681" y="137"/>
                </a:lnTo>
                <a:lnTo>
                  <a:pt x="7590" y="27"/>
                </a:lnTo>
                <a:lnTo>
                  <a:pt x="7466" y="16"/>
                </a:lnTo>
                <a:lnTo>
                  <a:pt x="7406" y="53"/>
                </a:lnTo>
                <a:lnTo>
                  <a:pt x="7362" y="8"/>
                </a:lnTo>
                <a:lnTo>
                  <a:pt x="7308" y="0"/>
                </a:lnTo>
                <a:lnTo>
                  <a:pt x="7319" y="111"/>
                </a:lnTo>
                <a:lnTo>
                  <a:pt x="7267" y="236"/>
                </a:lnTo>
                <a:lnTo>
                  <a:pt x="6981" y="428"/>
                </a:lnTo>
                <a:lnTo>
                  <a:pt x="6802" y="444"/>
                </a:lnTo>
                <a:lnTo>
                  <a:pt x="6556" y="541"/>
                </a:lnTo>
                <a:lnTo>
                  <a:pt x="6464" y="500"/>
                </a:lnTo>
                <a:lnTo>
                  <a:pt x="6309" y="516"/>
                </a:lnTo>
                <a:lnTo>
                  <a:pt x="6130" y="666"/>
                </a:lnTo>
                <a:lnTo>
                  <a:pt x="5956" y="724"/>
                </a:lnTo>
                <a:lnTo>
                  <a:pt x="5896" y="686"/>
                </a:lnTo>
                <a:lnTo>
                  <a:pt x="5649" y="716"/>
                </a:lnTo>
                <a:lnTo>
                  <a:pt x="5458" y="728"/>
                </a:lnTo>
                <a:lnTo>
                  <a:pt x="5287" y="636"/>
                </a:lnTo>
                <a:lnTo>
                  <a:pt x="5117" y="610"/>
                </a:lnTo>
                <a:lnTo>
                  <a:pt x="4958" y="564"/>
                </a:lnTo>
                <a:lnTo>
                  <a:pt x="5029" y="694"/>
                </a:lnTo>
                <a:lnTo>
                  <a:pt x="5145" y="734"/>
                </a:lnTo>
                <a:lnTo>
                  <a:pt x="5263" y="841"/>
                </a:lnTo>
                <a:lnTo>
                  <a:pt x="5304" y="939"/>
                </a:lnTo>
                <a:lnTo>
                  <a:pt x="5148" y="1166"/>
                </a:lnTo>
                <a:lnTo>
                  <a:pt x="5208" y="1272"/>
                </a:lnTo>
                <a:lnTo>
                  <a:pt x="5172" y="1447"/>
                </a:lnTo>
                <a:lnTo>
                  <a:pt x="5427" y="1526"/>
                </a:lnTo>
                <a:lnTo>
                  <a:pt x="5602" y="1507"/>
                </a:lnTo>
                <a:lnTo>
                  <a:pt x="5776" y="1541"/>
                </a:lnTo>
                <a:lnTo>
                  <a:pt x="5785" y="1647"/>
                </a:lnTo>
                <a:lnTo>
                  <a:pt x="5658" y="1704"/>
                </a:lnTo>
                <a:lnTo>
                  <a:pt x="5399" y="1753"/>
                </a:lnTo>
                <a:lnTo>
                  <a:pt x="5307" y="1849"/>
                </a:lnTo>
                <a:lnTo>
                  <a:pt x="5255" y="1984"/>
                </a:lnTo>
                <a:lnTo>
                  <a:pt x="4974" y="2124"/>
                </a:lnTo>
                <a:lnTo>
                  <a:pt x="4882" y="2226"/>
                </a:lnTo>
                <a:lnTo>
                  <a:pt x="4692" y="2345"/>
                </a:lnTo>
                <a:lnTo>
                  <a:pt x="4563" y="2493"/>
                </a:lnTo>
                <a:lnTo>
                  <a:pt x="4338" y="2504"/>
                </a:lnTo>
                <a:lnTo>
                  <a:pt x="4210" y="2487"/>
                </a:lnTo>
                <a:lnTo>
                  <a:pt x="3991" y="2326"/>
                </a:lnTo>
                <a:lnTo>
                  <a:pt x="3779" y="2187"/>
                </a:lnTo>
                <a:lnTo>
                  <a:pt x="3635" y="2204"/>
                </a:lnTo>
                <a:lnTo>
                  <a:pt x="3639" y="2060"/>
                </a:lnTo>
                <a:lnTo>
                  <a:pt x="3617" y="1944"/>
                </a:lnTo>
                <a:lnTo>
                  <a:pt x="3525" y="1837"/>
                </a:lnTo>
                <a:lnTo>
                  <a:pt x="3495" y="1756"/>
                </a:lnTo>
                <a:lnTo>
                  <a:pt x="3344" y="1795"/>
                </a:lnTo>
                <a:lnTo>
                  <a:pt x="3236" y="1908"/>
                </a:lnTo>
                <a:lnTo>
                  <a:pt x="3165" y="1920"/>
                </a:lnTo>
                <a:lnTo>
                  <a:pt x="3105" y="1867"/>
                </a:lnTo>
                <a:lnTo>
                  <a:pt x="2997" y="1867"/>
                </a:lnTo>
                <a:lnTo>
                  <a:pt x="2929" y="1939"/>
                </a:lnTo>
                <a:lnTo>
                  <a:pt x="2306" y="1943"/>
                </a:lnTo>
                <a:lnTo>
                  <a:pt x="2271" y="2113"/>
                </a:lnTo>
                <a:lnTo>
                  <a:pt x="2322" y="2238"/>
                </a:lnTo>
                <a:lnTo>
                  <a:pt x="2533" y="2291"/>
                </a:lnTo>
                <a:lnTo>
                  <a:pt x="2612" y="2431"/>
                </a:lnTo>
                <a:lnTo>
                  <a:pt x="2552" y="2495"/>
                </a:lnTo>
                <a:lnTo>
                  <a:pt x="2616" y="2559"/>
                </a:lnTo>
                <a:lnTo>
                  <a:pt x="2588" y="2646"/>
                </a:lnTo>
                <a:lnTo>
                  <a:pt x="2457" y="2564"/>
                </a:lnTo>
                <a:lnTo>
                  <a:pt x="2086" y="2684"/>
                </a:lnTo>
                <a:lnTo>
                  <a:pt x="2104" y="2972"/>
                </a:lnTo>
                <a:lnTo>
                  <a:pt x="2198" y="3089"/>
                </a:lnTo>
                <a:lnTo>
                  <a:pt x="2405" y="3240"/>
                </a:lnTo>
                <a:lnTo>
                  <a:pt x="2541" y="3468"/>
                </a:lnTo>
                <a:lnTo>
                  <a:pt x="2533" y="3646"/>
                </a:lnTo>
                <a:lnTo>
                  <a:pt x="2528" y="3725"/>
                </a:lnTo>
                <a:lnTo>
                  <a:pt x="2218" y="4821"/>
                </a:lnTo>
                <a:lnTo>
                  <a:pt x="2126" y="5112"/>
                </a:lnTo>
                <a:lnTo>
                  <a:pt x="2139" y="5164"/>
                </a:lnTo>
                <a:lnTo>
                  <a:pt x="2090" y="5240"/>
                </a:lnTo>
                <a:lnTo>
                  <a:pt x="1972" y="5209"/>
                </a:lnTo>
                <a:lnTo>
                  <a:pt x="1984" y="5175"/>
                </a:lnTo>
                <a:lnTo>
                  <a:pt x="1861" y="5099"/>
                </a:lnTo>
                <a:lnTo>
                  <a:pt x="1817" y="5111"/>
                </a:lnTo>
                <a:lnTo>
                  <a:pt x="1709" y="5111"/>
                </a:lnTo>
                <a:lnTo>
                  <a:pt x="1662" y="5092"/>
                </a:lnTo>
                <a:lnTo>
                  <a:pt x="1621" y="5175"/>
                </a:lnTo>
                <a:lnTo>
                  <a:pt x="1244" y="5293"/>
                </a:lnTo>
                <a:lnTo>
                  <a:pt x="962" y="5350"/>
                </a:lnTo>
                <a:lnTo>
                  <a:pt x="890" y="5417"/>
                </a:lnTo>
                <a:lnTo>
                  <a:pt x="827" y="5436"/>
                </a:lnTo>
                <a:lnTo>
                  <a:pt x="712" y="5546"/>
                </a:lnTo>
                <a:lnTo>
                  <a:pt x="580" y="5603"/>
                </a:lnTo>
                <a:lnTo>
                  <a:pt x="481" y="5664"/>
                </a:lnTo>
                <a:lnTo>
                  <a:pt x="497" y="5800"/>
                </a:lnTo>
                <a:lnTo>
                  <a:pt x="441" y="5879"/>
                </a:lnTo>
                <a:lnTo>
                  <a:pt x="466" y="5962"/>
                </a:lnTo>
                <a:lnTo>
                  <a:pt x="315" y="6106"/>
                </a:lnTo>
                <a:lnTo>
                  <a:pt x="365" y="6288"/>
                </a:lnTo>
                <a:lnTo>
                  <a:pt x="417" y="6382"/>
                </a:lnTo>
                <a:lnTo>
                  <a:pt x="325" y="6466"/>
                </a:lnTo>
                <a:lnTo>
                  <a:pt x="246" y="6450"/>
                </a:lnTo>
                <a:lnTo>
                  <a:pt x="91" y="6546"/>
                </a:lnTo>
                <a:lnTo>
                  <a:pt x="83" y="6652"/>
                </a:lnTo>
                <a:lnTo>
                  <a:pt x="28" y="6708"/>
                </a:lnTo>
                <a:lnTo>
                  <a:pt x="64" y="6781"/>
                </a:lnTo>
                <a:lnTo>
                  <a:pt x="45" y="6898"/>
                </a:lnTo>
                <a:lnTo>
                  <a:pt x="0" y="6996"/>
                </a:lnTo>
                <a:lnTo>
                  <a:pt x="39" y="7083"/>
                </a:lnTo>
                <a:lnTo>
                  <a:pt x="12" y="7163"/>
                </a:lnTo>
                <a:lnTo>
                  <a:pt x="163" y="7307"/>
                </a:lnTo>
                <a:lnTo>
                  <a:pt x="433" y="7722"/>
                </a:lnTo>
                <a:lnTo>
                  <a:pt x="294" y="7890"/>
                </a:lnTo>
                <a:lnTo>
                  <a:pt x="636" y="7862"/>
                </a:lnTo>
                <a:lnTo>
                  <a:pt x="798" y="7890"/>
                </a:lnTo>
                <a:lnTo>
                  <a:pt x="918" y="8056"/>
                </a:lnTo>
                <a:lnTo>
                  <a:pt x="954" y="8204"/>
                </a:lnTo>
                <a:lnTo>
                  <a:pt x="1191" y="8212"/>
                </a:lnTo>
                <a:lnTo>
                  <a:pt x="1472" y="8229"/>
                </a:lnTo>
                <a:lnTo>
                  <a:pt x="1704" y="8026"/>
                </a:lnTo>
                <a:lnTo>
                  <a:pt x="1902" y="7917"/>
                </a:lnTo>
                <a:lnTo>
                  <a:pt x="1958" y="7975"/>
                </a:lnTo>
                <a:lnTo>
                  <a:pt x="1932" y="8091"/>
                </a:lnTo>
                <a:lnTo>
                  <a:pt x="1892" y="8130"/>
                </a:lnTo>
                <a:lnTo>
                  <a:pt x="1887" y="8318"/>
                </a:lnTo>
                <a:lnTo>
                  <a:pt x="1918" y="8628"/>
                </a:lnTo>
                <a:lnTo>
                  <a:pt x="1925" y="8751"/>
                </a:lnTo>
                <a:lnTo>
                  <a:pt x="1991" y="8812"/>
                </a:lnTo>
                <a:lnTo>
                  <a:pt x="2101" y="8795"/>
                </a:lnTo>
                <a:lnTo>
                  <a:pt x="2207" y="8766"/>
                </a:lnTo>
                <a:lnTo>
                  <a:pt x="2326" y="8759"/>
                </a:lnTo>
                <a:lnTo>
                  <a:pt x="2386" y="8751"/>
                </a:lnTo>
                <a:lnTo>
                  <a:pt x="2441" y="8776"/>
                </a:lnTo>
                <a:lnTo>
                  <a:pt x="2457" y="8782"/>
                </a:lnTo>
                <a:lnTo>
                  <a:pt x="2807" y="8782"/>
                </a:lnTo>
                <a:lnTo>
                  <a:pt x="2967" y="8789"/>
                </a:lnTo>
                <a:lnTo>
                  <a:pt x="3126" y="8706"/>
                </a:lnTo>
                <a:lnTo>
                  <a:pt x="3214" y="8706"/>
                </a:lnTo>
                <a:lnTo>
                  <a:pt x="3333" y="8615"/>
                </a:lnTo>
                <a:lnTo>
                  <a:pt x="3468" y="8615"/>
                </a:lnTo>
                <a:lnTo>
                  <a:pt x="3627" y="8570"/>
                </a:lnTo>
                <a:lnTo>
                  <a:pt x="3723" y="8334"/>
                </a:lnTo>
                <a:lnTo>
                  <a:pt x="3986" y="8176"/>
                </a:lnTo>
                <a:lnTo>
                  <a:pt x="4169" y="8145"/>
                </a:lnTo>
                <a:lnTo>
                  <a:pt x="4344" y="8062"/>
                </a:lnTo>
                <a:lnTo>
                  <a:pt x="4463" y="8062"/>
                </a:lnTo>
                <a:lnTo>
                  <a:pt x="4575" y="8138"/>
                </a:lnTo>
                <a:lnTo>
                  <a:pt x="4703" y="8062"/>
                </a:lnTo>
                <a:lnTo>
                  <a:pt x="4767" y="8115"/>
                </a:lnTo>
                <a:lnTo>
                  <a:pt x="4750" y="8236"/>
                </a:lnTo>
                <a:lnTo>
                  <a:pt x="4813" y="8426"/>
                </a:lnTo>
                <a:lnTo>
                  <a:pt x="4727" y="8577"/>
                </a:lnTo>
                <a:lnTo>
                  <a:pt x="4798" y="8820"/>
                </a:lnTo>
                <a:lnTo>
                  <a:pt x="4750" y="8927"/>
                </a:lnTo>
                <a:lnTo>
                  <a:pt x="4846" y="9124"/>
                </a:lnTo>
                <a:lnTo>
                  <a:pt x="4973" y="9176"/>
                </a:lnTo>
                <a:lnTo>
                  <a:pt x="5012" y="9336"/>
                </a:lnTo>
                <a:lnTo>
                  <a:pt x="5141" y="9396"/>
                </a:lnTo>
                <a:lnTo>
                  <a:pt x="5315" y="9502"/>
                </a:lnTo>
                <a:lnTo>
                  <a:pt x="5436" y="9608"/>
                </a:lnTo>
                <a:lnTo>
                  <a:pt x="5483" y="9555"/>
                </a:lnTo>
                <a:lnTo>
                  <a:pt x="5714" y="9502"/>
                </a:lnTo>
                <a:lnTo>
                  <a:pt x="5905" y="9684"/>
                </a:lnTo>
                <a:lnTo>
                  <a:pt x="6048" y="9646"/>
                </a:lnTo>
                <a:lnTo>
                  <a:pt x="6247" y="9851"/>
                </a:lnTo>
                <a:lnTo>
                  <a:pt x="6335" y="9843"/>
                </a:lnTo>
                <a:lnTo>
                  <a:pt x="6574" y="9919"/>
                </a:lnTo>
                <a:lnTo>
                  <a:pt x="6725" y="9972"/>
                </a:lnTo>
                <a:lnTo>
                  <a:pt x="6757" y="10124"/>
                </a:lnTo>
                <a:lnTo>
                  <a:pt x="6868" y="10155"/>
                </a:lnTo>
                <a:lnTo>
                  <a:pt x="7012" y="10230"/>
                </a:lnTo>
                <a:lnTo>
                  <a:pt x="7330" y="10200"/>
                </a:lnTo>
                <a:lnTo>
                  <a:pt x="7552" y="10321"/>
                </a:lnTo>
                <a:lnTo>
                  <a:pt x="7600" y="10412"/>
                </a:lnTo>
                <a:lnTo>
                  <a:pt x="7569" y="10655"/>
                </a:lnTo>
                <a:lnTo>
                  <a:pt x="7617" y="10853"/>
                </a:lnTo>
                <a:lnTo>
                  <a:pt x="7552" y="10974"/>
                </a:lnTo>
                <a:lnTo>
                  <a:pt x="7760" y="11307"/>
                </a:lnTo>
                <a:lnTo>
                  <a:pt x="7745" y="11550"/>
                </a:lnTo>
                <a:lnTo>
                  <a:pt x="8716" y="11565"/>
                </a:lnTo>
                <a:lnTo>
                  <a:pt x="8764" y="11898"/>
                </a:lnTo>
                <a:lnTo>
                  <a:pt x="8747" y="12110"/>
                </a:lnTo>
                <a:lnTo>
                  <a:pt x="9034" y="12171"/>
                </a:lnTo>
                <a:lnTo>
                  <a:pt x="9320" y="12656"/>
                </a:lnTo>
                <a:lnTo>
                  <a:pt x="9338" y="12914"/>
                </a:lnTo>
                <a:lnTo>
                  <a:pt x="9066" y="13429"/>
                </a:lnTo>
                <a:lnTo>
                  <a:pt x="9082" y="13505"/>
                </a:lnTo>
                <a:lnTo>
                  <a:pt x="9008" y="13602"/>
                </a:lnTo>
                <a:lnTo>
                  <a:pt x="9059" y="13657"/>
                </a:lnTo>
                <a:lnTo>
                  <a:pt x="9026" y="13771"/>
                </a:lnTo>
                <a:lnTo>
                  <a:pt x="9162" y="13869"/>
                </a:lnTo>
                <a:lnTo>
                  <a:pt x="9170" y="14029"/>
                </a:lnTo>
                <a:lnTo>
                  <a:pt x="9281" y="14188"/>
                </a:lnTo>
                <a:lnTo>
                  <a:pt x="9226" y="14507"/>
                </a:lnTo>
                <a:lnTo>
                  <a:pt x="9257" y="14635"/>
                </a:lnTo>
                <a:lnTo>
                  <a:pt x="9218" y="14749"/>
                </a:lnTo>
                <a:lnTo>
                  <a:pt x="9257" y="14862"/>
                </a:lnTo>
                <a:lnTo>
                  <a:pt x="9464" y="14848"/>
                </a:lnTo>
                <a:lnTo>
                  <a:pt x="9552" y="14885"/>
                </a:lnTo>
                <a:lnTo>
                  <a:pt x="9807" y="14870"/>
                </a:lnTo>
                <a:lnTo>
                  <a:pt x="9966" y="14923"/>
                </a:lnTo>
                <a:lnTo>
                  <a:pt x="10221" y="14825"/>
                </a:lnTo>
                <a:lnTo>
                  <a:pt x="10357" y="14916"/>
                </a:lnTo>
                <a:lnTo>
                  <a:pt x="10460" y="14946"/>
                </a:lnTo>
                <a:lnTo>
                  <a:pt x="10499" y="15067"/>
                </a:lnTo>
                <a:lnTo>
                  <a:pt x="10639" y="15638"/>
                </a:lnTo>
                <a:lnTo>
                  <a:pt x="10734" y="15839"/>
                </a:lnTo>
                <a:lnTo>
                  <a:pt x="10834" y="15866"/>
                </a:lnTo>
                <a:lnTo>
                  <a:pt x="11053" y="15751"/>
                </a:lnTo>
                <a:lnTo>
                  <a:pt x="11176" y="15797"/>
                </a:lnTo>
                <a:lnTo>
                  <a:pt x="11259" y="15869"/>
                </a:lnTo>
                <a:lnTo>
                  <a:pt x="11338" y="15884"/>
                </a:lnTo>
                <a:lnTo>
                  <a:pt x="11285" y="15969"/>
                </a:lnTo>
                <a:lnTo>
                  <a:pt x="11271" y="16463"/>
                </a:lnTo>
                <a:lnTo>
                  <a:pt x="11249" y="16521"/>
                </a:lnTo>
                <a:lnTo>
                  <a:pt x="11234" y="16540"/>
                </a:lnTo>
                <a:lnTo>
                  <a:pt x="11234" y="16606"/>
                </a:lnTo>
                <a:lnTo>
                  <a:pt x="11219" y="16660"/>
                </a:lnTo>
                <a:lnTo>
                  <a:pt x="11215" y="16724"/>
                </a:lnTo>
                <a:lnTo>
                  <a:pt x="11311" y="16665"/>
                </a:lnTo>
                <a:lnTo>
                  <a:pt x="11565" y="16698"/>
                </a:lnTo>
                <a:lnTo>
                  <a:pt x="11573" y="16804"/>
                </a:lnTo>
                <a:lnTo>
                  <a:pt x="11677" y="17027"/>
                </a:lnTo>
                <a:lnTo>
                  <a:pt x="11669" y="17205"/>
                </a:lnTo>
                <a:lnTo>
                  <a:pt x="11693" y="17409"/>
                </a:lnTo>
                <a:lnTo>
                  <a:pt x="11713" y="17599"/>
                </a:lnTo>
                <a:lnTo>
                  <a:pt x="11680" y="17675"/>
                </a:lnTo>
                <a:lnTo>
                  <a:pt x="11569" y="17670"/>
                </a:lnTo>
                <a:lnTo>
                  <a:pt x="11434" y="17739"/>
                </a:lnTo>
                <a:lnTo>
                  <a:pt x="11414" y="17781"/>
                </a:lnTo>
                <a:lnTo>
                  <a:pt x="11334" y="17845"/>
                </a:lnTo>
                <a:lnTo>
                  <a:pt x="11299" y="17825"/>
                </a:lnTo>
                <a:lnTo>
                  <a:pt x="11072" y="17970"/>
                </a:lnTo>
                <a:lnTo>
                  <a:pt x="11028" y="18038"/>
                </a:lnTo>
                <a:lnTo>
                  <a:pt x="10941" y="18061"/>
                </a:lnTo>
                <a:lnTo>
                  <a:pt x="10734" y="18223"/>
                </a:lnTo>
                <a:lnTo>
                  <a:pt x="10667" y="18246"/>
                </a:lnTo>
                <a:lnTo>
                  <a:pt x="10659" y="18375"/>
                </a:lnTo>
                <a:lnTo>
                  <a:pt x="10583" y="18397"/>
                </a:lnTo>
                <a:lnTo>
                  <a:pt x="10515" y="18386"/>
                </a:lnTo>
                <a:lnTo>
                  <a:pt x="10341" y="18591"/>
                </a:lnTo>
                <a:lnTo>
                  <a:pt x="10308" y="18671"/>
                </a:lnTo>
                <a:lnTo>
                  <a:pt x="10313" y="18787"/>
                </a:lnTo>
                <a:lnTo>
                  <a:pt x="10233" y="18810"/>
                </a:lnTo>
                <a:lnTo>
                  <a:pt x="10189" y="18875"/>
                </a:lnTo>
                <a:lnTo>
                  <a:pt x="10078" y="19068"/>
                </a:lnTo>
                <a:lnTo>
                  <a:pt x="9999" y="19147"/>
                </a:lnTo>
                <a:lnTo>
                  <a:pt x="9907" y="19291"/>
                </a:lnTo>
                <a:lnTo>
                  <a:pt x="9907" y="19340"/>
                </a:lnTo>
                <a:lnTo>
                  <a:pt x="9804" y="19408"/>
                </a:lnTo>
                <a:lnTo>
                  <a:pt x="9789" y="19456"/>
                </a:lnTo>
                <a:lnTo>
                  <a:pt x="9872" y="19457"/>
                </a:lnTo>
                <a:lnTo>
                  <a:pt x="9931" y="19488"/>
                </a:lnTo>
                <a:lnTo>
                  <a:pt x="10209" y="19408"/>
                </a:lnTo>
                <a:lnTo>
                  <a:pt x="10325" y="19480"/>
                </a:lnTo>
                <a:lnTo>
                  <a:pt x="10452" y="19647"/>
                </a:lnTo>
                <a:lnTo>
                  <a:pt x="10564" y="19692"/>
                </a:lnTo>
                <a:lnTo>
                  <a:pt x="10630" y="19836"/>
                </a:lnTo>
                <a:lnTo>
                  <a:pt x="10762" y="20040"/>
                </a:lnTo>
                <a:lnTo>
                  <a:pt x="10825" y="20040"/>
                </a:lnTo>
                <a:lnTo>
                  <a:pt x="10933" y="19932"/>
                </a:lnTo>
                <a:lnTo>
                  <a:pt x="10989" y="19938"/>
                </a:lnTo>
                <a:lnTo>
                  <a:pt x="11116" y="20135"/>
                </a:lnTo>
                <a:lnTo>
                  <a:pt x="11268" y="20200"/>
                </a:lnTo>
                <a:lnTo>
                  <a:pt x="11399" y="20226"/>
                </a:lnTo>
                <a:lnTo>
                  <a:pt x="11526" y="20348"/>
                </a:lnTo>
                <a:lnTo>
                  <a:pt x="11534" y="20492"/>
                </a:lnTo>
                <a:lnTo>
                  <a:pt x="11640" y="20468"/>
                </a:lnTo>
                <a:lnTo>
                  <a:pt x="11855" y="20559"/>
                </a:lnTo>
                <a:lnTo>
                  <a:pt x="11983" y="20711"/>
                </a:lnTo>
                <a:lnTo>
                  <a:pt x="12118" y="20903"/>
                </a:lnTo>
                <a:lnTo>
                  <a:pt x="12242" y="20987"/>
                </a:lnTo>
                <a:lnTo>
                  <a:pt x="12218" y="21135"/>
                </a:lnTo>
                <a:lnTo>
                  <a:pt x="12114" y="21270"/>
                </a:lnTo>
                <a:lnTo>
                  <a:pt x="12165" y="21430"/>
                </a:lnTo>
                <a:lnTo>
                  <a:pt x="12185" y="21469"/>
                </a:lnTo>
                <a:lnTo>
                  <a:pt x="12200" y="21495"/>
                </a:lnTo>
                <a:lnTo>
                  <a:pt x="12265" y="21577"/>
                </a:lnTo>
                <a:lnTo>
                  <a:pt x="12295" y="21600"/>
                </a:lnTo>
                <a:lnTo>
                  <a:pt x="12505" y="21436"/>
                </a:lnTo>
                <a:lnTo>
                  <a:pt x="12576" y="21278"/>
                </a:lnTo>
                <a:lnTo>
                  <a:pt x="12668" y="20910"/>
                </a:lnTo>
                <a:lnTo>
                  <a:pt x="12751" y="20660"/>
                </a:lnTo>
                <a:lnTo>
                  <a:pt x="12787" y="20611"/>
                </a:lnTo>
                <a:lnTo>
                  <a:pt x="12739" y="20554"/>
                </a:lnTo>
                <a:lnTo>
                  <a:pt x="12660" y="20429"/>
                </a:lnTo>
                <a:lnTo>
                  <a:pt x="12699" y="20324"/>
                </a:lnTo>
                <a:lnTo>
                  <a:pt x="12778" y="20285"/>
                </a:lnTo>
                <a:lnTo>
                  <a:pt x="12783" y="20218"/>
                </a:lnTo>
                <a:lnTo>
                  <a:pt x="12874" y="20118"/>
                </a:lnTo>
                <a:lnTo>
                  <a:pt x="12874" y="20044"/>
                </a:lnTo>
                <a:lnTo>
                  <a:pt x="12930" y="20085"/>
                </a:lnTo>
                <a:lnTo>
                  <a:pt x="13005" y="20097"/>
                </a:lnTo>
                <a:lnTo>
                  <a:pt x="13097" y="19995"/>
                </a:lnTo>
                <a:lnTo>
                  <a:pt x="13108" y="19888"/>
                </a:lnTo>
                <a:lnTo>
                  <a:pt x="13144" y="19854"/>
                </a:lnTo>
                <a:lnTo>
                  <a:pt x="13153" y="19733"/>
                </a:lnTo>
                <a:lnTo>
                  <a:pt x="13192" y="19684"/>
                </a:lnTo>
                <a:lnTo>
                  <a:pt x="13248" y="19684"/>
                </a:lnTo>
                <a:lnTo>
                  <a:pt x="13288" y="19581"/>
                </a:lnTo>
                <a:lnTo>
                  <a:pt x="13259" y="19506"/>
                </a:lnTo>
                <a:lnTo>
                  <a:pt x="13200" y="19445"/>
                </a:lnTo>
                <a:lnTo>
                  <a:pt x="13208" y="19286"/>
                </a:lnTo>
                <a:lnTo>
                  <a:pt x="13161" y="19245"/>
                </a:lnTo>
                <a:lnTo>
                  <a:pt x="13216" y="19260"/>
                </a:lnTo>
                <a:lnTo>
                  <a:pt x="13279" y="19385"/>
                </a:lnTo>
                <a:lnTo>
                  <a:pt x="13410" y="19521"/>
                </a:lnTo>
                <a:lnTo>
                  <a:pt x="13463" y="19521"/>
                </a:lnTo>
                <a:lnTo>
                  <a:pt x="13518" y="19490"/>
                </a:lnTo>
                <a:lnTo>
                  <a:pt x="13554" y="19525"/>
                </a:lnTo>
                <a:lnTo>
                  <a:pt x="13566" y="19615"/>
                </a:lnTo>
                <a:lnTo>
                  <a:pt x="13522" y="19628"/>
                </a:lnTo>
                <a:lnTo>
                  <a:pt x="13471" y="19808"/>
                </a:lnTo>
                <a:lnTo>
                  <a:pt x="13344" y="20016"/>
                </a:lnTo>
                <a:lnTo>
                  <a:pt x="13228" y="20020"/>
                </a:lnTo>
                <a:lnTo>
                  <a:pt x="13212" y="20153"/>
                </a:lnTo>
                <a:lnTo>
                  <a:pt x="13172" y="20225"/>
                </a:lnTo>
                <a:lnTo>
                  <a:pt x="13137" y="20214"/>
                </a:lnTo>
                <a:lnTo>
                  <a:pt x="13022" y="20275"/>
                </a:lnTo>
                <a:lnTo>
                  <a:pt x="12938" y="20342"/>
                </a:lnTo>
                <a:lnTo>
                  <a:pt x="12930" y="20399"/>
                </a:lnTo>
                <a:lnTo>
                  <a:pt x="12838" y="20414"/>
                </a:lnTo>
                <a:lnTo>
                  <a:pt x="12795" y="20455"/>
                </a:lnTo>
                <a:lnTo>
                  <a:pt x="12799" y="20513"/>
                </a:lnTo>
                <a:lnTo>
                  <a:pt x="12905" y="20543"/>
                </a:lnTo>
                <a:lnTo>
                  <a:pt x="13256" y="20282"/>
                </a:lnTo>
                <a:lnTo>
                  <a:pt x="13435" y="20089"/>
                </a:lnTo>
                <a:lnTo>
                  <a:pt x="13694" y="19669"/>
                </a:lnTo>
                <a:lnTo>
                  <a:pt x="13792" y="19456"/>
                </a:lnTo>
                <a:lnTo>
                  <a:pt x="13892" y="19185"/>
                </a:lnTo>
                <a:lnTo>
                  <a:pt x="14142" y="18730"/>
                </a:lnTo>
                <a:lnTo>
                  <a:pt x="14389" y="18449"/>
                </a:lnTo>
                <a:lnTo>
                  <a:pt x="14429" y="18366"/>
                </a:lnTo>
                <a:lnTo>
                  <a:pt x="14405" y="18336"/>
                </a:lnTo>
                <a:lnTo>
                  <a:pt x="14417" y="18265"/>
                </a:lnTo>
                <a:lnTo>
                  <a:pt x="14468" y="18249"/>
                </a:lnTo>
                <a:lnTo>
                  <a:pt x="14509" y="18132"/>
                </a:lnTo>
                <a:lnTo>
                  <a:pt x="14580" y="18090"/>
                </a:lnTo>
                <a:lnTo>
                  <a:pt x="14555" y="17995"/>
                </a:lnTo>
                <a:lnTo>
                  <a:pt x="14580" y="17927"/>
                </a:lnTo>
                <a:lnTo>
                  <a:pt x="14555" y="17896"/>
                </a:lnTo>
                <a:lnTo>
                  <a:pt x="14512" y="17863"/>
                </a:lnTo>
                <a:lnTo>
                  <a:pt x="14520" y="17757"/>
                </a:lnTo>
                <a:lnTo>
                  <a:pt x="14413" y="17613"/>
                </a:lnTo>
                <a:lnTo>
                  <a:pt x="14413" y="17549"/>
                </a:lnTo>
                <a:lnTo>
                  <a:pt x="14433" y="17485"/>
                </a:lnTo>
                <a:lnTo>
                  <a:pt x="14413" y="17417"/>
                </a:lnTo>
                <a:lnTo>
                  <a:pt x="14378" y="17265"/>
                </a:lnTo>
                <a:lnTo>
                  <a:pt x="14321" y="17105"/>
                </a:lnTo>
                <a:lnTo>
                  <a:pt x="14365" y="17068"/>
                </a:lnTo>
                <a:lnTo>
                  <a:pt x="14504" y="17041"/>
                </a:lnTo>
                <a:lnTo>
                  <a:pt x="14468" y="16954"/>
                </a:lnTo>
                <a:lnTo>
                  <a:pt x="14401" y="16917"/>
                </a:lnTo>
                <a:lnTo>
                  <a:pt x="14532" y="16886"/>
                </a:lnTo>
                <a:lnTo>
                  <a:pt x="14536" y="16785"/>
                </a:lnTo>
                <a:lnTo>
                  <a:pt x="14401" y="16727"/>
                </a:lnTo>
                <a:lnTo>
                  <a:pt x="14512" y="16696"/>
                </a:lnTo>
                <a:lnTo>
                  <a:pt x="14584" y="16599"/>
                </a:lnTo>
                <a:lnTo>
                  <a:pt x="14639" y="16641"/>
                </a:lnTo>
                <a:lnTo>
                  <a:pt x="14815" y="16485"/>
                </a:lnTo>
                <a:lnTo>
                  <a:pt x="14918" y="16421"/>
                </a:lnTo>
                <a:lnTo>
                  <a:pt x="14914" y="16368"/>
                </a:lnTo>
                <a:lnTo>
                  <a:pt x="15061" y="16248"/>
                </a:lnTo>
                <a:lnTo>
                  <a:pt x="15233" y="16141"/>
                </a:lnTo>
                <a:lnTo>
                  <a:pt x="15459" y="15895"/>
                </a:lnTo>
                <a:lnTo>
                  <a:pt x="15657" y="15872"/>
                </a:lnTo>
                <a:lnTo>
                  <a:pt x="15765" y="15774"/>
                </a:lnTo>
                <a:lnTo>
                  <a:pt x="15883" y="15683"/>
                </a:lnTo>
                <a:lnTo>
                  <a:pt x="15995" y="15683"/>
                </a:lnTo>
                <a:lnTo>
                  <a:pt x="16067" y="15739"/>
                </a:lnTo>
                <a:lnTo>
                  <a:pt x="16150" y="15759"/>
                </a:lnTo>
                <a:lnTo>
                  <a:pt x="16154" y="15683"/>
                </a:lnTo>
                <a:lnTo>
                  <a:pt x="16238" y="15543"/>
                </a:lnTo>
                <a:lnTo>
                  <a:pt x="16471" y="15403"/>
                </a:lnTo>
                <a:lnTo>
                  <a:pt x="16563" y="15375"/>
                </a:lnTo>
                <a:lnTo>
                  <a:pt x="16563" y="15334"/>
                </a:lnTo>
                <a:lnTo>
                  <a:pt x="16507" y="15301"/>
                </a:lnTo>
                <a:lnTo>
                  <a:pt x="16432" y="15284"/>
                </a:lnTo>
                <a:lnTo>
                  <a:pt x="16397" y="15221"/>
                </a:lnTo>
                <a:lnTo>
                  <a:pt x="16480" y="15203"/>
                </a:lnTo>
                <a:lnTo>
                  <a:pt x="16623" y="15119"/>
                </a:lnTo>
                <a:lnTo>
                  <a:pt x="16707" y="15142"/>
                </a:lnTo>
                <a:lnTo>
                  <a:pt x="16800" y="15134"/>
                </a:lnTo>
                <a:lnTo>
                  <a:pt x="16868" y="15083"/>
                </a:lnTo>
                <a:lnTo>
                  <a:pt x="16961" y="15089"/>
                </a:lnTo>
                <a:lnTo>
                  <a:pt x="16955" y="15130"/>
                </a:lnTo>
                <a:lnTo>
                  <a:pt x="16822" y="15203"/>
                </a:lnTo>
                <a:lnTo>
                  <a:pt x="16683" y="15229"/>
                </a:lnTo>
                <a:lnTo>
                  <a:pt x="16655" y="15260"/>
                </a:lnTo>
                <a:lnTo>
                  <a:pt x="16701" y="15293"/>
                </a:lnTo>
                <a:lnTo>
                  <a:pt x="16914" y="15217"/>
                </a:lnTo>
                <a:lnTo>
                  <a:pt x="17171" y="15120"/>
                </a:lnTo>
                <a:lnTo>
                  <a:pt x="17148" y="15082"/>
                </a:lnTo>
                <a:lnTo>
                  <a:pt x="17217" y="15026"/>
                </a:lnTo>
                <a:lnTo>
                  <a:pt x="17280" y="15035"/>
                </a:lnTo>
                <a:lnTo>
                  <a:pt x="17258" y="15095"/>
                </a:lnTo>
                <a:cubicBezTo>
                  <a:pt x="17258" y="15095"/>
                  <a:pt x="17264" y="15182"/>
                  <a:pt x="17274" y="15185"/>
                </a:cubicBezTo>
                <a:cubicBezTo>
                  <a:pt x="17284" y="15189"/>
                  <a:pt x="17435" y="15208"/>
                  <a:pt x="17435" y="15208"/>
                </a:cubicBezTo>
                <a:lnTo>
                  <a:pt x="17525" y="15161"/>
                </a:lnTo>
                <a:lnTo>
                  <a:pt x="17676" y="15161"/>
                </a:lnTo>
                <a:lnTo>
                  <a:pt x="17860" y="15180"/>
                </a:lnTo>
                <a:lnTo>
                  <a:pt x="17972" y="15108"/>
                </a:lnTo>
                <a:lnTo>
                  <a:pt x="17973" y="15054"/>
                </a:lnTo>
                <a:lnTo>
                  <a:pt x="17945" y="15028"/>
                </a:lnTo>
                <a:lnTo>
                  <a:pt x="17961" y="14975"/>
                </a:lnTo>
                <a:lnTo>
                  <a:pt x="18210" y="14813"/>
                </a:lnTo>
                <a:lnTo>
                  <a:pt x="18419" y="14743"/>
                </a:lnTo>
                <a:lnTo>
                  <a:pt x="18527" y="14680"/>
                </a:lnTo>
                <a:lnTo>
                  <a:pt x="18559" y="14615"/>
                </a:lnTo>
                <a:lnTo>
                  <a:pt x="18529" y="14576"/>
                </a:lnTo>
                <a:lnTo>
                  <a:pt x="18438" y="14376"/>
                </a:lnTo>
                <a:lnTo>
                  <a:pt x="18505" y="14239"/>
                </a:lnTo>
                <a:lnTo>
                  <a:pt x="18583" y="14150"/>
                </a:lnTo>
                <a:lnTo>
                  <a:pt x="18587" y="14048"/>
                </a:lnTo>
                <a:lnTo>
                  <a:pt x="18639" y="14006"/>
                </a:lnTo>
                <a:lnTo>
                  <a:pt x="18730" y="13945"/>
                </a:lnTo>
                <a:lnTo>
                  <a:pt x="18750" y="13839"/>
                </a:lnTo>
                <a:lnTo>
                  <a:pt x="18722" y="13824"/>
                </a:lnTo>
                <a:lnTo>
                  <a:pt x="18877" y="13586"/>
                </a:lnTo>
                <a:lnTo>
                  <a:pt x="19088" y="13351"/>
                </a:lnTo>
                <a:lnTo>
                  <a:pt x="19091" y="13245"/>
                </a:lnTo>
                <a:lnTo>
                  <a:pt x="19047" y="12912"/>
                </a:lnTo>
                <a:lnTo>
                  <a:pt x="19013" y="12848"/>
                </a:lnTo>
                <a:lnTo>
                  <a:pt x="19080" y="12648"/>
                </a:lnTo>
                <a:lnTo>
                  <a:pt x="19136" y="12567"/>
                </a:lnTo>
                <a:lnTo>
                  <a:pt x="19147" y="12500"/>
                </a:lnTo>
                <a:lnTo>
                  <a:pt x="19311" y="12374"/>
                </a:lnTo>
                <a:lnTo>
                  <a:pt x="19334" y="12314"/>
                </a:lnTo>
                <a:lnTo>
                  <a:pt x="19291" y="12119"/>
                </a:lnTo>
                <a:lnTo>
                  <a:pt x="19379" y="11884"/>
                </a:lnTo>
                <a:lnTo>
                  <a:pt x="19354" y="11703"/>
                </a:lnTo>
                <a:lnTo>
                  <a:pt x="19386" y="11566"/>
                </a:lnTo>
                <a:lnTo>
                  <a:pt x="19379" y="11491"/>
                </a:lnTo>
                <a:lnTo>
                  <a:pt x="19425" y="11294"/>
                </a:lnTo>
                <a:lnTo>
                  <a:pt x="19371" y="10581"/>
                </a:lnTo>
                <a:lnTo>
                  <a:pt x="19370" y="10449"/>
                </a:lnTo>
                <a:lnTo>
                  <a:pt x="19412" y="10350"/>
                </a:lnTo>
                <a:lnTo>
                  <a:pt x="19414" y="10255"/>
                </a:lnTo>
                <a:lnTo>
                  <a:pt x="19366" y="10304"/>
                </a:lnTo>
                <a:lnTo>
                  <a:pt x="19279" y="10243"/>
                </a:lnTo>
                <a:lnTo>
                  <a:pt x="19279" y="10183"/>
                </a:lnTo>
                <a:lnTo>
                  <a:pt x="19358" y="10066"/>
                </a:lnTo>
                <a:lnTo>
                  <a:pt x="19338" y="9949"/>
                </a:lnTo>
                <a:lnTo>
                  <a:pt x="19358" y="9869"/>
                </a:lnTo>
                <a:lnTo>
                  <a:pt x="19430" y="9850"/>
                </a:lnTo>
                <a:lnTo>
                  <a:pt x="19446" y="9725"/>
                </a:lnTo>
                <a:lnTo>
                  <a:pt x="19371" y="9608"/>
                </a:lnTo>
                <a:lnTo>
                  <a:pt x="19223" y="9543"/>
                </a:lnTo>
                <a:lnTo>
                  <a:pt x="19263" y="9528"/>
                </a:lnTo>
                <a:lnTo>
                  <a:pt x="19282" y="9483"/>
                </a:lnTo>
                <a:lnTo>
                  <a:pt x="19311" y="9539"/>
                </a:lnTo>
                <a:lnTo>
                  <a:pt x="19397" y="9588"/>
                </a:lnTo>
                <a:lnTo>
                  <a:pt x="19478" y="9615"/>
                </a:lnTo>
                <a:lnTo>
                  <a:pt x="19510" y="9501"/>
                </a:lnTo>
                <a:lnTo>
                  <a:pt x="19584" y="9506"/>
                </a:lnTo>
                <a:lnTo>
                  <a:pt x="19617" y="9570"/>
                </a:lnTo>
                <a:lnTo>
                  <a:pt x="19673" y="9596"/>
                </a:lnTo>
                <a:lnTo>
                  <a:pt x="19612" y="9675"/>
                </a:lnTo>
                <a:lnTo>
                  <a:pt x="19533" y="9733"/>
                </a:lnTo>
                <a:lnTo>
                  <a:pt x="19514" y="9797"/>
                </a:lnTo>
                <a:lnTo>
                  <a:pt x="19569" y="9800"/>
                </a:lnTo>
                <a:lnTo>
                  <a:pt x="19676" y="9706"/>
                </a:lnTo>
                <a:lnTo>
                  <a:pt x="19823" y="9634"/>
                </a:lnTo>
                <a:lnTo>
                  <a:pt x="20010" y="9362"/>
                </a:lnTo>
                <a:lnTo>
                  <a:pt x="20094" y="9161"/>
                </a:lnTo>
                <a:lnTo>
                  <a:pt x="20121" y="9039"/>
                </a:lnTo>
                <a:lnTo>
                  <a:pt x="20193" y="8979"/>
                </a:lnTo>
                <a:lnTo>
                  <a:pt x="20264" y="8798"/>
                </a:lnTo>
                <a:lnTo>
                  <a:pt x="20345" y="8643"/>
                </a:lnTo>
                <a:lnTo>
                  <a:pt x="20634" y="8453"/>
                </a:lnTo>
                <a:lnTo>
                  <a:pt x="20670" y="8363"/>
                </a:lnTo>
                <a:lnTo>
                  <a:pt x="20758" y="8335"/>
                </a:lnTo>
                <a:lnTo>
                  <a:pt x="20821" y="8238"/>
                </a:lnTo>
                <a:lnTo>
                  <a:pt x="21067" y="8026"/>
                </a:lnTo>
                <a:lnTo>
                  <a:pt x="21286" y="7745"/>
                </a:lnTo>
                <a:lnTo>
                  <a:pt x="21342" y="7669"/>
                </a:lnTo>
                <a:lnTo>
                  <a:pt x="21477" y="7386"/>
                </a:lnTo>
                <a:lnTo>
                  <a:pt x="21513" y="7261"/>
                </a:lnTo>
                <a:lnTo>
                  <a:pt x="21580" y="7170"/>
                </a:lnTo>
                <a:lnTo>
                  <a:pt x="21580" y="7079"/>
                </a:lnTo>
                <a:lnTo>
                  <a:pt x="21509" y="6976"/>
                </a:lnTo>
                <a:lnTo>
                  <a:pt x="21537" y="6871"/>
                </a:lnTo>
                <a:lnTo>
                  <a:pt x="21600" y="6814"/>
                </a:lnTo>
                <a:lnTo>
                  <a:pt x="21583" y="6555"/>
                </a:lnTo>
                <a:lnTo>
                  <a:pt x="21521" y="6517"/>
                </a:lnTo>
                <a:lnTo>
                  <a:pt x="21497" y="6388"/>
                </a:lnTo>
                <a:lnTo>
                  <a:pt x="21305" y="5986"/>
                </a:lnTo>
                <a:lnTo>
                  <a:pt x="21305" y="5849"/>
                </a:lnTo>
                <a:lnTo>
                  <a:pt x="21274" y="5683"/>
                </a:lnTo>
                <a:lnTo>
                  <a:pt x="20915" y="5531"/>
                </a:lnTo>
                <a:lnTo>
                  <a:pt x="20708" y="5539"/>
                </a:lnTo>
                <a:lnTo>
                  <a:pt x="20556" y="5599"/>
                </a:lnTo>
                <a:lnTo>
                  <a:pt x="20453" y="5463"/>
                </a:lnTo>
                <a:lnTo>
                  <a:pt x="20333" y="5440"/>
                </a:lnTo>
                <a:lnTo>
                  <a:pt x="20214" y="5311"/>
                </a:lnTo>
                <a:lnTo>
                  <a:pt x="20055" y="5235"/>
                </a:lnTo>
                <a:lnTo>
                  <a:pt x="19944" y="5220"/>
                </a:lnTo>
                <a:lnTo>
                  <a:pt x="19697" y="4970"/>
                </a:lnTo>
                <a:lnTo>
                  <a:pt x="19498" y="4705"/>
                </a:lnTo>
                <a:lnTo>
                  <a:pt x="19402" y="4682"/>
                </a:lnTo>
                <a:lnTo>
                  <a:pt x="19267" y="4561"/>
                </a:lnTo>
                <a:lnTo>
                  <a:pt x="19147" y="4568"/>
                </a:lnTo>
                <a:lnTo>
                  <a:pt x="18813" y="4341"/>
                </a:lnTo>
                <a:lnTo>
                  <a:pt x="18662" y="4341"/>
                </a:lnTo>
                <a:lnTo>
                  <a:pt x="18494" y="4272"/>
                </a:lnTo>
                <a:lnTo>
                  <a:pt x="18391" y="4326"/>
                </a:lnTo>
                <a:lnTo>
                  <a:pt x="18232" y="4326"/>
                </a:lnTo>
                <a:lnTo>
                  <a:pt x="18136" y="4280"/>
                </a:lnTo>
                <a:lnTo>
                  <a:pt x="18033" y="4326"/>
                </a:lnTo>
                <a:lnTo>
                  <a:pt x="17985" y="4393"/>
                </a:lnTo>
                <a:lnTo>
                  <a:pt x="17921" y="4333"/>
                </a:lnTo>
                <a:lnTo>
                  <a:pt x="17770" y="4228"/>
                </a:lnTo>
                <a:lnTo>
                  <a:pt x="17746" y="4272"/>
                </a:lnTo>
                <a:lnTo>
                  <a:pt x="17682" y="4220"/>
                </a:lnTo>
                <a:lnTo>
                  <a:pt x="17658" y="4288"/>
                </a:lnTo>
                <a:lnTo>
                  <a:pt x="17658" y="4341"/>
                </a:lnTo>
                <a:lnTo>
                  <a:pt x="17571" y="4272"/>
                </a:lnTo>
                <a:lnTo>
                  <a:pt x="17555" y="4220"/>
                </a:lnTo>
                <a:lnTo>
                  <a:pt x="17489" y="4202"/>
                </a:lnTo>
                <a:lnTo>
                  <a:pt x="17509" y="4255"/>
                </a:lnTo>
                <a:lnTo>
                  <a:pt x="17477" y="4276"/>
                </a:lnTo>
                <a:lnTo>
                  <a:pt x="17313" y="4215"/>
                </a:lnTo>
                <a:lnTo>
                  <a:pt x="17259" y="4225"/>
                </a:lnTo>
                <a:lnTo>
                  <a:pt x="17122" y="4199"/>
                </a:lnTo>
                <a:lnTo>
                  <a:pt x="16820" y="4063"/>
                </a:lnTo>
                <a:lnTo>
                  <a:pt x="16704" y="4070"/>
                </a:lnTo>
                <a:lnTo>
                  <a:pt x="16698" y="4103"/>
                </a:lnTo>
                <a:lnTo>
                  <a:pt x="16722" y="4161"/>
                </a:lnTo>
                <a:lnTo>
                  <a:pt x="16696" y="4191"/>
                </a:lnTo>
                <a:lnTo>
                  <a:pt x="16632" y="4159"/>
                </a:lnTo>
                <a:lnTo>
                  <a:pt x="16605" y="4173"/>
                </a:lnTo>
                <a:lnTo>
                  <a:pt x="16587" y="4217"/>
                </a:lnTo>
                <a:lnTo>
                  <a:pt x="16482" y="4264"/>
                </a:lnTo>
                <a:lnTo>
                  <a:pt x="16444" y="4318"/>
                </a:lnTo>
                <a:lnTo>
                  <a:pt x="16429" y="4441"/>
                </a:lnTo>
                <a:lnTo>
                  <a:pt x="16373" y="4349"/>
                </a:lnTo>
                <a:lnTo>
                  <a:pt x="16340" y="4271"/>
                </a:lnTo>
                <a:lnTo>
                  <a:pt x="16285" y="4293"/>
                </a:lnTo>
                <a:lnTo>
                  <a:pt x="16293" y="4392"/>
                </a:lnTo>
                <a:lnTo>
                  <a:pt x="16202" y="4558"/>
                </a:lnTo>
                <a:lnTo>
                  <a:pt x="16202" y="4698"/>
                </a:lnTo>
                <a:lnTo>
                  <a:pt x="16170" y="4566"/>
                </a:lnTo>
                <a:lnTo>
                  <a:pt x="16206" y="4433"/>
                </a:lnTo>
                <a:lnTo>
                  <a:pt x="16186" y="4315"/>
                </a:lnTo>
                <a:lnTo>
                  <a:pt x="16242" y="4145"/>
                </a:lnTo>
                <a:lnTo>
                  <a:pt x="16289" y="4104"/>
                </a:lnTo>
                <a:lnTo>
                  <a:pt x="16249" y="4070"/>
                </a:lnTo>
                <a:lnTo>
                  <a:pt x="16162" y="4066"/>
                </a:lnTo>
                <a:lnTo>
                  <a:pt x="16277" y="3941"/>
                </a:lnTo>
                <a:lnTo>
                  <a:pt x="16126" y="3785"/>
                </a:lnTo>
                <a:lnTo>
                  <a:pt x="16038" y="3653"/>
                </a:lnTo>
                <a:lnTo>
                  <a:pt x="15956" y="3661"/>
                </a:lnTo>
                <a:lnTo>
                  <a:pt x="15832" y="3643"/>
                </a:lnTo>
                <a:lnTo>
                  <a:pt x="15761" y="3729"/>
                </a:lnTo>
                <a:lnTo>
                  <a:pt x="15689" y="3763"/>
                </a:lnTo>
                <a:lnTo>
                  <a:pt x="15654" y="3683"/>
                </a:lnTo>
                <a:lnTo>
                  <a:pt x="15601" y="3653"/>
                </a:lnTo>
                <a:lnTo>
                  <a:pt x="15578" y="3578"/>
                </a:lnTo>
                <a:lnTo>
                  <a:pt x="15515" y="3529"/>
                </a:lnTo>
                <a:lnTo>
                  <a:pt x="15427" y="3536"/>
                </a:lnTo>
                <a:lnTo>
                  <a:pt x="15383" y="3483"/>
                </a:lnTo>
                <a:lnTo>
                  <a:pt x="15307" y="3457"/>
                </a:lnTo>
                <a:lnTo>
                  <a:pt x="15263" y="3510"/>
                </a:lnTo>
                <a:lnTo>
                  <a:pt x="15263" y="3464"/>
                </a:lnTo>
                <a:lnTo>
                  <a:pt x="15203" y="3430"/>
                </a:lnTo>
                <a:lnTo>
                  <a:pt x="15164" y="3354"/>
                </a:lnTo>
                <a:lnTo>
                  <a:pt x="15096" y="3381"/>
                </a:lnTo>
                <a:lnTo>
                  <a:pt x="14973" y="3347"/>
                </a:lnTo>
                <a:lnTo>
                  <a:pt x="14811" y="3257"/>
                </a:lnTo>
                <a:lnTo>
                  <a:pt x="14762" y="3248"/>
                </a:lnTo>
                <a:lnTo>
                  <a:pt x="14735" y="3294"/>
                </a:lnTo>
                <a:lnTo>
                  <a:pt x="14635" y="3230"/>
                </a:lnTo>
                <a:lnTo>
                  <a:pt x="14565" y="3237"/>
                </a:lnTo>
                <a:lnTo>
                  <a:pt x="14548" y="3301"/>
                </a:lnTo>
                <a:lnTo>
                  <a:pt x="14500" y="3305"/>
                </a:lnTo>
                <a:lnTo>
                  <a:pt x="14473" y="3233"/>
                </a:lnTo>
                <a:lnTo>
                  <a:pt x="14346" y="3230"/>
                </a:lnTo>
                <a:lnTo>
                  <a:pt x="14238" y="3286"/>
                </a:lnTo>
                <a:lnTo>
                  <a:pt x="14178" y="3389"/>
                </a:lnTo>
                <a:lnTo>
                  <a:pt x="14186" y="3449"/>
                </a:lnTo>
                <a:lnTo>
                  <a:pt x="14066" y="3563"/>
                </a:lnTo>
                <a:lnTo>
                  <a:pt x="13912" y="3649"/>
                </a:lnTo>
                <a:lnTo>
                  <a:pt x="13713" y="3760"/>
                </a:lnTo>
                <a:lnTo>
                  <a:pt x="13618" y="3873"/>
                </a:lnTo>
                <a:lnTo>
                  <a:pt x="13559" y="4021"/>
                </a:lnTo>
                <a:lnTo>
                  <a:pt x="13534" y="4165"/>
                </a:lnTo>
                <a:lnTo>
                  <a:pt x="13483" y="4240"/>
                </a:lnTo>
                <a:lnTo>
                  <a:pt x="13392" y="4330"/>
                </a:lnTo>
                <a:lnTo>
                  <a:pt x="13398" y="4393"/>
                </a:lnTo>
                <a:lnTo>
                  <a:pt x="13416" y="4502"/>
                </a:lnTo>
                <a:lnTo>
                  <a:pt x="13396" y="4700"/>
                </a:lnTo>
                <a:lnTo>
                  <a:pt x="13360" y="4580"/>
                </a:lnTo>
                <a:lnTo>
                  <a:pt x="13285" y="4462"/>
                </a:lnTo>
                <a:lnTo>
                  <a:pt x="13289" y="4375"/>
                </a:lnTo>
                <a:lnTo>
                  <a:pt x="13364" y="4283"/>
                </a:lnTo>
                <a:lnTo>
                  <a:pt x="13454" y="4213"/>
                </a:lnTo>
                <a:lnTo>
                  <a:pt x="13441" y="4069"/>
                </a:lnTo>
                <a:lnTo>
                  <a:pt x="13486" y="3947"/>
                </a:lnTo>
                <a:lnTo>
                  <a:pt x="13476" y="3883"/>
                </a:lnTo>
                <a:lnTo>
                  <a:pt x="13410" y="3881"/>
                </a:lnTo>
                <a:lnTo>
                  <a:pt x="13280" y="3924"/>
                </a:lnTo>
                <a:lnTo>
                  <a:pt x="13139" y="3885"/>
                </a:lnTo>
                <a:lnTo>
                  <a:pt x="13015" y="3892"/>
                </a:lnTo>
                <a:lnTo>
                  <a:pt x="12916" y="3917"/>
                </a:lnTo>
                <a:lnTo>
                  <a:pt x="12846" y="3860"/>
                </a:lnTo>
                <a:lnTo>
                  <a:pt x="12926" y="3869"/>
                </a:lnTo>
                <a:lnTo>
                  <a:pt x="13020" y="3803"/>
                </a:lnTo>
                <a:lnTo>
                  <a:pt x="13118" y="3782"/>
                </a:lnTo>
                <a:lnTo>
                  <a:pt x="13284" y="3810"/>
                </a:lnTo>
                <a:lnTo>
                  <a:pt x="13376" y="3790"/>
                </a:lnTo>
                <a:lnTo>
                  <a:pt x="13463" y="3685"/>
                </a:lnTo>
                <a:lnTo>
                  <a:pt x="13504" y="3683"/>
                </a:lnTo>
                <a:lnTo>
                  <a:pt x="13555" y="3721"/>
                </a:lnTo>
                <a:lnTo>
                  <a:pt x="13611" y="3704"/>
                </a:lnTo>
                <a:lnTo>
                  <a:pt x="13707" y="3651"/>
                </a:lnTo>
                <a:lnTo>
                  <a:pt x="13868" y="3597"/>
                </a:lnTo>
                <a:lnTo>
                  <a:pt x="13868" y="3477"/>
                </a:lnTo>
                <a:lnTo>
                  <a:pt x="14011" y="3318"/>
                </a:lnTo>
                <a:lnTo>
                  <a:pt x="14011" y="3204"/>
                </a:lnTo>
                <a:lnTo>
                  <a:pt x="14068" y="3128"/>
                </a:lnTo>
                <a:lnTo>
                  <a:pt x="14075" y="3037"/>
                </a:lnTo>
                <a:lnTo>
                  <a:pt x="13924" y="3006"/>
                </a:lnTo>
                <a:lnTo>
                  <a:pt x="13805" y="2915"/>
                </a:lnTo>
                <a:lnTo>
                  <a:pt x="13694" y="2915"/>
                </a:lnTo>
                <a:lnTo>
                  <a:pt x="13534" y="3006"/>
                </a:lnTo>
                <a:lnTo>
                  <a:pt x="13399" y="3014"/>
                </a:lnTo>
                <a:lnTo>
                  <a:pt x="13207" y="2938"/>
                </a:lnTo>
                <a:lnTo>
                  <a:pt x="13000" y="2924"/>
                </a:lnTo>
                <a:lnTo>
                  <a:pt x="12849" y="3075"/>
                </a:lnTo>
                <a:lnTo>
                  <a:pt x="12858" y="3135"/>
                </a:lnTo>
                <a:lnTo>
                  <a:pt x="12906" y="3170"/>
                </a:lnTo>
                <a:lnTo>
                  <a:pt x="12938" y="3222"/>
                </a:lnTo>
                <a:lnTo>
                  <a:pt x="12866" y="3230"/>
                </a:lnTo>
                <a:lnTo>
                  <a:pt x="12823" y="3252"/>
                </a:lnTo>
                <a:lnTo>
                  <a:pt x="12783" y="3343"/>
                </a:lnTo>
                <a:lnTo>
                  <a:pt x="12755" y="3264"/>
                </a:lnTo>
                <a:lnTo>
                  <a:pt x="12703" y="3245"/>
                </a:lnTo>
                <a:lnTo>
                  <a:pt x="12583" y="3290"/>
                </a:lnTo>
                <a:lnTo>
                  <a:pt x="12457" y="3461"/>
                </a:lnTo>
                <a:lnTo>
                  <a:pt x="12286" y="3646"/>
                </a:lnTo>
                <a:lnTo>
                  <a:pt x="12413" y="3476"/>
                </a:lnTo>
                <a:lnTo>
                  <a:pt x="12409" y="3365"/>
                </a:lnTo>
                <a:lnTo>
                  <a:pt x="12437" y="3305"/>
                </a:lnTo>
                <a:lnTo>
                  <a:pt x="12449" y="3230"/>
                </a:lnTo>
                <a:lnTo>
                  <a:pt x="12394" y="3230"/>
                </a:lnTo>
                <a:lnTo>
                  <a:pt x="12282" y="3316"/>
                </a:lnTo>
                <a:lnTo>
                  <a:pt x="12226" y="3438"/>
                </a:lnTo>
                <a:lnTo>
                  <a:pt x="12171" y="3574"/>
                </a:lnTo>
                <a:lnTo>
                  <a:pt x="12080" y="3631"/>
                </a:lnTo>
                <a:lnTo>
                  <a:pt x="12166" y="3472"/>
                </a:lnTo>
                <a:lnTo>
                  <a:pt x="12182" y="3347"/>
                </a:lnTo>
                <a:lnTo>
                  <a:pt x="12377" y="3116"/>
                </a:lnTo>
                <a:lnTo>
                  <a:pt x="12425" y="2961"/>
                </a:lnTo>
                <a:lnTo>
                  <a:pt x="12497" y="2866"/>
                </a:lnTo>
                <a:lnTo>
                  <a:pt x="12604" y="2809"/>
                </a:lnTo>
                <a:lnTo>
                  <a:pt x="12719" y="2730"/>
                </a:lnTo>
                <a:lnTo>
                  <a:pt x="12803" y="2696"/>
                </a:lnTo>
                <a:lnTo>
                  <a:pt x="12905" y="2548"/>
                </a:lnTo>
                <a:lnTo>
                  <a:pt x="13164" y="2298"/>
                </a:lnTo>
                <a:lnTo>
                  <a:pt x="13180" y="2238"/>
                </a:lnTo>
                <a:lnTo>
                  <a:pt x="13232" y="2200"/>
                </a:lnTo>
                <a:lnTo>
                  <a:pt x="13177" y="2132"/>
                </a:lnTo>
                <a:lnTo>
                  <a:pt x="13196" y="2060"/>
                </a:lnTo>
                <a:lnTo>
                  <a:pt x="13232" y="2030"/>
                </a:lnTo>
                <a:lnTo>
                  <a:pt x="13236" y="1927"/>
                </a:lnTo>
                <a:lnTo>
                  <a:pt x="13132" y="1856"/>
                </a:lnTo>
                <a:lnTo>
                  <a:pt x="13018" y="1864"/>
                </a:lnTo>
                <a:lnTo>
                  <a:pt x="12981" y="1901"/>
                </a:lnTo>
                <a:lnTo>
                  <a:pt x="12930" y="1818"/>
                </a:lnTo>
                <a:lnTo>
                  <a:pt x="12859" y="1621"/>
                </a:lnTo>
                <a:lnTo>
                  <a:pt x="12735" y="1330"/>
                </a:lnTo>
                <a:lnTo>
                  <a:pt x="12624" y="1178"/>
                </a:lnTo>
                <a:lnTo>
                  <a:pt x="12544" y="978"/>
                </a:lnTo>
                <a:lnTo>
                  <a:pt x="12548" y="868"/>
                </a:lnTo>
                <a:cubicBezTo>
                  <a:pt x="12548" y="868"/>
                  <a:pt x="12520" y="758"/>
                  <a:pt x="12520" y="758"/>
                </a:cubicBezTo>
                <a:close/>
                <a:moveTo>
                  <a:pt x="13010" y="1799"/>
                </a:moveTo>
                <a:lnTo>
                  <a:pt x="12954" y="1720"/>
                </a:lnTo>
                <a:lnTo>
                  <a:pt x="12911" y="1587"/>
                </a:lnTo>
                <a:lnTo>
                  <a:pt x="12926" y="1548"/>
                </a:lnTo>
                <a:lnTo>
                  <a:pt x="13001" y="1597"/>
                </a:lnTo>
                <a:lnTo>
                  <a:pt x="13081" y="1735"/>
                </a:lnTo>
                <a:lnTo>
                  <a:pt x="13069" y="1806"/>
                </a:lnTo>
                <a:cubicBezTo>
                  <a:pt x="13069" y="1806"/>
                  <a:pt x="13018" y="1799"/>
                  <a:pt x="13010" y="1799"/>
                </a:cubicBezTo>
                <a:cubicBezTo>
                  <a:pt x="13010" y="1799"/>
                  <a:pt x="13010" y="1799"/>
                  <a:pt x="13010" y="1799"/>
                </a:cubicBezTo>
                <a:close/>
                <a:moveTo>
                  <a:pt x="13353" y="2892"/>
                </a:moveTo>
                <a:lnTo>
                  <a:pt x="13436" y="2858"/>
                </a:lnTo>
                <a:lnTo>
                  <a:pt x="13460" y="2812"/>
                </a:lnTo>
                <a:lnTo>
                  <a:pt x="13536" y="2808"/>
                </a:lnTo>
                <a:lnTo>
                  <a:pt x="13597" y="2851"/>
                </a:lnTo>
                <a:lnTo>
                  <a:pt x="13557" y="2913"/>
                </a:lnTo>
                <a:lnTo>
                  <a:pt x="13434" y="2920"/>
                </a:lnTo>
                <a:lnTo>
                  <a:pt x="13353" y="2892"/>
                </a:lnTo>
                <a:cubicBezTo>
                  <a:pt x="13353" y="2892"/>
                  <a:pt x="13353" y="2892"/>
                  <a:pt x="13353" y="2892"/>
                </a:cubicBezTo>
                <a:close/>
                <a:moveTo>
                  <a:pt x="13044" y="2766"/>
                </a:moveTo>
                <a:lnTo>
                  <a:pt x="13094" y="2792"/>
                </a:lnTo>
                <a:lnTo>
                  <a:pt x="13229" y="2797"/>
                </a:lnTo>
                <a:lnTo>
                  <a:pt x="13270" y="2822"/>
                </a:lnTo>
                <a:lnTo>
                  <a:pt x="13343" y="2789"/>
                </a:lnTo>
                <a:lnTo>
                  <a:pt x="13364" y="2722"/>
                </a:lnTo>
                <a:lnTo>
                  <a:pt x="13302" y="2675"/>
                </a:lnTo>
                <a:lnTo>
                  <a:pt x="13147" y="2713"/>
                </a:lnTo>
                <a:lnTo>
                  <a:pt x="13066" y="2721"/>
                </a:lnTo>
                <a:lnTo>
                  <a:pt x="13044" y="2766"/>
                </a:lnTo>
                <a:cubicBezTo>
                  <a:pt x="13044" y="2766"/>
                  <a:pt x="13044" y="2766"/>
                  <a:pt x="13044" y="2766"/>
                </a:cubicBezTo>
                <a:close/>
                <a:moveTo>
                  <a:pt x="13005" y="2696"/>
                </a:moveTo>
                <a:lnTo>
                  <a:pt x="12984" y="2603"/>
                </a:lnTo>
                <a:lnTo>
                  <a:pt x="13045" y="2537"/>
                </a:lnTo>
                <a:lnTo>
                  <a:pt x="13102" y="2510"/>
                </a:lnTo>
                <a:lnTo>
                  <a:pt x="13175" y="2457"/>
                </a:lnTo>
                <a:lnTo>
                  <a:pt x="13226" y="2464"/>
                </a:lnTo>
                <a:lnTo>
                  <a:pt x="13179" y="2538"/>
                </a:lnTo>
                <a:lnTo>
                  <a:pt x="13118" y="2558"/>
                </a:lnTo>
                <a:lnTo>
                  <a:pt x="13064" y="2637"/>
                </a:lnTo>
                <a:lnTo>
                  <a:pt x="13005" y="2696"/>
                </a:lnTo>
                <a:cubicBezTo>
                  <a:pt x="13005" y="2696"/>
                  <a:pt x="13005" y="2696"/>
                  <a:pt x="13005" y="2696"/>
                </a:cubicBezTo>
                <a:close/>
                <a:moveTo>
                  <a:pt x="13002" y="2802"/>
                </a:moveTo>
                <a:lnTo>
                  <a:pt x="12988" y="2759"/>
                </a:lnTo>
                <a:lnTo>
                  <a:pt x="12920" y="2728"/>
                </a:lnTo>
                <a:lnTo>
                  <a:pt x="12911" y="2789"/>
                </a:lnTo>
                <a:lnTo>
                  <a:pt x="12942" y="2835"/>
                </a:lnTo>
                <a:lnTo>
                  <a:pt x="12998" y="2851"/>
                </a:lnTo>
                <a:lnTo>
                  <a:pt x="13002" y="2802"/>
                </a:lnTo>
                <a:cubicBezTo>
                  <a:pt x="13002" y="2802"/>
                  <a:pt x="13002" y="2802"/>
                  <a:pt x="13002" y="2802"/>
                </a:cubicBezTo>
                <a:close/>
                <a:moveTo>
                  <a:pt x="12527" y="3176"/>
                </a:moveTo>
                <a:lnTo>
                  <a:pt x="12569" y="3167"/>
                </a:lnTo>
                <a:lnTo>
                  <a:pt x="12588" y="3129"/>
                </a:lnTo>
                <a:lnTo>
                  <a:pt x="12709" y="3017"/>
                </a:lnTo>
                <a:lnTo>
                  <a:pt x="12766" y="3012"/>
                </a:lnTo>
                <a:lnTo>
                  <a:pt x="12861" y="2918"/>
                </a:lnTo>
                <a:lnTo>
                  <a:pt x="12836" y="2880"/>
                </a:lnTo>
                <a:lnTo>
                  <a:pt x="12796" y="2892"/>
                </a:lnTo>
                <a:lnTo>
                  <a:pt x="12746" y="2886"/>
                </a:lnTo>
                <a:lnTo>
                  <a:pt x="12695" y="2906"/>
                </a:lnTo>
                <a:lnTo>
                  <a:pt x="12592" y="3007"/>
                </a:lnTo>
                <a:lnTo>
                  <a:pt x="12527" y="3176"/>
                </a:lnTo>
                <a:cubicBezTo>
                  <a:pt x="12527" y="3176"/>
                  <a:pt x="12527" y="3176"/>
                  <a:pt x="12527" y="3176"/>
                </a:cubicBezTo>
                <a:close/>
                <a:moveTo>
                  <a:pt x="12627" y="3180"/>
                </a:moveTo>
                <a:lnTo>
                  <a:pt x="12669" y="3127"/>
                </a:lnTo>
                <a:lnTo>
                  <a:pt x="12744" y="3081"/>
                </a:lnTo>
                <a:lnTo>
                  <a:pt x="12771" y="3106"/>
                </a:lnTo>
                <a:lnTo>
                  <a:pt x="12741" y="3173"/>
                </a:lnTo>
                <a:lnTo>
                  <a:pt x="12660" y="3188"/>
                </a:lnTo>
                <a:lnTo>
                  <a:pt x="12627" y="3180"/>
                </a:lnTo>
                <a:cubicBezTo>
                  <a:pt x="12627" y="3180"/>
                  <a:pt x="12627" y="3180"/>
                  <a:pt x="12627" y="3180"/>
                </a:cubicBezTo>
                <a:close/>
                <a:moveTo>
                  <a:pt x="12627" y="3180"/>
                </a:moveTo>
              </a:path>
            </a:pathLst>
          </a:custGeom>
          <a:solidFill>
            <a:srgbClr val="D0D9E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endParaRPr lang="en-US" sz="900" dirty="0">
              <a:latin typeface="Open Sans Light"/>
            </a:endParaRPr>
          </a:p>
        </p:txBody>
      </p:sp>
      <p:sp>
        <p:nvSpPr>
          <p:cNvPr id="3" name="TextBox 2"/>
          <p:cNvSpPr txBox="1"/>
          <p:nvPr/>
        </p:nvSpPr>
        <p:spPr>
          <a:xfrm>
            <a:off x="3265876" y="1374281"/>
            <a:ext cx="5828692" cy="1938992"/>
          </a:xfrm>
          <a:prstGeom prst="rect">
            <a:avLst/>
          </a:prstGeom>
          <a:noFill/>
        </p:spPr>
        <p:txBody>
          <a:bodyPr wrap="square" rtlCol="1">
            <a:spAutoFit/>
          </a:bodyPr>
          <a:lstStyle/>
          <a:p>
            <a:pPr algn="r" rtl="1"/>
            <a:r>
              <a:rPr lang="ar-SA" sz="2000" b="1" dirty="0">
                <a:solidFill>
                  <a:schemeClr val="bg1"/>
                </a:solidFill>
                <a:latin typeface="Nizar Cocon Kurdish" panose="020A0503020102020204" pitchFamily="18" charset="-78"/>
                <a:cs typeface="Nizar Cocon Kurdish" panose="020A0503020102020204" pitchFamily="18" charset="-78"/>
              </a:rPr>
              <a:t>لو انك تجولت بين البلدان العربية لوجدت ان درجات الحرارة وكمية المطر تختلف من بلد الي لاخر , ويرجع ذلك الي تنوع المناخ فقد وهب الله وطننا العربي مناخا متنوعا ساعد علي تنوع النباتات الطبيعية وكذلك تنوع المحاصيل الذراعية حتي تتكامل الدول العربية فيما بينها , والان تعال معنا في جولة لنتعرف من خلالها علي العوامل التي تؤثر في مناخ وطننا العربي .</a:t>
            </a:r>
            <a:endParaRPr lang="en-US" sz="2000" dirty="0">
              <a:solidFill>
                <a:schemeClr val="bg1"/>
              </a:solidFill>
              <a:latin typeface="Nizar Cocon Kurdish" panose="020A0503020102020204" pitchFamily="18" charset="-78"/>
              <a:cs typeface="Nizar Cocon Kurdish" panose="020A0503020102020204" pitchFamily="18" charset="-78"/>
            </a:endParaRPr>
          </a:p>
        </p:txBody>
      </p:sp>
    </p:spTree>
    <p:extLst>
      <p:ext uri="{BB962C8B-B14F-4D97-AF65-F5344CB8AC3E}">
        <p14:creationId xmlns:p14="http://schemas.microsoft.com/office/powerpoint/2010/main" val="1582160430"/>
      </p:ext>
    </p:extLst>
  </p:cSld>
  <p:clrMapOvr>
    <a:masterClrMapping/>
  </p:clrMapOvr>
  <mc:AlternateContent xmlns:mc="http://schemas.openxmlformats.org/markup-compatibility/2006" xmlns:p14="http://schemas.microsoft.com/office/powerpoint/2010/main">
    <mc:Choice Requires="p14">
      <p:transition spd="slow">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circle(in)">
                                      <p:cBhvr>
                                        <p:cTn id="2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8"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Oval 36"/>
          <p:cNvSpPr/>
          <p:nvPr/>
        </p:nvSpPr>
        <p:spPr>
          <a:xfrm>
            <a:off x="4867018" y="2133096"/>
            <a:ext cx="2353944" cy="20259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pPr>
            <a:r>
              <a:rPr lang="ar-SA" sz="2400" b="1" dirty="0">
                <a:solidFill>
                  <a:schemeClr val="tx1"/>
                </a:solidFill>
                <a:latin typeface="Nizar Cocon Kurdish" panose="020A0503020102020204" pitchFamily="18" charset="-78"/>
                <a:ea typeface="Calibri" panose="020F0502020204030204" pitchFamily="34" charset="0"/>
                <a:cs typeface="Nizar Cocon Kurdish" panose="020A0503020102020204" pitchFamily="18" charset="-78"/>
              </a:rPr>
              <a:t>العوامل المؤثرة</a:t>
            </a:r>
            <a:endParaRPr lang="ar-EG" sz="2400" b="1" dirty="0">
              <a:solidFill>
                <a:schemeClr val="tx1"/>
              </a:solidFill>
              <a:latin typeface="Nizar Cocon Kurdish" panose="020A0503020102020204" pitchFamily="18" charset="-78"/>
              <a:ea typeface="Calibri" panose="020F0502020204030204" pitchFamily="34" charset="0"/>
              <a:cs typeface="Nizar Cocon Kurdish" panose="020A0503020102020204" pitchFamily="18" charset="-78"/>
            </a:endParaRPr>
          </a:p>
          <a:p>
            <a:pPr lvl="0" algn="ctr" eaLnBrk="0" fontAlgn="base" hangingPunct="0">
              <a:spcBef>
                <a:spcPct val="0"/>
              </a:spcBef>
              <a:spcAft>
                <a:spcPct val="0"/>
              </a:spcAft>
            </a:pPr>
            <a:r>
              <a:rPr lang="ar-SA" sz="2400" b="1" dirty="0">
                <a:solidFill>
                  <a:schemeClr val="tx1"/>
                </a:solidFill>
                <a:latin typeface="Nizar Cocon Kurdish" panose="020A0503020102020204" pitchFamily="18" charset="-78"/>
                <a:ea typeface="Calibri" panose="020F0502020204030204" pitchFamily="34" charset="0"/>
                <a:cs typeface="Nizar Cocon Kurdish" panose="020A0503020102020204" pitchFamily="18" charset="-78"/>
              </a:rPr>
              <a:t> في مناخ </a:t>
            </a:r>
            <a:endParaRPr lang="ar-EG" sz="2400" b="1" dirty="0">
              <a:solidFill>
                <a:schemeClr val="tx1"/>
              </a:solidFill>
              <a:latin typeface="Nizar Cocon Kurdish" panose="020A0503020102020204" pitchFamily="18" charset="-78"/>
              <a:ea typeface="Calibri" panose="020F0502020204030204" pitchFamily="34" charset="0"/>
              <a:cs typeface="Nizar Cocon Kurdish" panose="020A0503020102020204" pitchFamily="18" charset="-78"/>
            </a:endParaRPr>
          </a:p>
          <a:p>
            <a:pPr lvl="0" algn="ctr" eaLnBrk="0" fontAlgn="base" hangingPunct="0">
              <a:spcBef>
                <a:spcPct val="0"/>
              </a:spcBef>
              <a:spcAft>
                <a:spcPct val="0"/>
              </a:spcAft>
            </a:pPr>
            <a:r>
              <a:rPr lang="ar-SA" sz="2400" b="1" dirty="0">
                <a:solidFill>
                  <a:schemeClr val="tx1"/>
                </a:solidFill>
                <a:latin typeface="Nizar Cocon Kurdish" panose="020A0503020102020204" pitchFamily="18" charset="-78"/>
                <a:ea typeface="Calibri" panose="020F0502020204030204" pitchFamily="34" charset="0"/>
                <a:cs typeface="Nizar Cocon Kurdish" panose="020A0503020102020204" pitchFamily="18" charset="-78"/>
              </a:rPr>
              <a:t>وطننا العربي</a:t>
            </a:r>
            <a:endParaRPr lang="ar-SA" sz="2400" dirty="0">
              <a:solidFill>
                <a:schemeClr val="tx1"/>
              </a:solidFill>
              <a:latin typeface="Nizar Cocon Kurdish" panose="020A0503020102020204" pitchFamily="18" charset="-78"/>
              <a:cs typeface="Nizar Cocon Kurdish" panose="020A0503020102020204" pitchFamily="18" charset="-78"/>
            </a:endParaRPr>
          </a:p>
        </p:txBody>
      </p:sp>
      <p:sp>
        <p:nvSpPr>
          <p:cNvPr id="40" name="Oval 39"/>
          <p:cNvSpPr/>
          <p:nvPr/>
        </p:nvSpPr>
        <p:spPr>
          <a:xfrm>
            <a:off x="4911101" y="2414692"/>
            <a:ext cx="254237" cy="254237"/>
          </a:xfrm>
          <a:prstGeom prst="ellipse">
            <a:avLst/>
          </a:pr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n w="0"/>
              <a:solidFill>
                <a:schemeClr val="tx1"/>
              </a:solidFill>
              <a:effectLst>
                <a:outerShdw blurRad="38100" dist="19050" dir="2700000" algn="tl" rotWithShape="0">
                  <a:schemeClr val="dk1">
                    <a:alpha val="40000"/>
                  </a:schemeClr>
                </a:outerShdw>
              </a:effectLst>
              <a:latin typeface="Nizar Cocon Kurdish" panose="020A0503020102020204" pitchFamily="18" charset="-78"/>
              <a:cs typeface="Nizar Cocon Kurdish" panose="020A0503020102020204" pitchFamily="18" charset="-78"/>
            </a:endParaRPr>
          </a:p>
        </p:txBody>
      </p:sp>
      <p:sp>
        <p:nvSpPr>
          <p:cNvPr id="41" name="Oval 40"/>
          <p:cNvSpPr/>
          <p:nvPr/>
        </p:nvSpPr>
        <p:spPr>
          <a:xfrm>
            <a:off x="3166889" y="4414329"/>
            <a:ext cx="254237" cy="25423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2" name="Oval 41"/>
          <p:cNvSpPr/>
          <p:nvPr/>
        </p:nvSpPr>
        <p:spPr>
          <a:xfrm>
            <a:off x="3928402" y="4139017"/>
            <a:ext cx="130412" cy="13041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3" name="Oval 42"/>
          <p:cNvSpPr/>
          <p:nvPr/>
        </p:nvSpPr>
        <p:spPr>
          <a:xfrm>
            <a:off x="2204073" y="2933932"/>
            <a:ext cx="312856" cy="3128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4" name="Oval 43"/>
          <p:cNvSpPr/>
          <p:nvPr/>
        </p:nvSpPr>
        <p:spPr>
          <a:xfrm>
            <a:off x="2560777" y="3930886"/>
            <a:ext cx="218670" cy="218670"/>
          </a:xfrm>
          <a:prstGeom prst="ellipse">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5" name="Oval 44"/>
          <p:cNvSpPr/>
          <p:nvPr/>
        </p:nvSpPr>
        <p:spPr>
          <a:xfrm>
            <a:off x="7477832" y="3587405"/>
            <a:ext cx="312856" cy="3128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6" name="Oval 45"/>
          <p:cNvSpPr/>
          <p:nvPr/>
        </p:nvSpPr>
        <p:spPr>
          <a:xfrm>
            <a:off x="5624410" y="4149556"/>
            <a:ext cx="130412" cy="1304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7" name="Oval 46"/>
          <p:cNvSpPr/>
          <p:nvPr/>
        </p:nvSpPr>
        <p:spPr>
          <a:xfrm>
            <a:off x="5709045" y="4281943"/>
            <a:ext cx="218670" cy="21867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8" name="Oval 47"/>
          <p:cNvSpPr/>
          <p:nvPr/>
        </p:nvSpPr>
        <p:spPr>
          <a:xfrm>
            <a:off x="7284190" y="3415333"/>
            <a:ext cx="130412" cy="130412"/>
          </a:xfrm>
          <a:prstGeom prst="ellipse">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49" name="Oval 48"/>
          <p:cNvSpPr/>
          <p:nvPr/>
        </p:nvSpPr>
        <p:spPr>
          <a:xfrm>
            <a:off x="6868589" y="2035314"/>
            <a:ext cx="254237" cy="25423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50" name="Oval 49"/>
          <p:cNvSpPr/>
          <p:nvPr/>
        </p:nvSpPr>
        <p:spPr>
          <a:xfrm>
            <a:off x="8490171" y="2653446"/>
            <a:ext cx="358305" cy="358305"/>
          </a:xfrm>
          <a:prstGeom prst="ellipse">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51" name="Oval 50"/>
          <p:cNvSpPr/>
          <p:nvPr/>
        </p:nvSpPr>
        <p:spPr>
          <a:xfrm>
            <a:off x="7737338" y="4668564"/>
            <a:ext cx="401776" cy="40177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Nizar Cocon Kurdish" panose="020A0503020102020204" pitchFamily="18" charset="-78"/>
              <a:cs typeface="Nizar Cocon Kurdish" panose="020A0503020102020204" pitchFamily="18" charset="-78"/>
            </a:endParaRPr>
          </a:p>
        </p:txBody>
      </p:sp>
      <p:sp>
        <p:nvSpPr>
          <p:cNvPr id="52" name="Oval 51"/>
          <p:cNvSpPr/>
          <p:nvPr/>
        </p:nvSpPr>
        <p:spPr>
          <a:xfrm>
            <a:off x="4092404" y="4648479"/>
            <a:ext cx="401776" cy="40177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n w="0"/>
              <a:solidFill>
                <a:schemeClr val="tx1"/>
              </a:solidFill>
              <a:effectLst>
                <a:outerShdw blurRad="38100" dist="19050" dir="2700000" algn="tl" rotWithShape="0">
                  <a:schemeClr val="dk1">
                    <a:alpha val="40000"/>
                  </a:schemeClr>
                </a:outerShdw>
              </a:effectLst>
              <a:latin typeface="Nizar Cocon Kurdish" panose="020A0503020102020204" pitchFamily="18" charset="-78"/>
              <a:cs typeface="Nizar Cocon Kurdish" panose="020A0503020102020204" pitchFamily="18" charset="-78"/>
            </a:endParaRPr>
          </a:p>
        </p:txBody>
      </p:sp>
      <p:sp>
        <p:nvSpPr>
          <p:cNvPr id="5" name="Rectangle 4"/>
          <p:cNvSpPr/>
          <p:nvPr/>
        </p:nvSpPr>
        <p:spPr>
          <a:xfrm>
            <a:off x="3441266" y="221994"/>
            <a:ext cx="5309467" cy="646331"/>
          </a:xfrm>
          <a:prstGeom prst="rect">
            <a:avLst/>
          </a:prstGeom>
        </p:spPr>
        <p:txBody>
          <a:bodyPr wrap="none">
            <a:spAutoFit/>
          </a:bodyPr>
          <a:lstStyle/>
          <a:p>
            <a:r>
              <a:rPr lang="ar-EG" sz="3600" b="1" dirty="0">
                <a:latin typeface="Nizar Cocon Kurdish" panose="020A0503020102020204" pitchFamily="18" charset="-78"/>
                <a:ea typeface="Calibri" panose="020F0502020204030204" pitchFamily="34" charset="0"/>
                <a:cs typeface="Nizar Cocon Kurdish" panose="020A0503020102020204" pitchFamily="18" charset="-78"/>
              </a:rPr>
              <a:t>الموقع بالنسبة لدوائر العرض </a:t>
            </a:r>
            <a:endParaRPr lang="ar-EG" sz="3600" b="1" dirty="0">
              <a:latin typeface="Nizar Cocon Kurdish" panose="020A0503020102020204" pitchFamily="18" charset="-78"/>
              <a:cs typeface="Nizar Cocon Kurdish" panose="020A0503020102020204" pitchFamily="18" charset="-78"/>
            </a:endParaRPr>
          </a:p>
        </p:txBody>
      </p:sp>
      <p:sp>
        <p:nvSpPr>
          <p:cNvPr id="6" name="Oval 5"/>
          <p:cNvSpPr/>
          <p:nvPr/>
        </p:nvSpPr>
        <p:spPr>
          <a:xfrm>
            <a:off x="3056269" y="2206191"/>
            <a:ext cx="1437820" cy="1510434"/>
          </a:xfrm>
          <a:prstGeom prst="ellipse">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000">
              <a:latin typeface="Nizar Cocon Kurdish" panose="020A0503020102020204" pitchFamily="18" charset="-78"/>
              <a:cs typeface="Nizar Cocon Kurdish" panose="020A0503020102020204" pitchFamily="18" charset="-78"/>
            </a:endParaRPr>
          </a:p>
        </p:txBody>
      </p:sp>
      <p:sp>
        <p:nvSpPr>
          <p:cNvPr id="7" name="Rectangle 6"/>
          <p:cNvSpPr/>
          <p:nvPr/>
        </p:nvSpPr>
        <p:spPr>
          <a:xfrm>
            <a:off x="3056269" y="2719363"/>
            <a:ext cx="1502777" cy="584775"/>
          </a:xfrm>
          <a:prstGeom prst="rect">
            <a:avLst/>
          </a:prstGeom>
        </p:spPr>
        <p:txBody>
          <a:bodyPr wrap="square">
            <a:spAutoFit/>
          </a:bodyPr>
          <a:lstStyle/>
          <a:p>
            <a:pPr algn="r" rtl="1"/>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   الموقع بالنسبة</a:t>
            </a:r>
          </a:p>
          <a:p>
            <a:pPr algn="ctr" rtl="1"/>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 لدوائر العرض </a:t>
            </a:r>
            <a:endParaRPr lang="ar-EG" sz="1600" dirty="0">
              <a:latin typeface="Nizar Cocon Kurdish" panose="020A0503020102020204" pitchFamily="18" charset="-78"/>
              <a:cs typeface="Nizar Cocon Kurdish" panose="020A0503020102020204" pitchFamily="18" charset="-78"/>
            </a:endParaRPr>
          </a:p>
        </p:txBody>
      </p:sp>
      <p:sp>
        <p:nvSpPr>
          <p:cNvPr id="8" name="Oval 7"/>
          <p:cNvSpPr/>
          <p:nvPr/>
        </p:nvSpPr>
        <p:spPr>
          <a:xfrm>
            <a:off x="4694721" y="4612184"/>
            <a:ext cx="1802246" cy="1604440"/>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000">
              <a:latin typeface="Nizar Cocon Kurdish" panose="020A0503020102020204" pitchFamily="18" charset="-78"/>
              <a:cs typeface="Nizar Cocon Kurdish" panose="020A0503020102020204" pitchFamily="18" charset="-78"/>
            </a:endParaRPr>
          </a:p>
        </p:txBody>
      </p:sp>
      <p:sp>
        <p:nvSpPr>
          <p:cNvPr id="9" name="TextBox 8"/>
          <p:cNvSpPr txBox="1"/>
          <p:nvPr/>
        </p:nvSpPr>
        <p:spPr>
          <a:xfrm>
            <a:off x="4718732" y="4963239"/>
            <a:ext cx="1754224" cy="1015663"/>
          </a:xfrm>
          <a:prstGeom prst="rect">
            <a:avLst/>
          </a:prstGeom>
          <a:noFill/>
        </p:spPr>
        <p:txBody>
          <a:bodyPr wrap="square" rtlCol="1">
            <a:spAutoFit/>
          </a:bodyPr>
          <a:lstStyle/>
          <a:p>
            <a:pPr algn="ctr"/>
            <a:r>
              <a:rPr lang="ar-EG" sz="2000" b="1" dirty="0">
                <a:latin typeface="Nizar Cocon Kurdish" panose="020A0503020102020204" pitchFamily="18" charset="-78"/>
                <a:cs typeface="Nizar Cocon Kurdish" panose="020A0503020102020204" pitchFamily="18" charset="-78"/>
              </a:rPr>
              <a:t>القرب او البعد عن المسطحات المائية</a:t>
            </a:r>
            <a:endParaRPr lang="en-US" sz="2000" dirty="0">
              <a:latin typeface="Nizar Cocon Kurdish" panose="020A0503020102020204" pitchFamily="18" charset="-78"/>
              <a:cs typeface="Nizar Cocon Kurdish" panose="020A0503020102020204" pitchFamily="18" charset="-78"/>
            </a:endParaRPr>
          </a:p>
        </p:txBody>
      </p:sp>
      <p:sp>
        <p:nvSpPr>
          <p:cNvPr id="10" name="Oval 9"/>
          <p:cNvSpPr/>
          <p:nvPr/>
        </p:nvSpPr>
        <p:spPr>
          <a:xfrm>
            <a:off x="8487590" y="3480539"/>
            <a:ext cx="1497481" cy="1497326"/>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000">
              <a:latin typeface="Nizar Cocon Kurdish" panose="020A0503020102020204" pitchFamily="18" charset="-78"/>
              <a:cs typeface="Nizar Cocon Kurdish" panose="020A0503020102020204" pitchFamily="18" charset="-78"/>
            </a:endParaRPr>
          </a:p>
        </p:txBody>
      </p:sp>
      <p:sp>
        <p:nvSpPr>
          <p:cNvPr id="11" name="TextBox 10"/>
          <p:cNvSpPr txBox="1"/>
          <p:nvPr/>
        </p:nvSpPr>
        <p:spPr>
          <a:xfrm>
            <a:off x="8487590" y="4035145"/>
            <a:ext cx="1469110" cy="461665"/>
          </a:xfrm>
          <a:prstGeom prst="rect">
            <a:avLst/>
          </a:prstGeom>
          <a:noFill/>
        </p:spPr>
        <p:txBody>
          <a:bodyPr wrap="square" rtlCol="1">
            <a:spAutoFit/>
          </a:bodyPr>
          <a:lstStyle/>
          <a:p>
            <a:pPr algn="ctr"/>
            <a:r>
              <a:rPr lang="ar-EG" sz="2400" b="1" dirty="0">
                <a:latin typeface="Nizar Cocon Kurdish" panose="020A0503020102020204" pitchFamily="18" charset="-78"/>
                <a:cs typeface="Nizar Cocon Kurdish" panose="020A0503020102020204" pitchFamily="18" charset="-78"/>
              </a:rPr>
              <a:t>التضاريس</a:t>
            </a:r>
            <a:endParaRPr lang="en-US" sz="1600" dirty="0">
              <a:latin typeface="Nizar Cocon Kurdish" panose="020A0503020102020204" pitchFamily="18" charset="-78"/>
              <a:cs typeface="Nizar Cocon Kurdish" panose="020A0503020102020204" pitchFamily="18"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225833"/>
            <a:ext cx="1392010" cy="1392010"/>
          </a:xfrm>
          <a:prstGeom prst="rect">
            <a:avLst/>
          </a:prstGeom>
        </p:spPr>
      </p:pic>
    </p:spTree>
    <p:extLst>
      <p:ext uri="{BB962C8B-B14F-4D97-AF65-F5344CB8AC3E}">
        <p14:creationId xmlns:p14="http://schemas.microsoft.com/office/powerpoint/2010/main" val="181303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2"/>
                                        </p:tgtEl>
                                        <p:attrNameLst>
                                          <p:attrName>style.visibility</p:attrName>
                                        </p:attrNameLst>
                                      </p:cBhvr>
                                      <p:to>
                                        <p:strVal val="visible"/>
                                      </p:to>
                                    </p:set>
                                    <p:anim calcmode="lin" valueType="num">
                                      <p:cBhvr>
                                        <p:cTn id="12" dur="1000" fill="hold"/>
                                        <p:tgtEl>
                                          <p:spTgt spid="52"/>
                                        </p:tgtEl>
                                        <p:attrNameLst>
                                          <p:attrName>ppt_w</p:attrName>
                                        </p:attrNameLst>
                                      </p:cBhvr>
                                      <p:tavLst>
                                        <p:tav tm="0">
                                          <p:val>
                                            <p:fltVal val="0"/>
                                          </p:val>
                                        </p:tav>
                                        <p:tav tm="100000">
                                          <p:val>
                                            <p:strVal val="#ppt_w"/>
                                          </p:val>
                                        </p:tav>
                                      </p:tavLst>
                                    </p:anim>
                                    <p:anim calcmode="lin" valueType="num">
                                      <p:cBhvr>
                                        <p:cTn id="13" dur="1000" fill="hold"/>
                                        <p:tgtEl>
                                          <p:spTgt spid="52"/>
                                        </p:tgtEl>
                                        <p:attrNameLst>
                                          <p:attrName>ppt_h</p:attrName>
                                        </p:attrNameLst>
                                      </p:cBhvr>
                                      <p:tavLst>
                                        <p:tav tm="0">
                                          <p:val>
                                            <p:fltVal val="0"/>
                                          </p:val>
                                        </p:tav>
                                        <p:tav tm="100000">
                                          <p:val>
                                            <p:strVal val="#ppt_h"/>
                                          </p:val>
                                        </p:tav>
                                      </p:tavLst>
                                    </p:anim>
                                    <p:anim calcmode="lin" valueType="num">
                                      <p:cBhvr>
                                        <p:cTn id="14" dur="1000" fill="hold"/>
                                        <p:tgtEl>
                                          <p:spTgt spid="52"/>
                                        </p:tgtEl>
                                        <p:attrNameLst>
                                          <p:attrName>style.rotation</p:attrName>
                                        </p:attrNameLst>
                                      </p:cBhvr>
                                      <p:tavLst>
                                        <p:tav tm="0">
                                          <p:val>
                                            <p:fltVal val="90"/>
                                          </p:val>
                                        </p:tav>
                                        <p:tav tm="100000">
                                          <p:val>
                                            <p:fltVal val="0"/>
                                          </p:val>
                                        </p:tav>
                                      </p:tavLst>
                                    </p:anim>
                                    <p:animEffect transition="in" filter="fade">
                                      <p:cBhvr>
                                        <p:cTn id="15" dur="1000"/>
                                        <p:tgtEl>
                                          <p:spTgt spid="5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1000"/>
                                        <p:tgtEl>
                                          <p:spTgt spid="40"/>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p:cTn id="21" dur="1000" fill="hold"/>
                                        <p:tgtEl>
                                          <p:spTgt spid="44"/>
                                        </p:tgtEl>
                                        <p:attrNameLst>
                                          <p:attrName>ppt_w</p:attrName>
                                        </p:attrNameLst>
                                      </p:cBhvr>
                                      <p:tavLst>
                                        <p:tav tm="0">
                                          <p:val>
                                            <p:fltVal val="0"/>
                                          </p:val>
                                        </p:tav>
                                        <p:tav tm="100000">
                                          <p:val>
                                            <p:strVal val="#ppt_w"/>
                                          </p:val>
                                        </p:tav>
                                      </p:tavLst>
                                    </p:anim>
                                    <p:anim calcmode="lin" valueType="num">
                                      <p:cBhvr>
                                        <p:cTn id="22" dur="1000" fill="hold"/>
                                        <p:tgtEl>
                                          <p:spTgt spid="44"/>
                                        </p:tgtEl>
                                        <p:attrNameLst>
                                          <p:attrName>ppt_h</p:attrName>
                                        </p:attrNameLst>
                                      </p:cBhvr>
                                      <p:tavLst>
                                        <p:tav tm="0">
                                          <p:val>
                                            <p:fltVal val="0"/>
                                          </p:val>
                                        </p:tav>
                                        <p:tav tm="100000">
                                          <p:val>
                                            <p:strVal val="#ppt_h"/>
                                          </p:val>
                                        </p:tav>
                                      </p:tavLst>
                                    </p:anim>
                                    <p:anim calcmode="lin" valueType="num">
                                      <p:cBhvr>
                                        <p:cTn id="23" dur="1000" fill="hold"/>
                                        <p:tgtEl>
                                          <p:spTgt spid="44"/>
                                        </p:tgtEl>
                                        <p:attrNameLst>
                                          <p:attrName>style.rotation</p:attrName>
                                        </p:attrNameLst>
                                      </p:cBhvr>
                                      <p:tavLst>
                                        <p:tav tm="0">
                                          <p:val>
                                            <p:fltVal val="90"/>
                                          </p:val>
                                        </p:tav>
                                        <p:tav tm="100000">
                                          <p:val>
                                            <p:fltVal val="0"/>
                                          </p:val>
                                        </p:tav>
                                      </p:tavLst>
                                    </p:anim>
                                    <p:animEffect transition="in" filter="fade">
                                      <p:cBhvr>
                                        <p:cTn id="24" dur="1000"/>
                                        <p:tgtEl>
                                          <p:spTgt spid="44"/>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 calcmode="lin" valueType="num">
                                      <p:cBhvr>
                                        <p:cTn id="29" dur="1000" fill="hold"/>
                                        <p:tgtEl>
                                          <p:spTgt spid="49"/>
                                        </p:tgtEl>
                                        <p:attrNameLst>
                                          <p:attrName>style.rotation</p:attrName>
                                        </p:attrNameLst>
                                      </p:cBhvr>
                                      <p:tavLst>
                                        <p:tav tm="0">
                                          <p:val>
                                            <p:fltVal val="90"/>
                                          </p:val>
                                        </p:tav>
                                        <p:tav tm="100000">
                                          <p:val>
                                            <p:fltVal val="0"/>
                                          </p:val>
                                        </p:tav>
                                      </p:tavLst>
                                    </p:anim>
                                    <p:animEffect transition="in" filter="fade">
                                      <p:cBhvr>
                                        <p:cTn id="30" dur="1000"/>
                                        <p:tgtEl>
                                          <p:spTgt spid="49"/>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anim calcmode="lin" valueType="num">
                                      <p:cBhvr>
                                        <p:cTn id="33" dur="1000" fill="hold"/>
                                        <p:tgtEl>
                                          <p:spTgt spid="48"/>
                                        </p:tgtEl>
                                        <p:attrNameLst>
                                          <p:attrName>ppt_w</p:attrName>
                                        </p:attrNameLst>
                                      </p:cBhvr>
                                      <p:tavLst>
                                        <p:tav tm="0">
                                          <p:val>
                                            <p:fltVal val="0"/>
                                          </p:val>
                                        </p:tav>
                                        <p:tav tm="100000">
                                          <p:val>
                                            <p:strVal val="#ppt_w"/>
                                          </p:val>
                                        </p:tav>
                                      </p:tavLst>
                                    </p:anim>
                                    <p:anim calcmode="lin" valueType="num">
                                      <p:cBhvr>
                                        <p:cTn id="34" dur="1000" fill="hold"/>
                                        <p:tgtEl>
                                          <p:spTgt spid="48"/>
                                        </p:tgtEl>
                                        <p:attrNameLst>
                                          <p:attrName>ppt_h</p:attrName>
                                        </p:attrNameLst>
                                      </p:cBhvr>
                                      <p:tavLst>
                                        <p:tav tm="0">
                                          <p:val>
                                            <p:fltVal val="0"/>
                                          </p:val>
                                        </p:tav>
                                        <p:tav tm="100000">
                                          <p:val>
                                            <p:strVal val="#ppt_h"/>
                                          </p:val>
                                        </p:tav>
                                      </p:tavLst>
                                    </p:anim>
                                    <p:anim calcmode="lin" valueType="num">
                                      <p:cBhvr>
                                        <p:cTn id="35" dur="1000" fill="hold"/>
                                        <p:tgtEl>
                                          <p:spTgt spid="48"/>
                                        </p:tgtEl>
                                        <p:attrNameLst>
                                          <p:attrName>style.rotation</p:attrName>
                                        </p:attrNameLst>
                                      </p:cBhvr>
                                      <p:tavLst>
                                        <p:tav tm="0">
                                          <p:val>
                                            <p:fltVal val="90"/>
                                          </p:val>
                                        </p:tav>
                                        <p:tav tm="100000">
                                          <p:val>
                                            <p:fltVal val="0"/>
                                          </p:val>
                                        </p:tav>
                                      </p:tavLst>
                                    </p:anim>
                                    <p:animEffect transition="in" filter="fade">
                                      <p:cBhvr>
                                        <p:cTn id="36" dur="1000"/>
                                        <p:tgtEl>
                                          <p:spTgt spid="48"/>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p:cTn id="39" dur="1000" fill="hold"/>
                                        <p:tgtEl>
                                          <p:spTgt spid="50"/>
                                        </p:tgtEl>
                                        <p:attrNameLst>
                                          <p:attrName>ppt_w</p:attrName>
                                        </p:attrNameLst>
                                      </p:cBhvr>
                                      <p:tavLst>
                                        <p:tav tm="0">
                                          <p:val>
                                            <p:fltVal val="0"/>
                                          </p:val>
                                        </p:tav>
                                        <p:tav tm="100000">
                                          <p:val>
                                            <p:strVal val="#ppt_w"/>
                                          </p:val>
                                        </p:tav>
                                      </p:tavLst>
                                    </p:anim>
                                    <p:anim calcmode="lin" valueType="num">
                                      <p:cBhvr>
                                        <p:cTn id="40" dur="1000" fill="hold"/>
                                        <p:tgtEl>
                                          <p:spTgt spid="50"/>
                                        </p:tgtEl>
                                        <p:attrNameLst>
                                          <p:attrName>ppt_h</p:attrName>
                                        </p:attrNameLst>
                                      </p:cBhvr>
                                      <p:tavLst>
                                        <p:tav tm="0">
                                          <p:val>
                                            <p:fltVal val="0"/>
                                          </p:val>
                                        </p:tav>
                                        <p:tav tm="100000">
                                          <p:val>
                                            <p:strVal val="#ppt_h"/>
                                          </p:val>
                                        </p:tav>
                                      </p:tavLst>
                                    </p:anim>
                                    <p:anim calcmode="lin" valueType="num">
                                      <p:cBhvr>
                                        <p:cTn id="41" dur="1000" fill="hold"/>
                                        <p:tgtEl>
                                          <p:spTgt spid="50"/>
                                        </p:tgtEl>
                                        <p:attrNameLst>
                                          <p:attrName>style.rotation</p:attrName>
                                        </p:attrNameLst>
                                      </p:cBhvr>
                                      <p:tavLst>
                                        <p:tav tm="0">
                                          <p:val>
                                            <p:fltVal val="90"/>
                                          </p:val>
                                        </p:tav>
                                        <p:tav tm="100000">
                                          <p:val>
                                            <p:fltVal val="0"/>
                                          </p:val>
                                        </p:tav>
                                      </p:tavLst>
                                    </p:anim>
                                    <p:animEffect transition="in" filter="fade">
                                      <p:cBhvr>
                                        <p:cTn id="42" dur="1000"/>
                                        <p:tgtEl>
                                          <p:spTgt spid="50"/>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p:cTn id="45" dur="1000" fill="hold"/>
                                        <p:tgtEl>
                                          <p:spTgt spid="51"/>
                                        </p:tgtEl>
                                        <p:attrNameLst>
                                          <p:attrName>ppt_w</p:attrName>
                                        </p:attrNameLst>
                                      </p:cBhvr>
                                      <p:tavLst>
                                        <p:tav tm="0">
                                          <p:val>
                                            <p:fltVal val="0"/>
                                          </p:val>
                                        </p:tav>
                                        <p:tav tm="100000">
                                          <p:val>
                                            <p:strVal val="#ppt_w"/>
                                          </p:val>
                                        </p:tav>
                                      </p:tavLst>
                                    </p:anim>
                                    <p:anim calcmode="lin" valueType="num">
                                      <p:cBhvr>
                                        <p:cTn id="46" dur="1000" fill="hold"/>
                                        <p:tgtEl>
                                          <p:spTgt spid="51"/>
                                        </p:tgtEl>
                                        <p:attrNameLst>
                                          <p:attrName>ppt_h</p:attrName>
                                        </p:attrNameLst>
                                      </p:cBhvr>
                                      <p:tavLst>
                                        <p:tav tm="0">
                                          <p:val>
                                            <p:fltVal val="0"/>
                                          </p:val>
                                        </p:tav>
                                        <p:tav tm="100000">
                                          <p:val>
                                            <p:strVal val="#ppt_h"/>
                                          </p:val>
                                        </p:tav>
                                      </p:tavLst>
                                    </p:anim>
                                    <p:anim calcmode="lin" valueType="num">
                                      <p:cBhvr>
                                        <p:cTn id="47" dur="1000" fill="hold"/>
                                        <p:tgtEl>
                                          <p:spTgt spid="51"/>
                                        </p:tgtEl>
                                        <p:attrNameLst>
                                          <p:attrName>style.rotation</p:attrName>
                                        </p:attrNameLst>
                                      </p:cBhvr>
                                      <p:tavLst>
                                        <p:tav tm="0">
                                          <p:val>
                                            <p:fltVal val="90"/>
                                          </p:val>
                                        </p:tav>
                                        <p:tav tm="100000">
                                          <p:val>
                                            <p:fltVal val="0"/>
                                          </p:val>
                                        </p:tav>
                                      </p:tavLst>
                                    </p:anim>
                                    <p:animEffect transition="in" filter="fade">
                                      <p:cBhvr>
                                        <p:cTn id="48" dur="1000"/>
                                        <p:tgtEl>
                                          <p:spTgt spid="5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fade">
                                      <p:cBhvr>
                                        <p:cTn id="51" dur="1000"/>
                                        <p:tgtEl>
                                          <p:spTgt spid="46"/>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anim calcmode="lin" valueType="num">
                                      <p:cBhvr>
                                        <p:cTn id="54" dur="1000" fill="hold"/>
                                        <p:tgtEl>
                                          <p:spTgt spid="41"/>
                                        </p:tgtEl>
                                        <p:attrNameLst>
                                          <p:attrName>ppt_w</p:attrName>
                                        </p:attrNameLst>
                                      </p:cBhvr>
                                      <p:tavLst>
                                        <p:tav tm="0">
                                          <p:val>
                                            <p:fltVal val="0"/>
                                          </p:val>
                                        </p:tav>
                                        <p:tav tm="100000">
                                          <p:val>
                                            <p:strVal val="#ppt_w"/>
                                          </p:val>
                                        </p:tav>
                                      </p:tavLst>
                                    </p:anim>
                                    <p:anim calcmode="lin" valueType="num">
                                      <p:cBhvr>
                                        <p:cTn id="55" dur="1000" fill="hold"/>
                                        <p:tgtEl>
                                          <p:spTgt spid="41"/>
                                        </p:tgtEl>
                                        <p:attrNameLst>
                                          <p:attrName>ppt_h</p:attrName>
                                        </p:attrNameLst>
                                      </p:cBhvr>
                                      <p:tavLst>
                                        <p:tav tm="0">
                                          <p:val>
                                            <p:fltVal val="0"/>
                                          </p:val>
                                        </p:tav>
                                        <p:tav tm="100000">
                                          <p:val>
                                            <p:strVal val="#ppt_h"/>
                                          </p:val>
                                        </p:tav>
                                      </p:tavLst>
                                    </p:anim>
                                    <p:anim calcmode="lin" valueType="num">
                                      <p:cBhvr>
                                        <p:cTn id="56" dur="1000" fill="hold"/>
                                        <p:tgtEl>
                                          <p:spTgt spid="41"/>
                                        </p:tgtEl>
                                        <p:attrNameLst>
                                          <p:attrName>style.rotation</p:attrName>
                                        </p:attrNameLst>
                                      </p:cBhvr>
                                      <p:tavLst>
                                        <p:tav tm="0">
                                          <p:val>
                                            <p:fltVal val="90"/>
                                          </p:val>
                                        </p:tav>
                                        <p:tav tm="100000">
                                          <p:val>
                                            <p:fltVal val="0"/>
                                          </p:val>
                                        </p:tav>
                                      </p:tavLst>
                                    </p:anim>
                                    <p:animEffect transition="in" filter="fade">
                                      <p:cBhvr>
                                        <p:cTn id="57" dur="1000"/>
                                        <p:tgtEl>
                                          <p:spTgt spid="41"/>
                                        </p:tgtEl>
                                      </p:cBhvr>
                                    </p:animEffect>
                                  </p:childTnLst>
                                </p:cTn>
                              </p:par>
                              <p:par>
                                <p:cTn id="58" presetID="31"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 calcmode="lin" valueType="num">
                                      <p:cBhvr>
                                        <p:cTn id="60" dur="1000" fill="hold"/>
                                        <p:tgtEl>
                                          <p:spTgt spid="43"/>
                                        </p:tgtEl>
                                        <p:attrNameLst>
                                          <p:attrName>ppt_w</p:attrName>
                                        </p:attrNameLst>
                                      </p:cBhvr>
                                      <p:tavLst>
                                        <p:tav tm="0">
                                          <p:val>
                                            <p:fltVal val="0"/>
                                          </p:val>
                                        </p:tav>
                                        <p:tav tm="100000">
                                          <p:val>
                                            <p:strVal val="#ppt_w"/>
                                          </p:val>
                                        </p:tav>
                                      </p:tavLst>
                                    </p:anim>
                                    <p:anim calcmode="lin" valueType="num">
                                      <p:cBhvr>
                                        <p:cTn id="61" dur="1000" fill="hold"/>
                                        <p:tgtEl>
                                          <p:spTgt spid="43"/>
                                        </p:tgtEl>
                                        <p:attrNameLst>
                                          <p:attrName>ppt_h</p:attrName>
                                        </p:attrNameLst>
                                      </p:cBhvr>
                                      <p:tavLst>
                                        <p:tav tm="0">
                                          <p:val>
                                            <p:fltVal val="0"/>
                                          </p:val>
                                        </p:tav>
                                        <p:tav tm="100000">
                                          <p:val>
                                            <p:strVal val="#ppt_h"/>
                                          </p:val>
                                        </p:tav>
                                      </p:tavLst>
                                    </p:anim>
                                    <p:anim calcmode="lin" valueType="num">
                                      <p:cBhvr>
                                        <p:cTn id="62" dur="1000" fill="hold"/>
                                        <p:tgtEl>
                                          <p:spTgt spid="43"/>
                                        </p:tgtEl>
                                        <p:attrNameLst>
                                          <p:attrName>style.rotation</p:attrName>
                                        </p:attrNameLst>
                                      </p:cBhvr>
                                      <p:tavLst>
                                        <p:tav tm="0">
                                          <p:val>
                                            <p:fltVal val="90"/>
                                          </p:val>
                                        </p:tav>
                                        <p:tav tm="100000">
                                          <p:val>
                                            <p:fltVal val="0"/>
                                          </p:val>
                                        </p:tav>
                                      </p:tavLst>
                                    </p:anim>
                                    <p:animEffect transition="in" filter="fade">
                                      <p:cBhvr>
                                        <p:cTn id="63" dur="1000"/>
                                        <p:tgtEl>
                                          <p:spTgt spid="43"/>
                                        </p:tgtEl>
                                      </p:cBhvr>
                                    </p:animEffect>
                                  </p:childTnLst>
                                </p:cTn>
                              </p:par>
                              <p:par>
                                <p:cTn id="64" presetID="31" presetClass="entr" presetSubtype="0" fill="hold" grpId="0" nodeType="withEffect">
                                  <p:stCondLst>
                                    <p:cond delay="0"/>
                                  </p:stCondLst>
                                  <p:childTnLst>
                                    <p:set>
                                      <p:cBhvr>
                                        <p:cTn id="65" dur="1" fill="hold">
                                          <p:stCondLst>
                                            <p:cond delay="0"/>
                                          </p:stCondLst>
                                        </p:cTn>
                                        <p:tgtEl>
                                          <p:spTgt spid="42"/>
                                        </p:tgtEl>
                                        <p:attrNameLst>
                                          <p:attrName>style.visibility</p:attrName>
                                        </p:attrNameLst>
                                      </p:cBhvr>
                                      <p:to>
                                        <p:strVal val="visible"/>
                                      </p:to>
                                    </p:set>
                                    <p:anim calcmode="lin" valueType="num">
                                      <p:cBhvr>
                                        <p:cTn id="66" dur="1000" fill="hold"/>
                                        <p:tgtEl>
                                          <p:spTgt spid="42"/>
                                        </p:tgtEl>
                                        <p:attrNameLst>
                                          <p:attrName>ppt_w</p:attrName>
                                        </p:attrNameLst>
                                      </p:cBhvr>
                                      <p:tavLst>
                                        <p:tav tm="0">
                                          <p:val>
                                            <p:fltVal val="0"/>
                                          </p:val>
                                        </p:tav>
                                        <p:tav tm="100000">
                                          <p:val>
                                            <p:strVal val="#ppt_w"/>
                                          </p:val>
                                        </p:tav>
                                      </p:tavLst>
                                    </p:anim>
                                    <p:anim calcmode="lin" valueType="num">
                                      <p:cBhvr>
                                        <p:cTn id="67" dur="1000" fill="hold"/>
                                        <p:tgtEl>
                                          <p:spTgt spid="42"/>
                                        </p:tgtEl>
                                        <p:attrNameLst>
                                          <p:attrName>ppt_h</p:attrName>
                                        </p:attrNameLst>
                                      </p:cBhvr>
                                      <p:tavLst>
                                        <p:tav tm="0">
                                          <p:val>
                                            <p:fltVal val="0"/>
                                          </p:val>
                                        </p:tav>
                                        <p:tav tm="100000">
                                          <p:val>
                                            <p:strVal val="#ppt_h"/>
                                          </p:val>
                                        </p:tav>
                                      </p:tavLst>
                                    </p:anim>
                                    <p:anim calcmode="lin" valueType="num">
                                      <p:cBhvr>
                                        <p:cTn id="68" dur="1000" fill="hold"/>
                                        <p:tgtEl>
                                          <p:spTgt spid="42"/>
                                        </p:tgtEl>
                                        <p:attrNameLst>
                                          <p:attrName>style.rotation</p:attrName>
                                        </p:attrNameLst>
                                      </p:cBhvr>
                                      <p:tavLst>
                                        <p:tav tm="0">
                                          <p:val>
                                            <p:fltVal val="90"/>
                                          </p:val>
                                        </p:tav>
                                        <p:tav tm="100000">
                                          <p:val>
                                            <p:fltVal val="0"/>
                                          </p:val>
                                        </p:tav>
                                      </p:tavLst>
                                    </p:anim>
                                    <p:animEffect transition="in" filter="fade">
                                      <p:cBhvr>
                                        <p:cTn id="69" dur="1000"/>
                                        <p:tgtEl>
                                          <p:spTgt spid="42"/>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45"/>
                                        </p:tgtEl>
                                        <p:attrNameLst>
                                          <p:attrName>style.visibility</p:attrName>
                                        </p:attrNameLst>
                                      </p:cBhvr>
                                      <p:to>
                                        <p:strVal val="visible"/>
                                      </p:to>
                                    </p:set>
                                    <p:anim calcmode="lin" valueType="num">
                                      <p:cBhvr>
                                        <p:cTn id="72" dur="1000" fill="hold"/>
                                        <p:tgtEl>
                                          <p:spTgt spid="45"/>
                                        </p:tgtEl>
                                        <p:attrNameLst>
                                          <p:attrName>ppt_w</p:attrName>
                                        </p:attrNameLst>
                                      </p:cBhvr>
                                      <p:tavLst>
                                        <p:tav tm="0">
                                          <p:val>
                                            <p:fltVal val="0"/>
                                          </p:val>
                                        </p:tav>
                                        <p:tav tm="100000">
                                          <p:val>
                                            <p:strVal val="#ppt_w"/>
                                          </p:val>
                                        </p:tav>
                                      </p:tavLst>
                                    </p:anim>
                                    <p:anim calcmode="lin" valueType="num">
                                      <p:cBhvr>
                                        <p:cTn id="73" dur="1000" fill="hold"/>
                                        <p:tgtEl>
                                          <p:spTgt spid="45"/>
                                        </p:tgtEl>
                                        <p:attrNameLst>
                                          <p:attrName>ppt_h</p:attrName>
                                        </p:attrNameLst>
                                      </p:cBhvr>
                                      <p:tavLst>
                                        <p:tav tm="0">
                                          <p:val>
                                            <p:fltVal val="0"/>
                                          </p:val>
                                        </p:tav>
                                        <p:tav tm="100000">
                                          <p:val>
                                            <p:strVal val="#ppt_h"/>
                                          </p:val>
                                        </p:tav>
                                      </p:tavLst>
                                    </p:anim>
                                    <p:anim calcmode="lin" valueType="num">
                                      <p:cBhvr>
                                        <p:cTn id="74" dur="1000" fill="hold"/>
                                        <p:tgtEl>
                                          <p:spTgt spid="45"/>
                                        </p:tgtEl>
                                        <p:attrNameLst>
                                          <p:attrName>style.rotation</p:attrName>
                                        </p:attrNameLst>
                                      </p:cBhvr>
                                      <p:tavLst>
                                        <p:tav tm="0">
                                          <p:val>
                                            <p:fltVal val="90"/>
                                          </p:val>
                                        </p:tav>
                                        <p:tav tm="100000">
                                          <p:val>
                                            <p:fltVal val="0"/>
                                          </p:val>
                                        </p:tav>
                                      </p:tavLst>
                                    </p:anim>
                                    <p:animEffect transition="in" filter="fade">
                                      <p:cBhvr>
                                        <p:cTn id="75" dur="1000"/>
                                        <p:tgtEl>
                                          <p:spTgt spid="45"/>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fade">
                                      <p:cBhvr>
                                        <p:cTn id="78" dur="1000"/>
                                        <p:tgtEl>
                                          <p:spTgt spid="4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down)">
                                      <p:cBhvr>
                                        <p:cTn id="83" dur="500"/>
                                        <p:tgtEl>
                                          <p:spTgt spid="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6"/>
                                        </p:tgtEl>
                                        <p:attrNameLst>
                                          <p:attrName>style.visibility</p:attrName>
                                        </p:attrNameLst>
                                      </p:cBhvr>
                                      <p:to>
                                        <p:strVal val="visible"/>
                                      </p:to>
                                    </p:set>
                                    <p:anim calcmode="lin" valueType="num">
                                      <p:cBhvr>
                                        <p:cTn id="86" dur="1000" fill="hold"/>
                                        <p:tgtEl>
                                          <p:spTgt spid="6"/>
                                        </p:tgtEl>
                                        <p:attrNameLst>
                                          <p:attrName>ppt_w</p:attrName>
                                        </p:attrNameLst>
                                      </p:cBhvr>
                                      <p:tavLst>
                                        <p:tav tm="0">
                                          <p:val>
                                            <p:fltVal val="0"/>
                                          </p:val>
                                        </p:tav>
                                        <p:tav tm="100000">
                                          <p:val>
                                            <p:strVal val="#ppt_w"/>
                                          </p:val>
                                        </p:tav>
                                      </p:tavLst>
                                    </p:anim>
                                    <p:anim calcmode="lin" valueType="num">
                                      <p:cBhvr>
                                        <p:cTn id="87" dur="1000" fill="hold"/>
                                        <p:tgtEl>
                                          <p:spTgt spid="6"/>
                                        </p:tgtEl>
                                        <p:attrNameLst>
                                          <p:attrName>ppt_h</p:attrName>
                                        </p:attrNameLst>
                                      </p:cBhvr>
                                      <p:tavLst>
                                        <p:tav tm="0">
                                          <p:val>
                                            <p:fltVal val="0"/>
                                          </p:val>
                                        </p:tav>
                                        <p:tav tm="100000">
                                          <p:val>
                                            <p:strVal val="#ppt_h"/>
                                          </p:val>
                                        </p:tav>
                                      </p:tavLst>
                                    </p:anim>
                                    <p:anim calcmode="lin" valueType="num">
                                      <p:cBhvr>
                                        <p:cTn id="88" dur="1000" fill="hold"/>
                                        <p:tgtEl>
                                          <p:spTgt spid="6"/>
                                        </p:tgtEl>
                                        <p:attrNameLst>
                                          <p:attrName>style.rotation</p:attrName>
                                        </p:attrNameLst>
                                      </p:cBhvr>
                                      <p:tavLst>
                                        <p:tav tm="0">
                                          <p:val>
                                            <p:fltVal val="90"/>
                                          </p:val>
                                        </p:tav>
                                        <p:tav tm="100000">
                                          <p:val>
                                            <p:fltVal val="0"/>
                                          </p:val>
                                        </p:tav>
                                      </p:tavLst>
                                    </p:anim>
                                    <p:animEffect transition="in" filter="fade">
                                      <p:cBhvr>
                                        <p:cTn id="89" dur="1000"/>
                                        <p:tgtEl>
                                          <p:spTgt spid="6"/>
                                        </p:tgtEl>
                                      </p:cBhvr>
                                    </p:animEffect>
                                  </p:childTnLst>
                                </p:cTn>
                              </p:par>
                              <p:par>
                                <p:cTn id="90" presetID="31" presetClass="entr" presetSubtype="0" fill="hold" grpId="0" nodeType="withEffect">
                                  <p:stCondLst>
                                    <p:cond delay="0"/>
                                  </p:stCondLst>
                                  <p:childTnLst>
                                    <p:set>
                                      <p:cBhvr>
                                        <p:cTn id="91" dur="1" fill="hold">
                                          <p:stCondLst>
                                            <p:cond delay="0"/>
                                          </p:stCondLst>
                                        </p:cTn>
                                        <p:tgtEl>
                                          <p:spTgt spid="8"/>
                                        </p:tgtEl>
                                        <p:attrNameLst>
                                          <p:attrName>style.visibility</p:attrName>
                                        </p:attrNameLst>
                                      </p:cBhvr>
                                      <p:to>
                                        <p:strVal val="visible"/>
                                      </p:to>
                                    </p:set>
                                    <p:anim calcmode="lin" valueType="num">
                                      <p:cBhvr>
                                        <p:cTn id="92" dur="1000" fill="hold"/>
                                        <p:tgtEl>
                                          <p:spTgt spid="8"/>
                                        </p:tgtEl>
                                        <p:attrNameLst>
                                          <p:attrName>ppt_w</p:attrName>
                                        </p:attrNameLst>
                                      </p:cBhvr>
                                      <p:tavLst>
                                        <p:tav tm="0">
                                          <p:val>
                                            <p:fltVal val="0"/>
                                          </p:val>
                                        </p:tav>
                                        <p:tav tm="100000">
                                          <p:val>
                                            <p:strVal val="#ppt_w"/>
                                          </p:val>
                                        </p:tav>
                                      </p:tavLst>
                                    </p:anim>
                                    <p:anim calcmode="lin" valueType="num">
                                      <p:cBhvr>
                                        <p:cTn id="93" dur="1000" fill="hold"/>
                                        <p:tgtEl>
                                          <p:spTgt spid="8"/>
                                        </p:tgtEl>
                                        <p:attrNameLst>
                                          <p:attrName>ppt_h</p:attrName>
                                        </p:attrNameLst>
                                      </p:cBhvr>
                                      <p:tavLst>
                                        <p:tav tm="0">
                                          <p:val>
                                            <p:fltVal val="0"/>
                                          </p:val>
                                        </p:tav>
                                        <p:tav tm="100000">
                                          <p:val>
                                            <p:strVal val="#ppt_h"/>
                                          </p:val>
                                        </p:tav>
                                      </p:tavLst>
                                    </p:anim>
                                    <p:anim calcmode="lin" valueType="num">
                                      <p:cBhvr>
                                        <p:cTn id="94" dur="1000" fill="hold"/>
                                        <p:tgtEl>
                                          <p:spTgt spid="8"/>
                                        </p:tgtEl>
                                        <p:attrNameLst>
                                          <p:attrName>style.rotation</p:attrName>
                                        </p:attrNameLst>
                                      </p:cBhvr>
                                      <p:tavLst>
                                        <p:tav tm="0">
                                          <p:val>
                                            <p:fltVal val="90"/>
                                          </p:val>
                                        </p:tav>
                                        <p:tav tm="100000">
                                          <p:val>
                                            <p:fltVal val="0"/>
                                          </p:val>
                                        </p:tav>
                                      </p:tavLst>
                                    </p:anim>
                                    <p:animEffect transition="in" filter="fade">
                                      <p:cBhvr>
                                        <p:cTn id="95" dur="1000"/>
                                        <p:tgtEl>
                                          <p:spTgt spid="8"/>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10"/>
                                        </p:tgtEl>
                                        <p:attrNameLst>
                                          <p:attrName>style.visibility</p:attrName>
                                        </p:attrNameLst>
                                      </p:cBhvr>
                                      <p:to>
                                        <p:strVal val="visible"/>
                                      </p:to>
                                    </p:set>
                                    <p:anim calcmode="lin" valueType="num">
                                      <p:cBhvr>
                                        <p:cTn id="98" dur="1000" fill="hold"/>
                                        <p:tgtEl>
                                          <p:spTgt spid="10"/>
                                        </p:tgtEl>
                                        <p:attrNameLst>
                                          <p:attrName>ppt_w</p:attrName>
                                        </p:attrNameLst>
                                      </p:cBhvr>
                                      <p:tavLst>
                                        <p:tav tm="0">
                                          <p:val>
                                            <p:fltVal val="0"/>
                                          </p:val>
                                        </p:tav>
                                        <p:tav tm="100000">
                                          <p:val>
                                            <p:strVal val="#ppt_w"/>
                                          </p:val>
                                        </p:tav>
                                      </p:tavLst>
                                    </p:anim>
                                    <p:anim calcmode="lin" valueType="num">
                                      <p:cBhvr>
                                        <p:cTn id="99" dur="1000" fill="hold"/>
                                        <p:tgtEl>
                                          <p:spTgt spid="10"/>
                                        </p:tgtEl>
                                        <p:attrNameLst>
                                          <p:attrName>ppt_h</p:attrName>
                                        </p:attrNameLst>
                                      </p:cBhvr>
                                      <p:tavLst>
                                        <p:tav tm="0">
                                          <p:val>
                                            <p:fltVal val="0"/>
                                          </p:val>
                                        </p:tav>
                                        <p:tav tm="100000">
                                          <p:val>
                                            <p:strVal val="#ppt_h"/>
                                          </p:val>
                                        </p:tav>
                                      </p:tavLst>
                                    </p:anim>
                                    <p:anim calcmode="lin" valueType="num">
                                      <p:cBhvr>
                                        <p:cTn id="100" dur="1000" fill="hold"/>
                                        <p:tgtEl>
                                          <p:spTgt spid="10"/>
                                        </p:tgtEl>
                                        <p:attrNameLst>
                                          <p:attrName>style.rotation</p:attrName>
                                        </p:attrNameLst>
                                      </p:cBhvr>
                                      <p:tavLst>
                                        <p:tav tm="0">
                                          <p:val>
                                            <p:fltVal val="90"/>
                                          </p:val>
                                        </p:tav>
                                        <p:tav tm="100000">
                                          <p:val>
                                            <p:fltVal val="0"/>
                                          </p:val>
                                        </p:tav>
                                      </p:tavLst>
                                    </p:anim>
                                    <p:animEffect transition="in" filter="fade">
                                      <p:cBhvr>
                                        <p:cTn id="101" dur="1000"/>
                                        <p:tgtEl>
                                          <p:spTgt spid="10"/>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wipe(down)">
                                      <p:cBhvr>
                                        <p:cTn id="104" dur="500"/>
                                        <p:tgtEl>
                                          <p:spTgt spid="7"/>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9"/>
                                        </p:tgtEl>
                                        <p:attrNameLst>
                                          <p:attrName>style.visibility</p:attrName>
                                        </p:attrNameLst>
                                      </p:cBhvr>
                                      <p:to>
                                        <p:strVal val="visible"/>
                                      </p:to>
                                    </p:set>
                                    <p:animEffect transition="in" filter="wipe(down)">
                                      <p:cBhvr>
                                        <p:cTn id="107" dur="500"/>
                                        <p:tgtEl>
                                          <p:spTgt spid="9"/>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11"/>
                                        </p:tgtEl>
                                        <p:attrNameLst>
                                          <p:attrName>style.visibility</p:attrName>
                                        </p:attrNameLst>
                                      </p:cBhvr>
                                      <p:to>
                                        <p:strVal val="visible"/>
                                      </p:to>
                                    </p:set>
                                    <p:animEffect transition="in" filter="wipe(down)">
                                      <p:cBhvr>
                                        <p:cTn id="110" dur="500"/>
                                        <p:tgtEl>
                                          <p:spTgt spid="11"/>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0"/>
                                  </p:stCondLst>
                                  <p:childTnLst>
                                    <p:set>
                                      <p:cBhvr>
                                        <p:cTn id="114" dur="1" fill="hold">
                                          <p:stCondLst>
                                            <p:cond delay="0"/>
                                          </p:stCondLst>
                                        </p:cTn>
                                        <p:tgtEl>
                                          <p:spTgt spid="2"/>
                                        </p:tgtEl>
                                        <p:attrNameLst>
                                          <p:attrName>style.visibility</p:attrName>
                                        </p:attrNameLst>
                                      </p:cBhvr>
                                      <p:to>
                                        <p:strVal val="visible"/>
                                      </p:to>
                                    </p:set>
                                    <p:animEffect transition="in" filter="fade">
                                      <p:cBhvr>
                                        <p:cTn id="115" dur="1000"/>
                                        <p:tgtEl>
                                          <p:spTgt spid="2"/>
                                        </p:tgtEl>
                                      </p:cBhvr>
                                    </p:animEffect>
                                    <p:anim calcmode="lin" valueType="num">
                                      <p:cBhvr>
                                        <p:cTn id="116" dur="1000" fill="hold"/>
                                        <p:tgtEl>
                                          <p:spTgt spid="2"/>
                                        </p:tgtEl>
                                        <p:attrNameLst>
                                          <p:attrName>ppt_x</p:attrName>
                                        </p:attrNameLst>
                                      </p:cBhvr>
                                      <p:tavLst>
                                        <p:tav tm="0">
                                          <p:val>
                                            <p:strVal val="#ppt_x"/>
                                          </p:val>
                                        </p:tav>
                                        <p:tav tm="100000">
                                          <p:val>
                                            <p:strVal val="#ppt_x"/>
                                          </p:val>
                                        </p:tav>
                                      </p:tavLst>
                                    </p:anim>
                                    <p:anim calcmode="lin" valueType="num">
                                      <p:cBhvr>
                                        <p:cTn id="1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 grpId="0"/>
      <p:bldP spid="6" grpId="0" animBg="1"/>
      <p:bldP spid="7" grpId="0"/>
      <p:bldP spid="8" grpId="0" animBg="1"/>
      <p:bldP spid="9" grpId="0"/>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2388271" y="43934"/>
            <a:ext cx="184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latin typeface="Nizar Cocon Kurdish" panose="020A0503020102020204" pitchFamily="18" charset="-78"/>
              <a:cs typeface="Nizar Cocon Kurdish" panose="020A0503020102020204" pitchFamily="18" charset="-78"/>
            </a:endParaRPr>
          </a:p>
        </p:txBody>
      </p:sp>
      <p:sp>
        <p:nvSpPr>
          <p:cNvPr id="38" name="AutoShape 1"/>
          <p:cNvSpPr>
            <a:spLocks/>
          </p:cNvSpPr>
          <p:nvPr/>
        </p:nvSpPr>
        <p:spPr bwMode="auto">
          <a:xfrm>
            <a:off x="2344076" y="0"/>
            <a:ext cx="9847924" cy="6873075"/>
          </a:xfrm>
          <a:custGeom>
            <a:avLst/>
            <a:gdLst/>
            <a:ahLst/>
            <a:cxnLst/>
            <a:rect l="0" t="0" r="r" b="b"/>
            <a:pathLst>
              <a:path w="21600" h="21600">
                <a:moveTo>
                  <a:pt x="12520" y="758"/>
                </a:moveTo>
                <a:lnTo>
                  <a:pt x="12475" y="716"/>
                </a:lnTo>
                <a:lnTo>
                  <a:pt x="12457" y="614"/>
                </a:lnTo>
                <a:lnTo>
                  <a:pt x="12389" y="489"/>
                </a:lnTo>
                <a:lnTo>
                  <a:pt x="12362" y="504"/>
                </a:lnTo>
                <a:lnTo>
                  <a:pt x="12369" y="587"/>
                </a:lnTo>
                <a:lnTo>
                  <a:pt x="12326" y="652"/>
                </a:lnTo>
                <a:lnTo>
                  <a:pt x="12199" y="732"/>
                </a:lnTo>
                <a:lnTo>
                  <a:pt x="12200" y="729"/>
                </a:lnTo>
                <a:lnTo>
                  <a:pt x="12193" y="735"/>
                </a:lnTo>
                <a:lnTo>
                  <a:pt x="12152" y="796"/>
                </a:lnTo>
                <a:lnTo>
                  <a:pt x="12016" y="956"/>
                </a:lnTo>
                <a:lnTo>
                  <a:pt x="11873" y="1133"/>
                </a:lnTo>
                <a:lnTo>
                  <a:pt x="11870" y="1228"/>
                </a:lnTo>
                <a:lnTo>
                  <a:pt x="11765" y="1447"/>
                </a:lnTo>
                <a:lnTo>
                  <a:pt x="11676" y="1585"/>
                </a:lnTo>
                <a:lnTo>
                  <a:pt x="11607" y="1712"/>
                </a:lnTo>
                <a:lnTo>
                  <a:pt x="11512" y="1727"/>
                </a:lnTo>
                <a:lnTo>
                  <a:pt x="11454" y="1767"/>
                </a:lnTo>
                <a:lnTo>
                  <a:pt x="11432" y="1853"/>
                </a:lnTo>
                <a:lnTo>
                  <a:pt x="11334" y="1921"/>
                </a:lnTo>
                <a:lnTo>
                  <a:pt x="11270" y="1900"/>
                </a:lnTo>
                <a:lnTo>
                  <a:pt x="11264" y="1761"/>
                </a:lnTo>
                <a:lnTo>
                  <a:pt x="11225" y="1744"/>
                </a:lnTo>
                <a:lnTo>
                  <a:pt x="11211" y="1701"/>
                </a:lnTo>
                <a:lnTo>
                  <a:pt x="11150" y="1695"/>
                </a:lnTo>
                <a:lnTo>
                  <a:pt x="11072" y="1724"/>
                </a:lnTo>
                <a:lnTo>
                  <a:pt x="11012" y="1787"/>
                </a:lnTo>
                <a:lnTo>
                  <a:pt x="10918" y="1771"/>
                </a:lnTo>
                <a:lnTo>
                  <a:pt x="10841" y="1689"/>
                </a:lnTo>
                <a:lnTo>
                  <a:pt x="10843" y="1638"/>
                </a:lnTo>
                <a:lnTo>
                  <a:pt x="10812" y="1614"/>
                </a:lnTo>
                <a:lnTo>
                  <a:pt x="10778" y="1528"/>
                </a:lnTo>
                <a:lnTo>
                  <a:pt x="10759" y="1479"/>
                </a:lnTo>
                <a:lnTo>
                  <a:pt x="10683" y="1463"/>
                </a:lnTo>
                <a:lnTo>
                  <a:pt x="10576" y="1366"/>
                </a:lnTo>
                <a:lnTo>
                  <a:pt x="10432" y="1360"/>
                </a:lnTo>
                <a:lnTo>
                  <a:pt x="10327" y="1406"/>
                </a:lnTo>
                <a:lnTo>
                  <a:pt x="10099" y="1416"/>
                </a:lnTo>
                <a:lnTo>
                  <a:pt x="9974" y="1385"/>
                </a:lnTo>
                <a:lnTo>
                  <a:pt x="9866" y="1454"/>
                </a:lnTo>
                <a:lnTo>
                  <a:pt x="9849" y="1548"/>
                </a:lnTo>
                <a:lnTo>
                  <a:pt x="9950" y="1644"/>
                </a:lnTo>
                <a:lnTo>
                  <a:pt x="9976" y="1705"/>
                </a:lnTo>
                <a:lnTo>
                  <a:pt x="10028" y="1818"/>
                </a:lnTo>
                <a:lnTo>
                  <a:pt x="10008" y="1858"/>
                </a:lnTo>
                <a:lnTo>
                  <a:pt x="9915" y="1862"/>
                </a:lnTo>
                <a:lnTo>
                  <a:pt x="9775" y="1825"/>
                </a:lnTo>
                <a:lnTo>
                  <a:pt x="9741" y="1800"/>
                </a:lnTo>
                <a:lnTo>
                  <a:pt x="9695" y="1800"/>
                </a:lnTo>
                <a:lnTo>
                  <a:pt x="9686" y="1796"/>
                </a:lnTo>
                <a:lnTo>
                  <a:pt x="9688" y="1799"/>
                </a:lnTo>
                <a:lnTo>
                  <a:pt x="9510" y="1799"/>
                </a:lnTo>
                <a:lnTo>
                  <a:pt x="9411" y="1813"/>
                </a:lnTo>
                <a:lnTo>
                  <a:pt x="9367" y="1768"/>
                </a:lnTo>
                <a:lnTo>
                  <a:pt x="9204" y="1776"/>
                </a:lnTo>
                <a:lnTo>
                  <a:pt x="9089" y="1821"/>
                </a:lnTo>
                <a:lnTo>
                  <a:pt x="9025" y="1988"/>
                </a:lnTo>
                <a:lnTo>
                  <a:pt x="8799" y="1980"/>
                </a:lnTo>
                <a:lnTo>
                  <a:pt x="8683" y="2015"/>
                </a:lnTo>
                <a:lnTo>
                  <a:pt x="8668" y="2064"/>
                </a:lnTo>
                <a:lnTo>
                  <a:pt x="8591" y="2151"/>
                </a:lnTo>
                <a:lnTo>
                  <a:pt x="8464" y="2162"/>
                </a:lnTo>
                <a:lnTo>
                  <a:pt x="8448" y="2128"/>
                </a:lnTo>
                <a:lnTo>
                  <a:pt x="8373" y="2147"/>
                </a:lnTo>
                <a:lnTo>
                  <a:pt x="8305" y="2230"/>
                </a:lnTo>
                <a:lnTo>
                  <a:pt x="8217" y="2195"/>
                </a:lnTo>
                <a:lnTo>
                  <a:pt x="8000" y="2018"/>
                </a:lnTo>
                <a:lnTo>
                  <a:pt x="7920" y="1924"/>
                </a:lnTo>
                <a:lnTo>
                  <a:pt x="7915" y="1849"/>
                </a:lnTo>
                <a:lnTo>
                  <a:pt x="7795" y="1735"/>
                </a:lnTo>
                <a:lnTo>
                  <a:pt x="7697" y="1635"/>
                </a:lnTo>
                <a:lnTo>
                  <a:pt x="7685" y="1530"/>
                </a:lnTo>
                <a:lnTo>
                  <a:pt x="7709" y="1458"/>
                </a:lnTo>
                <a:lnTo>
                  <a:pt x="7681" y="1405"/>
                </a:lnTo>
                <a:lnTo>
                  <a:pt x="7697" y="1310"/>
                </a:lnTo>
                <a:lnTo>
                  <a:pt x="7736" y="1234"/>
                </a:lnTo>
                <a:lnTo>
                  <a:pt x="7729" y="1121"/>
                </a:lnTo>
                <a:lnTo>
                  <a:pt x="7837" y="943"/>
                </a:lnTo>
                <a:lnTo>
                  <a:pt x="7872" y="799"/>
                </a:lnTo>
                <a:lnTo>
                  <a:pt x="7971" y="682"/>
                </a:lnTo>
                <a:lnTo>
                  <a:pt x="7967" y="625"/>
                </a:lnTo>
                <a:lnTo>
                  <a:pt x="7864" y="633"/>
                </a:lnTo>
                <a:lnTo>
                  <a:pt x="7811" y="557"/>
                </a:lnTo>
                <a:lnTo>
                  <a:pt x="7776" y="482"/>
                </a:lnTo>
                <a:lnTo>
                  <a:pt x="7661" y="489"/>
                </a:lnTo>
                <a:lnTo>
                  <a:pt x="7566" y="444"/>
                </a:lnTo>
                <a:lnTo>
                  <a:pt x="7614" y="379"/>
                </a:lnTo>
                <a:lnTo>
                  <a:pt x="7681" y="277"/>
                </a:lnTo>
                <a:lnTo>
                  <a:pt x="7681" y="137"/>
                </a:lnTo>
                <a:lnTo>
                  <a:pt x="7590" y="27"/>
                </a:lnTo>
                <a:lnTo>
                  <a:pt x="7466" y="16"/>
                </a:lnTo>
                <a:lnTo>
                  <a:pt x="7406" y="53"/>
                </a:lnTo>
                <a:lnTo>
                  <a:pt x="7362" y="8"/>
                </a:lnTo>
                <a:lnTo>
                  <a:pt x="7308" y="0"/>
                </a:lnTo>
                <a:lnTo>
                  <a:pt x="7319" y="111"/>
                </a:lnTo>
                <a:lnTo>
                  <a:pt x="7267" y="236"/>
                </a:lnTo>
                <a:lnTo>
                  <a:pt x="6981" y="428"/>
                </a:lnTo>
                <a:lnTo>
                  <a:pt x="6802" y="444"/>
                </a:lnTo>
                <a:lnTo>
                  <a:pt x="6556" y="541"/>
                </a:lnTo>
                <a:lnTo>
                  <a:pt x="6464" y="500"/>
                </a:lnTo>
                <a:lnTo>
                  <a:pt x="6309" y="516"/>
                </a:lnTo>
                <a:lnTo>
                  <a:pt x="6130" y="666"/>
                </a:lnTo>
                <a:lnTo>
                  <a:pt x="5956" y="724"/>
                </a:lnTo>
                <a:lnTo>
                  <a:pt x="5896" y="686"/>
                </a:lnTo>
                <a:lnTo>
                  <a:pt x="5649" y="716"/>
                </a:lnTo>
                <a:lnTo>
                  <a:pt x="5458" y="728"/>
                </a:lnTo>
                <a:lnTo>
                  <a:pt x="5287" y="636"/>
                </a:lnTo>
                <a:lnTo>
                  <a:pt x="5117" y="610"/>
                </a:lnTo>
                <a:lnTo>
                  <a:pt x="4958" y="564"/>
                </a:lnTo>
                <a:lnTo>
                  <a:pt x="5029" y="694"/>
                </a:lnTo>
                <a:lnTo>
                  <a:pt x="5145" y="734"/>
                </a:lnTo>
                <a:lnTo>
                  <a:pt x="5263" y="841"/>
                </a:lnTo>
                <a:lnTo>
                  <a:pt x="5304" y="939"/>
                </a:lnTo>
                <a:lnTo>
                  <a:pt x="5148" y="1166"/>
                </a:lnTo>
                <a:lnTo>
                  <a:pt x="5208" y="1272"/>
                </a:lnTo>
                <a:lnTo>
                  <a:pt x="5172" y="1447"/>
                </a:lnTo>
                <a:lnTo>
                  <a:pt x="5427" y="1526"/>
                </a:lnTo>
                <a:lnTo>
                  <a:pt x="5602" y="1507"/>
                </a:lnTo>
                <a:lnTo>
                  <a:pt x="5776" y="1541"/>
                </a:lnTo>
                <a:lnTo>
                  <a:pt x="5785" y="1647"/>
                </a:lnTo>
                <a:lnTo>
                  <a:pt x="5658" y="1704"/>
                </a:lnTo>
                <a:lnTo>
                  <a:pt x="5399" y="1753"/>
                </a:lnTo>
                <a:lnTo>
                  <a:pt x="5307" y="1849"/>
                </a:lnTo>
                <a:lnTo>
                  <a:pt x="5255" y="1984"/>
                </a:lnTo>
                <a:lnTo>
                  <a:pt x="4974" y="2124"/>
                </a:lnTo>
                <a:lnTo>
                  <a:pt x="4882" y="2226"/>
                </a:lnTo>
                <a:lnTo>
                  <a:pt x="4692" y="2345"/>
                </a:lnTo>
                <a:lnTo>
                  <a:pt x="4563" y="2493"/>
                </a:lnTo>
                <a:lnTo>
                  <a:pt x="4338" y="2504"/>
                </a:lnTo>
                <a:lnTo>
                  <a:pt x="4210" y="2487"/>
                </a:lnTo>
                <a:lnTo>
                  <a:pt x="3991" y="2326"/>
                </a:lnTo>
                <a:lnTo>
                  <a:pt x="3779" y="2187"/>
                </a:lnTo>
                <a:lnTo>
                  <a:pt x="3635" y="2204"/>
                </a:lnTo>
                <a:lnTo>
                  <a:pt x="3639" y="2060"/>
                </a:lnTo>
                <a:lnTo>
                  <a:pt x="3617" y="1944"/>
                </a:lnTo>
                <a:lnTo>
                  <a:pt x="3525" y="1837"/>
                </a:lnTo>
                <a:lnTo>
                  <a:pt x="3495" y="1756"/>
                </a:lnTo>
                <a:lnTo>
                  <a:pt x="3344" y="1795"/>
                </a:lnTo>
                <a:lnTo>
                  <a:pt x="3236" y="1908"/>
                </a:lnTo>
                <a:lnTo>
                  <a:pt x="3165" y="1920"/>
                </a:lnTo>
                <a:lnTo>
                  <a:pt x="3105" y="1867"/>
                </a:lnTo>
                <a:lnTo>
                  <a:pt x="2997" y="1867"/>
                </a:lnTo>
                <a:lnTo>
                  <a:pt x="2929" y="1939"/>
                </a:lnTo>
                <a:lnTo>
                  <a:pt x="2306" y="1943"/>
                </a:lnTo>
                <a:lnTo>
                  <a:pt x="2271" y="2113"/>
                </a:lnTo>
                <a:lnTo>
                  <a:pt x="2322" y="2238"/>
                </a:lnTo>
                <a:lnTo>
                  <a:pt x="2533" y="2291"/>
                </a:lnTo>
                <a:lnTo>
                  <a:pt x="2612" y="2431"/>
                </a:lnTo>
                <a:lnTo>
                  <a:pt x="2552" y="2495"/>
                </a:lnTo>
                <a:lnTo>
                  <a:pt x="2616" y="2559"/>
                </a:lnTo>
                <a:lnTo>
                  <a:pt x="2588" y="2646"/>
                </a:lnTo>
                <a:lnTo>
                  <a:pt x="2457" y="2564"/>
                </a:lnTo>
                <a:lnTo>
                  <a:pt x="2086" y="2684"/>
                </a:lnTo>
                <a:lnTo>
                  <a:pt x="2104" y="2972"/>
                </a:lnTo>
                <a:lnTo>
                  <a:pt x="2198" y="3089"/>
                </a:lnTo>
                <a:lnTo>
                  <a:pt x="2405" y="3240"/>
                </a:lnTo>
                <a:lnTo>
                  <a:pt x="2541" y="3468"/>
                </a:lnTo>
                <a:lnTo>
                  <a:pt x="2533" y="3646"/>
                </a:lnTo>
                <a:lnTo>
                  <a:pt x="2528" y="3725"/>
                </a:lnTo>
                <a:lnTo>
                  <a:pt x="2218" y="4821"/>
                </a:lnTo>
                <a:lnTo>
                  <a:pt x="2126" y="5112"/>
                </a:lnTo>
                <a:lnTo>
                  <a:pt x="2139" y="5164"/>
                </a:lnTo>
                <a:lnTo>
                  <a:pt x="2090" y="5240"/>
                </a:lnTo>
                <a:lnTo>
                  <a:pt x="1972" y="5209"/>
                </a:lnTo>
                <a:lnTo>
                  <a:pt x="1984" y="5175"/>
                </a:lnTo>
                <a:lnTo>
                  <a:pt x="1861" y="5099"/>
                </a:lnTo>
                <a:lnTo>
                  <a:pt x="1817" y="5111"/>
                </a:lnTo>
                <a:lnTo>
                  <a:pt x="1709" y="5111"/>
                </a:lnTo>
                <a:lnTo>
                  <a:pt x="1662" y="5092"/>
                </a:lnTo>
                <a:lnTo>
                  <a:pt x="1621" y="5175"/>
                </a:lnTo>
                <a:lnTo>
                  <a:pt x="1244" y="5293"/>
                </a:lnTo>
                <a:lnTo>
                  <a:pt x="962" y="5350"/>
                </a:lnTo>
                <a:lnTo>
                  <a:pt x="890" y="5417"/>
                </a:lnTo>
                <a:lnTo>
                  <a:pt x="827" y="5436"/>
                </a:lnTo>
                <a:lnTo>
                  <a:pt x="712" y="5546"/>
                </a:lnTo>
                <a:lnTo>
                  <a:pt x="580" y="5603"/>
                </a:lnTo>
                <a:lnTo>
                  <a:pt x="481" y="5664"/>
                </a:lnTo>
                <a:lnTo>
                  <a:pt x="497" y="5800"/>
                </a:lnTo>
                <a:lnTo>
                  <a:pt x="441" y="5879"/>
                </a:lnTo>
                <a:lnTo>
                  <a:pt x="466" y="5962"/>
                </a:lnTo>
                <a:lnTo>
                  <a:pt x="315" y="6106"/>
                </a:lnTo>
                <a:lnTo>
                  <a:pt x="365" y="6288"/>
                </a:lnTo>
                <a:lnTo>
                  <a:pt x="417" y="6382"/>
                </a:lnTo>
                <a:lnTo>
                  <a:pt x="325" y="6466"/>
                </a:lnTo>
                <a:lnTo>
                  <a:pt x="246" y="6450"/>
                </a:lnTo>
                <a:lnTo>
                  <a:pt x="91" y="6546"/>
                </a:lnTo>
                <a:lnTo>
                  <a:pt x="83" y="6652"/>
                </a:lnTo>
                <a:lnTo>
                  <a:pt x="28" y="6708"/>
                </a:lnTo>
                <a:lnTo>
                  <a:pt x="64" y="6781"/>
                </a:lnTo>
                <a:lnTo>
                  <a:pt x="45" y="6898"/>
                </a:lnTo>
                <a:lnTo>
                  <a:pt x="0" y="6996"/>
                </a:lnTo>
                <a:lnTo>
                  <a:pt x="39" y="7083"/>
                </a:lnTo>
                <a:lnTo>
                  <a:pt x="12" y="7163"/>
                </a:lnTo>
                <a:lnTo>
                  <a:pt x="163" y="7307"/>
                </a:lnTo>
                <a:lnTo>
                  <a:pt x="433" y="7722"/>
                </a:lnTo>
                <a:lnTo>
                  <a:pt x="294" y="7890"/>
                </a:lnTo>
                <a:lnTo>
                  <a:pt x="636" y="7862"/>
                </a:lnTo>
                <a:lnTo>
                  <a:pt x="798" y="7890"/>
                </a:lnTo>
                <a:lnTo>
                  <a:pt x="918" y="8056"/>
                </a:lnTo>
                <a:lnTo>
                  <a:pt x="954" y="8204"/>
                </a:lnTo>
                <a:lnTo>
                  <a:pt x="1191" y="8212"/>
                </a:lnTo>
                <a:lnTo>
                  <a:pt x="1472" y="8229"/>
                </a:lnTo>
                <a:lnTo>
                  <a:pt x="1704" y="8026"/>
                </a:lnTo>
                <a:lnTo>
                  <a:pt x="1902" y="7917"/>
                </a:lnTo>
                <a:lnTo>
                  <a:pt x="1958" y="7975"/>
                </a:lnTo>
                <a:lnTo>
                  <a:pt x="1932" y="8091"/>
                </a:lnTo>
                <a:lnTo>
                  <a:pt x="1892" y="8130"/>
                </a:lnTo>
                <a:lnTo>
                  <a:pt x="1887" y="8318"/>
                </a:lnTo>
                <a:lnTo>
                  <a:pt x="1918" y="8628"/>
                </a:lnTo>
                <a:lnTo>
                  <a:pt x="1925" y="8751"/>
                </a:lnTo>
                <a:lnTo>
                  <a:pt x="1991" y="8812"/>
                </a:lnTo>
                <a:lnTo>
                  <a:pt x="2101" y="8795"/>
                </a:lnTo>
                <a:lnTo>
                  <a:pt x="2207" y="8766"/>
                </a:lnTo>
                <a:lnTo>
                  <a:pt x="2326" y="8759"/>
                </a:lnTo>
                <a:lnTo>
                  <a:pt x="2386" y="8751"/>
                </a:lnTo>
                <a:lnTo>
                  <a:pt x="2441" y="8776"/>
                </a:lnTo>
                <a:lnTo>
                  <a:pt x="2457" y="8782"/>
                </a:lnTo>
                <a:lnTo>
                  <a:pt x="2807" y="8782"/>
                </a:lnTo>
                <a:lnTo>
                  <a:pt x="2967" y="8789"/>
                </a:lnTo>
                <a:lnTo>
                  <a:pt x="3126" y="8706"/>
                </a:lnTo>
                <a:lnTo>
                  <a:pt x="3214" y="8706"/>
                </a:lnTo>
                <a:lnTo>
                  <a:pt x="3333" y="8615"/>
                </a:lnTo>
                <a:lnTo>
                  <a:pt x="3468" y="8615"/>
                </a:lnTo>
                <a:lnTo>
                  <a:pt x="3627" y="8570"/>
                </a:lnTo>
                <a:lnTo>
                  <a:pt x="3723" y="8334"/>
                </a:lnTo>
                <a:lnTo>
                  <a:pt x="3986" y="8176"/>
                </a:lnTo>
                <a:lnTo>
                  <a:pt x="4169" y="8145"/>
                </a:lnTo>
                <a:lnTo>
                  <a:pt x="4344" y="8062"/>
                </a:lnTo>
                <a:lnTo>
                  <a:pt x="4463" y="8062"/>
                </a:lnTo>
                <a:lnTo>
                  <a:pt x="4575" y="8138"/>
                </a:lnTo>
                <a:lnTo>
                  <a:pt x="4703" y="8062"/>
                </a:lnTo>
                <a:lnTo>
                  <a:pt x="4767" y="8115"/>
                </a:lnTo>
                <a:lnTo>
                  <a:pt x="4750" y="8236"/>
                </a:lnTo>
                <a:lnTo>
                  <a:pt x="4813" y="8426"/>
                </a:lnTo>
                <a:lnTo>
                  <a:pt x="4727" y="8577"/>
                </a:lnTo>
                <a:lnTo>
                  <a:pt x="4798" y="8820"/>
                </a:lnTo>
                <a:lnTo>
                  <a:pt x="4750" y="8927"/>
                </a:lnTo>
                <a:lnTo>
                  <a:pt x="4846" y="9124"/>
                </a:lnTo>
                <a:lnTo>
                  <a:pt x="4973" y="9176"/>
                </a:lnTo>
                <a:lnTo>
                  <a:pt x="5012" y="9336"/>
                </a:lnTo>
                <a:lnTo>
                  <a:pt x="5141" y="9396"/>
                </a:lnTo>
                <a:lnTo>
                  <a:pt x="5315" y="9502"/>
                </a:lnTo>
                <a:lnTo>
                  <a:pt x="5436" y="9608"/>
                </a:lnTo>
                <a:lnTo>
                  <a:pt x="5483" y="9555"/>
                </a:lnTo>
                <a:lnTo>
                  <a:pt x="5714" y="9502"/>
                </a:lnTo>
                <a:lnTo>
                  <a:pt x="5905" y="9684"/>
                </a:lnTo>
                <a:lnTo>
                  <a:pt x="6048" y="9646"/>
                </a:lnTo>
                <a:lnTo>
                  <a:pt x="6247" y="9851"/>
                </a:lnTo>
                <a:lnTo>
                  <a:pt x="6335" y="9843"/>
                </a:lnTo>
                <a:lnTo>
                  <a:pt x="6574" y="9919"/>
                </a:lnTo>
                <a:lnTo>
                  <a:pt x="6725" y="9972"/>
                </a:lnTo>
                <a:lnTo>
                  <a:pt x="6757" y="10124"/>
                </a:lnTo>
                <a:lnTo>
                  <a:pt x="6868" y="10155"/>
                </a:lnTo>
                <a:lnTo>
                  <a:pt x="7012" y="10230"/>
                </a:lnTo>
                <a:lnTo>
                  <a:pt x="7330" y="10200"/>
                </a:lnTo>
                <a:lnTo>
                  <a:pt x="7552" y="10321"/>
                </a:lnTo>
                <a:lnTo>
                  <a:pt x="7600" y="10412"/>
                </a:lnTo>
                <a:lnTo>
                  <a:pt x="7569" y="10655"/>
                </a:lnTo>
                <a:lnTo>
                  <a:pt x="7617" y="10853"/>
                </a:lnTo>
                <a:lnTo>
                  <a:pt x="7552" y="10974"/>
                </a:lnTo>
                <a:lnTo>
                  <a:pt x="7760" y="11307"/>
                </a:lnTo>
                <a:lnTo>
                  <a:pt x="7745" y="11550"/>
                </a:lnTo>
                <a:lnTo>
                  <a:pt x="8716" y="11565"/>
                </a:lnTo>
                <a:lnTo>
                  <a:pt x="8764" y="11898"/>
                </a:lnTo>
                <a:lnTo>
                  <a:pt x="8747" y="12110"/>
                </a:lnTo>
                <a:lnTo>
                  <a:pt x="9034" y="12171"/>
                </a:lnTo>
                <a:lnTo>
                  <a:pt x="9320" y="12656"/>
                </a:lnTo>
                <a:lnTo>
                  <a:pt x="9338" y="12914"/>
                </a:lnTo>
                <a:lnTo>
                  <a:pt x="9066" y="13429"/>
                </a:lnTo>
                <a:lnTo>
                  <a:pt x="9082" y="13505"/>
                </a:lnTo>
                <a:lnTo>
                  <a:pt x="9008" y="13602"/>
                </a:lnTo>
                <a:lnTo>
                  <a:pt x="9059" y="13657"/>
                </a:lnTo>
                <a:lnTo>
                  <a:pt x="9026" y="13771"/>
                </a:lnTo>
                <a:lnTo>
                  <a:pt x="9162" y="13869"/>
                </a:lnTo>
                <a:lnTo>
                  <a:pt x="9170" y="14029"/>
                </a:lnTo>
                <a:lnTo>
                  <a:pt x="9281" y="14188"/>
                </a:lnTo>
                <a:lnTo>
                  <a:pt x="9226" y="14507"/>
                </a:lnTo>
                <a:lnTo>
                  <a:pt x="9257" y="14635"/>
                </a:lnTo>
                <a:lnTo>
                  <a:pt x="9218" y="14749"/>
                </a:lnTo>
                <a:lnTo>
                  <a:pt x="9257" y="14862"/>
                </a:lnTo>
                <a:lnTo>
                  <a:pt x="9464" y="14848"/>
                </a:lnTo>
                <a:lnTo>
                  <a:pt x="9552" y="14885"/>
                </a:lnTo>
                <a:lnTo>
                  <a:pt x="9807" y="14870"/>
                </a:lnTo>
                <a:lnTo>
                  <a:pt x="9966" y="14923"/>
                </a:lnTo>
                <a:lnTo>
                  <a:pt x="10221" y="14825"/>
                </a:lnTo>
                <a:lnTo>
                  <a:pt x="10357" y="14916"/>
                </a:lnTo>
                <a:lnTo>
                  <a:pt x="10460" y="14946"/>
                </a:lnTo>
                <a:lnTo>
                  <a:pt x="10499" y="15067"/>
                </a:lnTo>
                <a:lnTo>
                  <a:pt x="10639" y="15638"/>
                </a:lnTo>
                <a:lnTo>
                  <a:pt x="10734" y="15839"/>
                </a:lnTo>
                <a:lnTo>
                  <a:pt x="10834" y="15866"/>
                </a:lnTo>
                <a:lnTo>
                  <a:pt x="11053" y="15751"/>
                </a:lnTo>
                <a:lnTo>
                  <a:pt x="11176" y="15797"/>
                </a:lnTo>
                <a:lnTo>
                  <a:pt x="11259" y="15869"/>
                </a:lnTo>
                <a:lnTo>
                  <a:pt x="11338" y="15884"/>
                </a:lnTo>
                <a:lnTo>
                  <a:pt x="11285" y="15969"/>
                </a:lnTo>
                <a:lnTo>
                  <a:pt x="11271" y="16463"/>
                </a:lnTo>
                <a:lnTo>
                  <a:pt x="11249" y="16521"/>
                </a:lnTo>
                <a:lnTo>
                  <a:pt x="11234" y="16540"/>
                </a:lnTo>
                <a:lnTo>
                  <a:pt x="11234" y="16606"/>
                </a:lnTo>
                <a:lnTo>
                  <a:pt x="11219" y="16660"/>
                </a:lnTo>
                <a:lnTo>
                  <a:pt x="11215" y="16724"/>
                </a:lnTo>
                <a:lnTo>
                  <a:pt x="11311" y="16665"/>
                </a:lnTo>
                <a:lnTo>
                  <a:pt x="11565" y="16698"/>
                </a:lnTo>
                <a:lnTo>
                  <a:pt x="11573" y="16804"/>
                </a:lnTo>
                <a:lnTo>
                  <a:pt x="11677" y="17027"/>
                </a:lnTo>
                <a:lnTo>
                  <a:pt x="11669" y="17205"/>
                </a:lnTo>
                <a:lnTo>
                  <a:pt x="11693" y="17409"/>
                </a:lnTo>
                <a:lnTo>
                  <a:pt x="11713" y="17599"/>
                </a:lnTo>
                <a:lnTo>
                  <a:pt x="11680" y="17675"/>
                </a:lnTo>
                <a:lnTo>
                  <a:pt x="11569" y="17670"/>
                </a:lnTo>
                <a:lnTo>
                  <a:pt x="11434" y="17739"/>
                </a:lnTo>
                <a:lnTo>
                  <a:pt x="11414" y="17781"/>
                </a:lnTo>
                <a:lnTo>
                  <a:pt x="11334" y="17845"/>
                </a:lnTo>
                <a:lnTo>
                  <a:pt x="11299" y="17825"/>
                </a:lnTo>
                <a:lnTo>
                  <a:pt x="11072" y="17970"/>
                </a:lnTo>
                <a:lnTo>
                  <a:pt x="11028" y="18038"/>
                </a:lnTo>
                <a:lnTo>
                  <a:pt x="10941" y="18061"/>
                </a:lnTo>
                <a:lnTo>
                  <a:pt x="10734" y="18223"/>
                </a:lnTo>
                <a:lnTo>
                  <a:pt x="10667" y="18246"/>
                </a:lnTo>
                <a:lnTo>
                  <a:pt x="10659" y="18375"/>
                </a:lnTo>
                <a:lnTo>
                  <a:pt x="10583" y="18397"/>
                </a:lnTo>
                <a:lnTo>
                  <a:pt x="10515" y="18386"/>
                </a:lnTo>
                <a:lnTo>
                  <a:pt x="10341" y="18591"/>
                </a:lnTo>
                <a:lnTo>
                  <a:pt x="10308" y="18671"/>
                </a:lnTo>
                <a:lnTo>
                  <a:pt x="10313" y="18787"/>
                </a:lnTo>
                <a:lnTo>
                  <a:pt x="10233" y="18810"/>
                </a:lnTo>
                <a:lnTo>
                  <a:pt x="10189" y="18875"/>
                </a:lnTo>
                <a:lnTo>
                  <a:pt x="10078" y="19068"/>
                </a:lnTo>
                <a:lnTo>
                  <a:pt x="9999" y="19147"/>
                </a:lnTo>
                <a:lnTo>
                  <a:pt x="9907" y="19291"/>
                </a:lnTo>
                <a:lnTo>
                  <a:pt x="9907" y="19340"/>
                </a:lnTo>
                <a:lnTo>
                  <a:pt x="9804" y="19408"/>
                </a:lnTo>
                <a:lnTo>
                  <a:pt x="9789" y="19456"/>
                </a:lnTo>
                <a:lnTo>
                  <a:pt x="9872" y="19457"/>
                </a:lnTo>
                <a:lnTo>
                  <a:pt x="9931" y="19488"/>
                </a:lnTo>
                <a:lnTo>
                  <a:pt x="10209" y="19408"/>
                </a:lnTo>
                <a:lnTo>
                  <a:pt x="10325" y="19480"/>
                </a:lnTo>
                <a:lnTo>
                  <a:pt x="10452" y="19647"/>
                </a:lnTo>
                <a:lnTo>
                  <a:pt x="10564" y="19692"/>
                </a:lnTo>
                <a:lnTo>
                  <a:pt x="10630" y="19836"/>
                </a:lnTo>
                <a:lnTo>
                  <a:pt x="10762" y="20040"/>
                </a:lnTo>
                <a:lnTo>
                  <a:pt x="10825" y="20040"/>
                </a:lnTo>
                <a:lnTo>
                  <a:pt x="10933" y="19932"/>
                </a:lnTo>
                <a:lnTo>
                  <a:pt x="10989" y="19938"/>
                </a:lnTo>
                <a:lnTo>
                  <a:pt x="11116" y="20135"/>
                </a:lnTo>
                <a:lnTo>
                  <a:pt x="11268" y="20200"/>
                </a:lnTo>
                <a:lnTo>
                  <a:pt x="11399" y="20226"/>
                </a:lnTo>
                <a:lnTo>
                  <a:pt x="11526" y="20348"/>
                </a:lnTo>
                <a:lnTo>
                  <a:pt x="11534" y="20492"/>
                </a:lnTo>
                <a:lnTo>
                  <a:pt x="11640" y="20468"/>
                </a:lnTo>
                <a:lnTo>
                  <a:pt x="11855" y="20559"/>
                </a:lnTo>
                <a:lnTo>
                  <a:pt x="11983" y="20711"/>
                </a:lnTo>
                <a:lnTo>
                  <a:pt x="12118" y="20903"/>
                </a:lnTo>
                <a:lnTo>
                  <a:pt x="12242" y="20987"/>
                </a:lnTo>
                <a:lnTo>
                  <a:pt x="12218" y="21135"/>
                </a:lnTo>
                <a:lnTo>
                  <a:pt x="12114" y="21270"/>
                </a:lnTo>
                <a:lnTo>
                  <a:pt x="12165" y="21430"/>
                </a:lnTo>
                <a:lnTo>
                  <a:pt x="12185" y="21469"/>
                </a:lnTo>
                <a:lnTo>
                  <a:pt x="12200" y="21495"/>
                </a:lnTo>
                <a:lnTo>
                  <a:pt x="12265" y="21577"/>
                </a:lnTo>
                <a:lnTo>
                  <a:pt x="12295" y="21600"/>
                </a:lnTo>
                <a:lnTo>
                  <a:pt x="12505" y="21436"/>
                </a:lnTo>
                <a:lnTo>
                  <a:pt x="12576" y="21278"/>
                </a:lnTo>
                <a:lnTo>
                  <a:pt x="12668" y="20910"/>
                </a:lnTo>
                <a:lnTo>
                  <a:pt x="12751" y="20660"/>
                </a:lnTo>
                <a:lnTo>
                  <a:pt x="12787" y="20611"/>
                </a:lnTo>
                <a:lnTo>
                  <a:pt x="12739" y="20554"/>
                </a:lnTo>
                <a:lnTo>
                  <a:pt x="12660" y="20429"/>
                </a:lnTo>
                <a:lnTo>
                  <a:pt x="12699" y="20324"/>
                </a:lnTo>
                <a:lnTo>
                  <a:pt x="12778" y="20285"/>
                </a:lnTo>
                <a:lnTo>
                  <a:pt x="12783" y="20218"/>
                </a:lnTo>
                <a:lnTo>
                  <a:pt x="12874" y="20118"/>
                </a:lnTo>
                <a:lnTo>
                  <a:pt x="12874" y="20044"/>
                </a:lnTo>
                <a:lnTo>
                  <a:pt x="12930" y="20085"/>
                </a:lnTo>
                <a:lnTo>
                  <a:pt x="13005" y="20097"/>
                </a:lnTo>
                <a:lnTo>
                  <a:pt x="13097" y="19995"/>
                </a:lnTo>
                <a:lnTo>
                  <a:pt x="13108" y="19888"/>
                </a:lnTo>
                <a:lnTo>
                  <a:pt x="13144" y="19854"/>
                </a:lnTo>
                <a:lnTo>
                  <a:pt x="13153" y="19733"/>
                </a:lnTo>
                <a:lnTo>
                  <a:pt x="13192" y="19684"/>
                </a:lnTo>
                <a:lnTo>
                  <a:pt x="13248" y="19684"/>
                </a:lnTo>
                <a:lnTo>
                  <a:pt x="13288" y="19581"/>
                </a:lnTo>
                <a:lnTo>
                  <a:pt x="13259" y="19506"/>
                </a:lnTo>
                <a:lnTo>
                  <a:pt x="13200" y="19445"/>
                </a:lnTo>
                <a:lnTo>
                  <a:pt x="13208" y="19286"/>
                </a:lnTo>
                <a:lnTo>
                  <a:pt x="13161" y="19245"/>
                </a:lnTo>
                <a:lnTo>
                  <a:pt x="13216" y="19260"/>
                </a:lnTo>
                <a:lnTo>
                  <a:pt x="13279" y="19385"/>
                </a:lnTo>
                <a:lnTo>
                  <a:pt x="13410" y="19521"/>
                </a:lnTo>
                <a:lnTo>
                  <a:pt x="13463" y="19521"/>
                </a:lnTo>
                <a:lnTo>
                  <a:pt x="13518" y="19490"/>
                </a:lnTo>
                <a:lnTo>
                  <a:pt x="13554" y="19525"/>
                </a:lnTo>
                <a:lnTo>
                  <a:pt x="13566" y="19615"/>
                </a:lnTo>
                <a:lnTo>
                  <a:pt x="13522" y="19628"/>
                </a:lnTo>
                <a:lnTo>
                  <a:pt x="13471" y="19808"/>
                </a:lnTo>
                <a:lnTo>
                  <a:pt x="13344" y="20016"/>
                </a:lnTo>
                <a:lnTo>
                  <a:pt x="13228" y="20020"/>
                </a:lnTo>
                <a:lnTo>
                  <a:pt x="13212" y="20153"/>
                </a:lnTo>
                <a:lnTo>
                  <a:pt x="13172" y="20225"/>
                </a:lnTo>
                <a:lnTo>
                  <a:pt x="13137" y="20214"/>
                </a:lnTo>
                <a:lnTo>
                  <a:pt x="13022" y="20275"/>
                </a:lnTo>
                <a:lnTo>
                  <a:pt x="12938" y="20342"/>
                </a:lnTo>
                <a:lnTo>
                  <a:pt x="12930" y="20399"/>
                </a:lnTo>
                <a:lnTo>
                  <a:pt x="12838" y="20414"/>
                </a:lnTo>
                <a:lnTo>
                  <a:pt x="12795" y="20455"/>
                </a:lnTo>
                <a:lnTo>
                  <a:pt x="12799" y="20513"/>
                </a:lnTo>
                <a:lnTo>
                  <a:pt x="12905" y="20543"/>
                </a:lnTo>
                <a:lnTo>
                  <a:pt x="13256" y="20282"/>
                </a:lnTo>
                <a:lnTo>
                  <a:pt x="13435" y="20089"/>
                </a:lnTo>
                <a:lnTo>
                  <a:pt x="13694" y="19669"/>
                </a:lnTo>
                <a:lnTo>
                  <a:pt x="13792" y="19456"/>
                </a:lnTo>
                <a:lnTo>
                  <a:pt x="13892" y="19185"/>
                </a:lnTo>
                <a:lnTo>
                  <a:pt x="14142" y="18730"/>
                </a:lnTo>
                <a:lnTo>
                  <a:pt x="14389" y="18449"/>
                </a:lnTo>
                <a:lnTo>
                  <a:pt x="14429" y="18366"/>
                </a:lnTo>
                <a:lnTo>
                  <a:pt x="14405" y="18336"/>
                </a:lnTo>
                <a:lnTo>
                  <a:pt x="14417" y="18265"/>
                </a:lnTo>
                <a:lnTo>
                  <a:pt x="14468" y="18249"/>
                </a:lnTo>
                <a:lnTo>
                  <a:pt x="14509" y="18132"/>
                </a:lnTo>
                <a:lnTo>
                  <a:pt x="14580" y="18090"/>
                </a:lnTo>
                <a:lnTo>
                  <a:pt x="14555" y="17995"/>
                </a:lnTo>
                <a:lnTo>
                  <a:pt x="14580" y="17927"/>
                </a:lnTo>
                <a:lnTo>
                  <a:pt x="14555" y="17896"/>
                </a:lnTo>
                <a:lnTo>
                  <a:pt x="14512" y="17863"/>
                </a:lnTo>
                <a:lnTo>
                  <a:pt x="14520" y="17757"/>
                </a:lnTo>
                <a:lnTo>
                  <a:pt x="14413" y="17613"/>
                </a:lnTo>
                <a:lnTo>
                  <a:pt x="14413" y="17549"/>
                </a:lnTo>
                <a:lnTo>
                  <a:pt x="14433" y="17485"/>
                </a:lnTo>
                <a:lnTo>
                  <a:pt x="14413" y="17417"/>
                </a:lnTo>
                <a:lnTo>
                  <a:pt x="14378" y="17265"/>
                </a:lnTo>
                <a:lnTo>
                  <a:pt x="14321" y="17105"/>
                </a:lnTo>
                <a:lnTo>
                  <a:pt x="14365" y="17068"/>
                </a:lnTo>
                <a:lnTo>
                  <a:pt x="14504" y="17041"/>
                </a:lnTo>
                <a:lnTo>
                  <a:pt x="14468" y="16954"/>
                </a:lnTo>
                <a:lnTo>
                  <a:pt x="14401" y="16917"/>
                </a:lnTo>
                <a:lnTo>
                  <a:pt x="14532" y="16886"/>
                </a:lnTo>
                <a:lnTo>
                  <a:pt x="14536" y="16785"/>
                </a:lnTo>
                <a:lnTo>
                  <a:pt x="14401" y="16727"/>
                </a:lnTo>
                <a:lnTo>
                  <a:pt x="14512" y="16696"/>
                </a:lnTo>
                <a:lnTo>
                  <a:pt x="14584" y="16599"/>
                </a:lnTo>
                <a:lnTo>
                  <a:pt x="14639" y="16641"/>
                </a:lnTo>
                <a:lnTo>
                  <a:pt x="14815" y="16485"/>
                </a:lnTo>
                <a:lnTo>
                  <a:pt x="14918" y="16421"/>
                </a:lnTo>
                <a:lnTo>
                  <a:pt x="14914" y="16368"/>
                </a:lnTo>
                <a:lnTo>
                  <a:pt x="15061" y="16248"/>
                </a:lnTo>
                <a:lnTo>
                  <a:pt x="15233" y="16141"/>
                </a:lnTo>
                <a:lnTo>
                  <a:pt x="15459" y="15895"/>
                </a:lnTo>
                <a:lnTo>
                  <a:pt x="15657" y="15872"/>
                </a:lnTo>
                <a:lnTo>
                  <a:pt x="15765" y="15774"/>
                </a:lnTo>
                <a:lnTo>
                  <a:pt x="15883" y="15683"/>
                </a:lnTo>
                <a:lnTo>
                  <a:pt x="15995" y="15683"/>
                </a:lnTo>
                <a:lnTo>
                  <a:pt x="16067" y="15739"/>
                </a:lnTo>
                <a:lnTo>
                  <a:pt x="16150" y="15759"/>
                </a:lnTo>
                <a:lnTo>
                  <a:pt x="16154" y="15683"/>
                </a:lnTo>
                <a:lnTo>
                  <a:pt x="16238" y="15543"/>
                </a:lnTo>
                <a:lnTo>
                  <a:pt x="16471" y="15403"/>
                </a:lnTo>
                <a:lnTo>
                  <a:pt x="16563" y="15375"/>
                </a:lnTo>
                <a:lnTo>
                  <a:pt x="16563" y="15334"/>
                </a:lnTo>
                <a:lnTo>
                  <a:pt x="16507" y="15301"/>
                </a:lnTo>
                <a:lnTo>
                  <a:pt x="16432" y="15284"/>
                </a:lnTo>
                <a:lnTo>
                  <a:pt x="16397" y="15221"/>
                </a:lnTo>
                <a:lnTo>
                  <a:pt x="16480" y="15203"/>
                </a:lnTo>
                <a:lnTo>
                  <a:pt x="16623" y="15119"/>
                </a:lnTo>
                <a:lnTo>
                  <a:pt x="16707" y="15142"/>
                </a:lnTo>
                <a:lnTo>
                  <a:pt x="16800" y="15134"/>
                </a:lnTo>
                <a:lnTo>
                  <a:pt x="16868" y="15083"/>
                </a:lnTo>
                <a:lnTo>
                  <a:pt x="16961" y="15089"/>
                </a:lnTo>
                <a:lnTo>
                  <a:pt x="16955" y="15130"/>
                </a:lnTo>
                <a:lnTo>
                  <a:pt x="16822" y="15203"/>
                </a:lnTo>
                <a:lnTo>
                  <a:pt x="16683" y="15229"/>
                </a:lnTo>
                <a:lnTo>
                  <a:pt x="16655" y="15260"/>
                </a:lnTo>
                <a:lnTo>
                  <a:pt x="16701" y="15293"/>
                </a:lnTo>
                <a:lnTo>
                  <a:pt x="16914" y="15217"/>
                </a:lnTo>
                <a:lnTo>
                  <a:pt x="17171" y="15120"/>
                </a:lnTo>
                <a:lnTo>
                  <a:pt x="17148" y="15082"/>
                </a:lnTo>
                <a:lnTo>
                  <a:pt x="17217" y="15026"/>
                </a:lnTo>
                <a:lnTo>
                  <a:pt x="17280" y="15035"/>
                </a:lnTo>
                <a:lnTo>
                  <a:pt x="17258" y="15095"/>
                </a:lnTo>
                <a:cubicBezTo>
                  <a:pt x="17258" y="15095"/>
                  <a:pt x="17264" y="15182"/>
                  <a:pt x="17274" y="15185"/>
                </a:cubicBezTo>
                <a:cubicBezTo>
                  <a:pt x="17284" y="15189"/>
                  <a:pt x="17435" y="15208"/>
                  <a:pt x="17435" y="15208"/>
                </a:cubicBezTo>
                <a:lnTo>
                  <a:pt x="17525" y="15161"/>
                </a:lnTo>
                <a:lnTo>
                  <a:pt x="17676" y="15161"/>
                </a:lnTo>
                <a:lnTo>
                  <a:pt x="17860" y="15180"/>
                </a:lnTo>
                <a:lnTo>
                  <a:pt x="17972" y="15108"/>
                </a:lnTo>
                <a:lnTo>
                  <a:pt x="17973" y="15054"/>
                </a:lnTo>
                <a:lnTo>
                  <a:pt x="17945" y="15028"/>
                </a:lnTo>
                <a:lnTo>
                  <a:pt x="17961" y="14975"/>
                </a:lnTo>
                <a:lnTo>
                  <a:pt x="18210" y="14813"/>
                </a:lnTo>
                <a:lnTo>
                  <a:pt x="18419" y="14743"/>
                </a:lnTo>
                <a:lnTo>
                  <a:pt x="18527" y="14680"/>
                </a:lnTo>
                <a:lnTo>
                  <a:pt x="18559" y="14615"/>
                </a:lnTo>
                <a:lnTo>
                  <a:pt x="18529" y="14576"/>
                </a:lnTo>
                <a:lnTo>
                  <a:pt x="18438" y="14376"/>
                </a:lnTo>
                <a:lnTo>
                  <a:pt x="18505" y="14239"/>
                </a:lnTo>
                <a:lnTo>
                  <a:pt x="18583" y="14150"/>
                </a:lnTo>
                <a:lnTo>
                  <a:pt x="18587" y="14048"/>
                </a:lnTo>
                <a:lnTo>
                  <a:pt x="18639" y="14006"/>
                </a:lnTo>
                <a:lnTo>
                  <a:pt x="18730" y="13945"/>
                </a:lnTo>
                <a:lnTo>
                  <a:pt x="18750" y="13839"/>
                </a:lnTo>
                <a:lnTo>
                  <a:pt x="18722" y="13824"/>
                </a:lnTo>
                <a:lnTo>
                  <a:pt x="18877" y="13586"/>
                </a:lnTo>
                <a:lnTo>
                  <a:pt x="19088" y="13351"/>
                </a:lnTo>
                <a:lnTo>
                  <a:pt x="19091" y="13245"/>
                </a:lnTo>
                <a:lnTo>
                  <a:pt x="19047" y="12912"/>
                </a:lnTo>
                <a:lnTo>
                  <a:pt x="19013" y="12848"/>
                </a:lnTo>
                <a:lnTo>
                  <a:pt x="19080" y="12648"/>
                </a:lnTo>
                <a:lnTo>
                  <a:pt x="19136" y="12567"/>
                </a:lnTo>
                <a:lnTo>
                  <a:pt x="19147" y="12500"/>
                </a:lnTo>
                <a:lnTo>
                  <a:pt x="19311" y="12374"/>
                </a:lnTo>
                <a:lnTo>
                  <a:pt x="19334" y="12314"/>
                </a:lnTo>
                <a:lnTo>
                  <a:pt x="19291" y="12119"/>
                </a:lnTo>
                <a:lnTo>
                  <a:pt x="19379" y="11884"/>
                </a:lnTo>
                <a:lnTo>
                  <a:pt x="19354" y="11703"/>
                </a:lnTo>
                <a:lnTo>
                  <a:pt x="19386" y="11566"/>
                </a:lnTo>
                <a:lnTo>
                  <a:pt x="19379" y="11491"/>
                </a:lnTo>
                <a:lnTo>
                  <a:pt x="19425" y="11294"/>
                </a:lnTo>
                <a:lnTo>
                  <a:pt x="19371" y="10581"/>
                </a:lnTo>
                <a:lnTo>
                  <a:pt x="19370" y="10449"/>
                </a:lnTo>
                <a:lnTo>
                  <a:pt x="19412" y="10350"/>
                </a:lnTo>
                <a:lnTo>
                  <a:pt x="19414" y="10255"/>
                </a:lnTo>
                <a:lnTo>
                  <a:pt x="19366" y="10304"/>
                </a:lnTo>
                <a:lnTo>
                  <a:pt x="19279" y="10243"/>
                </a:lnTo>
                <a:lnTo>
                  <a:pt x="19279" y="10183"/>
                </a:lnTo>
                <a:lnTo>
                  <a:pt x="19358" y="10066"/>
                </a:lnTo>
                <a:lnTo>
                  <a:pt x="19338" y="9949"/>
                </a:lnTo>
                <a:lnTo>
                  <a:pt x="19358" y="9869"/>
                </a:lnTo>
                <a:lnTo>
                  <a:pt x="19430" y="9850"/>
                </a:lnTo>
                <a:lnTo>
                  <a:pt x="19446" y="9725"/>
                </a:lnTo>
                <a:lnTo>
                  <a:pt x="19371" y="9608"/>
                </a:lnTo>
                <a:lnTo>
                  <a:pt x="19223" y="9543"/>
                </a:lnTo>
                <a:lnTo>
                  <a:pt x="19263" y="9528"/>
                </a:lnTo>
                <a:lnTo>
                  <a:pt x="19282" y="9483"/>
                </a:lnTo>
                <a:lnTo>
                  <a:pt x="19311" y="9539"/>
                </a:lnTo>
                <a:lnTo>
                  <a:pt x="19397" y="9588"/>
                </a:lnTo>
                <a:lnTo>
                  <a:pt x="19478" y="9615"/>
                </a:lnTo>
                <a:lnTo>
                  <a:pt x="19510" y="9501"/>
                </a:lnTo>
                <a:lnTo>
                  <a:pt x="19584" y="9506"/>
                </a:lnTo>
                <a:lnTo>
                  <a:pt x="19617" y="9570"/>
                </a:lnTo>
                <a:lnTo>
                  <a:pt x="19673" y="9596"/>
                </a:lnTo>
                <a:lnTo>
                  <a:pt x="19612" y="9675"/>
                </a:lnTo>
                <a:lnTo>
                  <a:pt x="19533" y="9733"/>
                </a:lnTo>
                <a:lnTo>
                  <a:pt x="19514" y="9797"/>
                </a:lnTo>
                <a:lnTo>
                  <a:pt x="19569" y="9800"/>
                </a:lnTo>
                <a:lnTo>
                  <a:pt x="19676" y="9706"/>
                </a:lnTo>
                <a:lnTo>
                  <a:pt x="19823" y="9634"/>
                </a:lnTo>
                <a:lnTo>
                  <a:pt x="20010" y="9362"/>
                </a:lnTo>
                <a:lnTo>
                  <a:pt x="20094" y="9161"/>
                </a:lnTo>
                <a:lnTo>
                  <a:pt x="20121" y="9039"/>
                </a:lnTo>
                <a:lnTo>
                  <a:pt x="20193" y="8979"/>
                </a:lnTo>
                <a:lnTo>
                  <a:pt x="20264" y="8798"/>
                </a:lnTo>
                <a:lnTo>
                  <a:pt x="20345" y="8643"/>
                </a:lnTo>
                <a:lnTo>
                  <a:pt x="20634" y="8453"/>
                </a:lnTo>
                <a:lnTo>
                  <a:pt x="20670" y="8363"/>
                </a:lnTo>
                <a:lnTo>
                  <a:pt x="20758" y="8335"/>
                </a:lnTo>
                <a:lnTo>
                  <a:pt x="20821" y="8238"/>
                </a:lnTo>
                <a:lnTo>
                  <a:pt x="21067" y="8026"/>
                </a:lnTo>
                <a:lnTo>
                  <a:pt x="21286" y="7745"/>
                </a:lnTo>
                <a:lnTo>
                  <a:pt x="21342" y="7669"/>
                </a:lnTo>
                <a:lnTo>
                  <a:pt x="21477" y="7386"/>
                </a:lnTo>
                <a:lnTo>
                  <a:pt x="21513" y="7261"/>
                </a:lnTo>
                <a:lnTo>
                  <a:pt x="21580" y="7170"/>
                </a:lnTo>
                <a:lnTo>
                  <a:pt x="21580" y="7079"/>
                </a:lnTo>
                <a:lnTo>
                  <a:pt x="21509" y="6976"/>
                </a:lnTo>
                <a:lnTo>
                  <a:pt x="21537" y="6871"/>
                </a:lnTo>
                <a:lnTo>
                  <a:pt x="21600" y="6814"/>
                </a:lnTo>
                <a:lnTo>
                  <a:pt x="21583" y="6555"/>
                </a:lnTo>
                <a:lnTo>
                  <a:pt x="21521" y="6517"/>
                </a:lnTo>
                <a:lnTo>
                  <a:pt x="21497" y="6388"/>
                </a:lnTo>
                <a:lnTo>
                  <a:pt x="21305" y="5986"/>
                </a:lnTo>
                <a:lnTo>
                  <a:pt x="21305" y="5849"/>
                </a:lnTo>
                <a:lnTo>
                  <a:pt x="21274" y="5683"/>
                </a:lnTo>
                <a:lnTo>
                  <a:pt x="20915" y="5531"/>
                </a:lnTo>
                <a:lnTo>
                  <a:pt x="20708" y="5539"/>
                </a:lnTo>
                <a:lnTo>
                  <a:pt x="20556" y="5599"/>
                </a:lnTo>
                <a:lnTo>
                  <a:pt x="20453" y="5463"/>
                </a:lnTo>
                <a:lnTo>
                  <a:pt x="20333" y="5440"/>
                </a:lnTo>
                <a:lnTo>
                  <a:pt x="20214" y="5311"/>
                </a:lnTo>
                <a:lnTo>
                  <a:pt x="20055" y="5235"/>
                </a:lnTo>
                <a:lnTo>
                  <a:pt x="19944" y="5220"/>
                </a:lnTo>
                <a:lnTo>
                  <a:pt x="19697" y="4970"/>
                </a:lnTo>
                <a:lnTo>
                  <a:pt x="19498" y="4705"/>
                </a:lnTo>
                <a:lnTo>
                  <a:pt x="19402" y="4682"/>
                </a:lnTo>
                <a:lnTo>
                  <a:pt x="19267" y="4561"/>
                </a:lnTo>
                <a:lnTo>
                  <a:pt x="19147" y="4568"/>
                </a:lnTo>
                <a:lnTo>
                  <a:pt x="18813" y="4341"/>
                </a:lnTo>
                <a:lnTo>
                  <a:pt x="18662" y="4341"/>
                </a:lnTo>
                <a:lnTo>
                  <a:pt x="18494" y="4272"/>
                </a:lnTo>
                <a:lnTo>
                  <a:pt x="18391" y="4326"/>
                </a:lnTo>
                <a:lnTo>
                  <a:pt x="18232" y="4326"/>
                </a:lnTo>
                <a:lnTo>
                  <a:pt x="18136" y="4280"/>
                </a:lnTo>
                <a:lnTo>
                  <a:pt x="18033" y="4326"/>
                </a:lnTo>
                <a:lnTo>
                  <a:pt x="17985" y="4393"/>
                </a:lnTo>
                <a:lnTo>
                  <a:pt x="17921" y="4333"/>
                </a:lnTo>
                <a:lnTo>
                  <a:pt x="17770" y="4228"/>
                </a:lnTo>
                <a:lnTo>
                  <a:pt x="17746" y="4272"/>
                </a:lnTo>
                <a:lnTo>
                  <a:pt x="17682" y="4220"/>
                </a:lnTo>
                <a:lnTo>
                  <a:pt x="17658" y="4288"/>
                </a:lnTo>
                <a:lnTo>
                  <a:pt x="17658" y="4341"/>
                </a:lnTo>
                <a:lnTo>
                  <a:pt x="17571" y="4272"/>
                </a:lnTo>
                <a:lnTo>
                  <a:pt x="17555" y="4220"/>
                </a:lnTo>
                <a:lnTo>
                  <a:pt x="17489" y="4202"/>
                </a:lnTo>
                <a:lnTo>
                  <a:pt x="17509" y="4255"/>
                </a:lnTo>
                <a:lnTo>
                  <a:pt x="17477" y="4276"/>
                </a:lnTo>
                <a:lnTo>
                  <a:pt x="17313" y="4215"/>
                </a:lnTo>
                <a:lnTo>
                  <a:pt x="17259" y="4225"/>
                </a:lnTo>
                <a:lnTo>
                  <a:pt x="17122" y="4199"/>
                </a:lnTo>
                <a:lnTo>
                  <a:pt x="16820" y="4063"/>
                </a:lnTo>
                <a:lnTo>
                  <a:pt x="16704" y="4070"/>
                </a:lnTo>
                <a:lnTo>
                  <a:pt x="16698" y="4103"/>
                </a:lnTo>
                <a:lnTo>
                  <a:pt x="16722" y="4161"/>
                </a:lnTo>
                <a:lnTo>
                  <a:pt x="16696" y="4191"/>
                </a:lnTo>
                <a:lnTo>
                  <a:pt x="16632" y="4159"/>
                </a:lnTo>
                <a:lnTo>
                  <a:pt x="16605" y="4173"/>
                </a:lnTo>
                <a:lnTo>
                  <a:pt x="16587" y="4217"/>
                </a:lnTo>
                <a:lnTo>
                  <a:pt x="16482" y="4264"/>
                </a:lnTo>
                <a:lnTo>
                  <a:pt x="16444" y="4318"/>
                </a:lnTo>
                <a:lnTo>
                  <a:pt x="16429" y="4441"/>
                </a:lnTo>
                <a:lnTo>
                  <a:pt x="16373" y="4349"/>
                </a:lnTo>
                <a:lnTo>
                  <a:pt x="16340" y="4271"/>
                </a:lnTo>
                <a:lnTo>
                  <a:pt x="16285" y="4293"/>
                </a:lnTo>
                <a:lnTo>
                  <a:pt x="16293" y="4392"/>
                </a:lnTo>
                <a:lnTo>
                  <a:pt x="16202" y="4558"/>
                </a:lnTo>
                <a:lnTo>
                  <a:pt x="16202" y="4698"/>
                </a:lnTo>
                <a:lnTo>
                  <a:pt x="16170" y="4566"/>
                </a:lnTo>
                <a:lnTo>
                  <a:pt x="16206" y="4433"/>
                </a:lnTo>
                <a:lnTo>
                  <a:pt x="16186" y="4315"/>
                </a:lnTo>
                <a:lnTo>
                  <a:pt x="16242" y="4145"/>
                </a:lnTo>
                <a:lnTo>
                  <a:pt x="16289" y="4104"/>
                </a:lnTo>
                <a:lnTo>
                  <a:pt x="16249" y="4070"/>
                </a:lnTo>
                <a:lnTo>
                  <a:pt x="16162" y="4066"/>
                </a:lnTo>
                <a:lnTo>
                  <a:pt x="16277" y="3941"/>
                </a:lnTo>
                <a:lnTo>
                  <a:pt x="16126" y="3785"/>
                </a:lnTo>
                <a:lnTo>
                  <a:pt x="16038" y="3653"/>
                </a:lnTo>
                <a:lnTo>
                  <a:pt x="15956" y="3661"/>
                </a:lnTo>
                <a:lnTo>
                  <a:pt x="15832" y="3643"/>
                </a:lnTo>
                <a:lnTo>
                  <a:pt x="15761" y="3729"/>
                </a:lnTo>
                <a:lnTo>
                  <a:pt x="15689" y="3763"/>
                </a:lnTo>
                <a:lnTo>
                  <a:pt x="15654" y="3683"/>
                </a:lnTo>
                <a:lnTo>
                  <a:pt x="15601" y="3653"/>
                </a:lnTo>
                <a:lnTo>
                  <a:pt x="15578" y="3578"/>
                </a:lnTo>
                <a:lnTo>
                  <a:pt x="15515" y="3529"/>
                </a:lnTo>
                <a:lnTo>
                  <a:pt x="15427" y="3536"/>
                </a:lnTo>
                <a:lnTo>
                  <a:pt x="15383" y="3483"/>
                </a:lnTo>
                <a:lnTo>
                  <a:pt x="15307" y="3457"/>
                </a:lnTo>
                <a:lnTo>
                  <a:pt x="15263" y="3510"/>
                </a:lnTo>
                <a:lnTo>
                  <a:pt x="15263" y="3464"/>
                </a:lnTo>
                <a:lnTo>
                  <a:pt x="15203" y="3430"/>
                </a:lnTo>
                <a:lnTo>
                  <a:pt x="15164" y="3354"/>
                </a:lnTo>
                <a:lnTo>
                  <a:pt x="15096" y="3381"/>
                </a:lnTo>
                <a:lnTo>
                  <a:pt x="14973" y="3347"/>
                </a:lnTo>
                <a:lnTo>
                  <a:pt x="14811" y="3257"/>
                </a:lnTo>
                <a:lnTo>
                  <a:pt x="14762" y="3248"/>
                </a:lnTo>
                <a:lnTo>
                  <a:pt x="14735" y="3294"/>
                </a:lnTo>
                <a:lnTo>
                  <a:pt x="14635" y="3230"/>
                </a:lnTo>
                <a:lnTo>
                  <a:pt x="14565" y="3237"/>
                </a:lnTo>
                <a:lnTo>
                  <a:pt x="14548" y="3301"/>
                </a:lnTo>
                <a:lnTo>
                  <a:pt x="14500" y="3305"/>
                </a:lnTo>
                <a:lnTo>
                  <a:pt x="14473" y="3233"/>
                </a:lnTo>
                <a:lnTo>
                  <a:pt x="14346" y="3230"/>
                </a:lnTo>
                <a:lnTo>
                  <a:pt x="14238" y="3286"/>
                </a:lnTo>
                <a:lnTo>
                  <a:pt x="14178" y="3389"/>
                </a:lnTo>
                <a:lnTo>
                  <a:pt x="14186" y="3449"/>
                </a:lnTo>
                <a:lnTo>
                  <a:pt x="14066" y="3563"/>
                </a:lnTo>
                <a:lnTo>
                  <a:pt x="13912" y="3649"/>
                </a:lnTo>
                <a:lnTo>
                  <a:pt x="13713" y="3760"/>
                </a:lnTo>
                <a:lnTo>
                  <a:pt x="13618" y="3873"/>
                </a:lnTo>
                <a:lnTo>
                  <a:pt x="13559" y="4021"/>
                </a:lnTo>
                <a:lnTo>
                  <a:pt x="13534" y="4165"/>
                </a:lnTo>
                <a:lnTo>
                  <a:pt x="13483" y="4240"/>
                </a:lnTo>
                <a:lnTo>
                  <a:pt x="13392" y="4330"/>
                </a:lnTo>
                <a:lnTo>
                  <a:pt x="13398" y="4393"/>
                </a:lnTo>
                <a:lnTo>
                  <a:pt x="13416" y="4502"/>
                </a:lnTo>
                <a:lnTo>
                  <a:pt x="13396" y="4700"/>
                </a:lnTo>
                <a:lnTo>
                  <a:pt x="13360" y="4580"/>
                </a:lnTo>
                <a:lnTo>
                  <a:pt x="13285" y="4462"/>
                </a:lnTo>
                <a:lnTo>
                  <a:pt x="13289" y="4375"/>
                </a:lnTo>
                <a:lnTo>
                  <a:pt x="13364" y="4283"/>
                </a:lnTo>
                <a:lnTo>
                  <a:pt x="13454" y="4213"/>
                </a:lnTo>
                <a:lnTo>
                  <a:pt x="13441" y="4069"/>
                </a:lnTo>
                <a:lnTo>
                  <a:pt x="13486" y="3947"/>
                </a:lnTo>
                <a:lnTo>
                  <a:pt x="13476" y="3883"/>
                </a:lnTo>
                <a:lnTo>
                  <a:pt x="13410" y="3881"/>
                </a:lnTo>
                <a:lnTo>
                  <a:pt x="13280" y="3924"/>
                </a:lnTo>
                <a:lnTo>
                  <a:pt x="13139" y="3885"/>
                </a:lnTo>
                <a:lnTo>
                  <a:pt x="13015" y="3892"/>
                </a:lnTo>
                <a:lnTo>
                  <a:pt x="12916" y="3917"/>
                </a:lnTo>
                <a:lnTo>
                  <a:pt x="12846" y="3860"/>
                </a:lnTo>
                <a:lnTo>
                  <a:pt x="12926" y="3869"/>
                </a:lnTo>
                <a:lnTo>
                  <a:pt x="13020" y="3803"/>
                </a:lnTo>
                <a:lnTo>
                  <a:pt x="13118" y="3782"/>
                </a:lnTo>
                <a:lnTo>
                  <a:pt x="13284" y="3810"/>
                </a:lnTo>
                <a:lnTo>
                  <a:pt x="13376" y="3790"/>
                </a:lnTo>
                <a:lnTo>
                  <a:pt x="13463" y="3685"/>
                </a:lnTo>
                <a:lnTo>
                  <a:pt x="13504" y="3683"/>
                </a:lnTo>
                <a:lnTo>
                  <a:pt x="13555" y="3721"/>
                </a:lnTo>
                <a:lnTo>
                  <a:pt x="13611" y="3704"/>
                </a:lnTo>
                <a:lnTo>
                  <a:pt x="13707" y="3651"/>
                </a:lnTo>
                <a:lnTo>
                  <a:pt x="13868" y="3597"/>
                </a:lnTo>
                <a:lnTo>
                  <a:pt x="13868" y="3477"/>
                </a:lnTo>
                <a:lnTo>
                  <a:pt x="14011" y="3318"/>
                </a:lnTo>
                <a:lnTo>
                  <a:pt x="14011" y="3204"/>
                </a:lnTo>
                <a:lnTo>
                  <a:pt x="14068" y="3128"/>
                </a:lnTo>
                <a:lnTo>
                  <a:pt x="14075" y="3037"/>
                </a:lnTo>
                <a:lnTo>
                  <a:pt x="13924" y="3006"/>
                </a:lnTo>
                <a:lnTo>
                  <a:pt x="13805" y="2915"/>
                </a:lnTo>
                <a:lnTo>
                  <a:pt x="13694" y="2915"/>
                </a:lnTo>
                <a:lnTo>
                  <a:pt x="13534" y="3006"/>
                </a:lnTo>
                <a:lnTo>
                  <a:pt x="13399" y="3014"/>
                </a:lnTo>
                <a:lnTo>
                  <a:pt x="13207" y="2938"/>
                </a:lnTo>
                <a:lnTo>
                  <a:pt x="13000" y="2924"/>
                </a:lnTo>
                <a:lnTo>
                  <a:pt x="12849" y="3075"/>
                </a:lnTo>
                <a:lnTo>
                  <a:pt x="12858" y="3135"/>
                </a:lnTo>
                <a:lnTo>
                  <a:pt x="12906" y="3170"/>
                </a:lnTo>
                <a:lnTo>
                  <a:pt x="12938" y="3222"/>
                </a:lnTo>
                <a:lnTo>
                  <a:pt x="12866" y="3230"/>
                </a:lnTo>
                <a:lnTo>
                  <a:pt x="12823" y="3252"/>
                </a:lnTo>
                <a:lnTo>
                  <a:pt x="12783" y="3343"/>
                </a:lnTo>
                <a:lnTo>
                  <a:pt x="12755" y="3264"/>
                </a:lnTo>
                <a:lnTo>
                  <a:pt x="12703" y="3245"/>
                </a:lnTo>
                <a:lnTo>
                  <a:pt x="12583" y="3290"/>
                </a:lnTo>
                <a:lnTo>
                  <a:pt x="12457" y="3461"/>
                </a:lnTo>
                <a:lnTo>
                  <a:pt x="12286" y="3646"/>
                </a:lnTo>
                <a:lnTo>
                  <a:pt x="12413" y="3476"/>
                </a:lnTo>
                <a:lnTo>
                  <a:pt x="12409" y="3365"/>
                </a:lnTo>
                <a:lnTo>
                  <a:pt x="12437" y="3305"/>
                </a:lnTo>
                <a:lnTo>
                  <a:pt x="12449" y="3230"/>
                </a:lnTo>
                <a:lnTo>
                  <a:pt x="12394" y="3230"/>
                </a:lnTo>
                <a:lnTo>
                  <a:pt x="12282" y="3316"/>
                </a:lnTo>
                <a:lnTo>
                  <a:pt x="12226" y="3438"/>
                </a:lnTo>
                <a:lnTo>
                  <a:pt x="12171" y="3574"/>
                </a:lnTo>
                <a:lnTo>
                  <a:pt x="12080" y="3631"/>
                </a:lnTo>
                <a:lnTo>
                  <a:pt x="12166" y="3472"/>
                </a:lnTo>
                <a:lnTo>
                  <a:pt x="12182" y="3347"/>
                </a:lnTo>
                <a:lnTo>
                  <a:pt x="12377" y="3116"/>
                </a:lnTo>
                <a:lnTo>
                  <a:pt x="12425" y="2961"/>
                </a:lnTo>
                <a:lnTo>
                  <a:pt x="12497" y="2866"/>
                </a:lnTo>
                <a:lnTo>
                  <a:pt x="12604" y="2809"/>
                </a:lnTo>
                <a:lnTo>
                  <a:pt x="12719" y="2730"/>
                </a:lnTo>
                <a:lnTo>
                  <a:pt x="12803" y="2696"/>
                </a:lnTo>
                <a:lnTo>
                  <a:pt x="12905" y="2548"/>
                </a:lnTo>
                <a:lnTo>
                  <a:pt x="13164" y="2298"/>
                </a:lnTo>
                <a:lnTo>
                  <a:pt x="13180" y="2238"/>
                </a:lnTo>
                <a:lnTo>
                  <a:pt x="13232" y="2200"/>
                </a:lnTo>
                <a:lnTo>
                  <a:pt x="13177" y="2132"/>
                </a:lnTo>
                <a:lnTo>
                  <a:pt x="13196" y="2060"/>
                </a:lnTo>
                <a:lnTo>
                  <a:pt x="13232" y="2030"/>
                </a:lnTo>
                <a:lnTo>
                  <a:pt x="13236" y="1927"/>
                </a:lnTo>
                <a:lnTo>
                  <a:pt x="13132" y="1856"/>
                </a:lnTo>
                <a:lnTo>
                  <a:pt x="13018" y="1864"/>
                </a:lnTo>
                <a:lnTo>
                  <a:pt x="12981" y="1901"/>
                </a:lnTo>
                <a:lnTo>
                  <a:pt x="12930" y="1818"/>
                </a:lnTo>
                <a:lnTo>
                  <a:pt x="12859" y="1621"/>
                </a:lnTo>
                <a:lnTo>
                  <a:pt x="12735" y="1330"/>
                </a:lnTo>
                <a:lnTo>
                  <a:pt x="12624" y="1178"/>
                </a:lnTo>
                <a:lnTo>
                  <a:pt x="12544" y="978"/>
                </a:lnTo>
                <a:lnTo>
                  <a:pt x="12548" y="868"/>
                </a:lnTo>
                <a:cubicBezTo>
                  <a:pt x="12548" y="868"/>
                  <a:pt x="12520" y="758"/>
                  <a:pt x="12520" y="758"/>
                </a:cubicBezTo>
                <a:close/>
                <a:moveTo>
                  <a:pt x="13010" y="1799"/>
                </a:moveTo>
                <a:lnTo>
                  <a:pt x="12954" y="1720"/>
                </a:lnTo>
                <a:lnTo>
                  <a:pt x="12911" y="1587"/>
                </a:lnTo>
                <a:lnTo>
                  <a:pt x="12926" y="1548"/>
                </a:lnTo>
                <a:lnTo>
                  <a:pt x="13001" y="1597"/>
                </a:lnTo>
                <a:lnTo>
                  <a:pt x="13081" y="1735"/>
                </a:lnTo>
                <a:lnTo>
                  <a:pt x="13069" y="1806"/>
                </a:lnTo>
                <a:cubicBezTo>
                  <a:pt x="13069" y="1806"/>
                  <a:pt x="13018" y="1799"/>
                  <a:pt x="13010" y="1799"/>
                </a:cubicBezTo>
                <a:cubicBezTo>
                  <a:pt x="13010" y="1799"/>
                  <a:pt x="13010" y="1799"/>
                  <a:pt x="13010" y="1799"/>
                </a:cubicBezTo>
                <a:close/>
                <a:moveTo>
                  <a:pt x="13353" y="2892"/>
                </a:moveTo>
                <a:lnTo>
                  <a:pt x="13436" y="2858"/>
                </a:lnTo>
                <a:lnTo>
                  <a:pt x="13460" y="2812"/>
                </a:lnTo>
                <a:lnTo>
                  <a:pt x="13536" y="2808"/>
                </a:lnTo>
                <a:lnTo>
                  <a:pt x="13597" y="2851"/>
                </a:lnTo>
                <a:lnTo>
                  <a:pt x="13557" y="2913"/>
                </a:lnTo>
                <a:lnTo>
                  <a:pt x="13434" y="2920"/>
                </a:lnTo>
                <a:lnTo>
                  <a:pt x="13353" y="2892"/>
                </a:lnTo>
                <a:cubicBezTo>
                  <a:pt x="13353" y="2892"/>
                  <a:pt x="13353" y="2892"/>
                  <a:pt x="13353" y="2892"/>
                </a:cubicBezTo>
                <a:close/>
                <a:moveTo>
                  <a:pt x="13044" y="2766"/>
                </a:moveTo>
                <a:lnTo>
                  <a:pt x="13094" y="2792"/>
                </a:lnTo>
                <a:lnTo>
                  <a:pt x="13229" y="2797"/>
                </a:lnTo>
                <a:lnTo>
                  <a:pt x="13270" y="2822"/>
                </a:lnTo>
                <a:lnTo>
                  <a:pt x="13343" y="2789"/>
                </a:lnTo>
                <a:lnTo>
                  <a:pt x="13364" y="2722"/>
                </a:lnTo>
                <a:lnTo>
                  <a:pt x="13302" y="2675"/>
                </a:lnTo>
                <a:lnTo>
                  <a:pt x="13147" y="2713"/>
                </a:lnTo>
                <a:lnTo>
                  <a:pt x="13066" y="2721"/>
                </a:lnTo>
                <a:lnTo>
                  <a:pt x="13044" y="2766"/>
                </a:lnTo>
                <a:cubicBezTo>
                  <a:pt x="13044" y="2766"/>
                  <a:pt x="13044" y="2766"/>
                  <a:pt x="13044" y="2766"/>
                </a:cubicBezTo>
                <a:close/>
                <a:moveTo>
                  <a:pt x="13005" y="2696"/>
                </a:moveTo>
                <a:lnTo>
                  <a:pt x="12984" y="2603"/>
                </a:lnTo>
                <a:lnTo>
                  <a:pt x="13045" y="2537"/>
                </a:lnTo>
                <a:lnTo>
                  <a:pt x="13102" y="2510"/>
                </a:lnTo>
                <a:lnTo>
                  <a:pt x="13175" y="2457"/>
                </a:lnTo>
                <a:lnTo>
                  <a:pt x="13226" y="2464"/>
                </a:lnTo>
                <a:lnTo>
                  <a:pt x="13179" y="2538"/>
                </a:lnTo>
                <a:lnTo>
                  <a:pt x="13118" y="2558"/>
                </a:lnTo>
                <a:lnTo>
                  <a:pt x="13064" y="2637"/>
                </a:lnTo>
                <a:lnTo>
                  <a:pt x="13005" y="2696"/>
                </a:lnTo>
                <a:cubicBezTo>
                  <a:pt x="13005" y="2696"/>
                  <a:pt x="13005" y="2696"/>
                  <a:pt x="13005" y="2696"/>
                </a:cubicBezTo>
                <a:close/>
                <a:moveTo>
                  <a:pt x="13002" y="2802"/>
                </a:moveTo>
                <a:lnTo>
                  <a:pt x="12988" y="2759"/>
                </a:lnTo>
                <a:lnTo>
                  <a:pt x="12920" y="2728"/>
                </a:lnTo>
                <a:lnTo>
                  <a:pt x="12911" y="2789"/>
                </a:lnTo>
                <a:lnTo>
                  <a:pt x="12942" y="2835"/>
                </a:lnTo>
                <a:lnTo>
                  <a:pt x="12998" y="2851"/>
                </a:lnTo>
                <a:lnTo>
                  <a:pt x="13002" y="2802"/>
                </a:lnTo>
                <a:cubicBezTo>
                  <a:pt x="13002" y="2802"/>
                  <a:pt x="13002" y="2802"/>
                  <a:pt x="13002" y="2802"/>
                </a:cubicBezTo>
                <a:close/>
                <a:moveTo>
                  <a:pt x="12527" y="3176"/>
                </a:moveTo>
                <a:lnTo>
                  <a:pt x="12569" y="3167"/>
                </a:lnTo>
                <a:lnTo>
                  <a:pt x="12588" y="3129"/>
                </a:lnTo>
                <a:lnTo>
                  <a:pt x="12709" y="3017"/>
                </a:lnTo>
                <a:lnTo>
                  <a:pt x="12766" y="3012"/>
                </a:lnTo>
                <a:lnTo>
                  <a:pt x="12861" y="2918"/>
                </a:lnTo>
                <a:lnTo>
                  <a:pt x="12836" y="2880"/>
                </a:lnTo>
                <a:lnTo>
                  <a:pt x="12796" y="2892"/>
                </a:lnTo>
                <a:lnTo>
                  <a:pt x="12746" y="2886"/>
                </a:lnTo>
                <a:lnTo>
                  <a:pt x="12695" y="2906"/>
                </a:lnTo>
                <a:lnTo>
                  <a:pt x="12592" y="3007"/>
                </a:lnTo>
                <a:lnTo>
                  <a:pt x="12527" y="3176"/>
                </a:lnTo>
                <a:cubicBezTo>
                  <a:pt x="12527" y="3176"/>
                  <a:pt x="12527" y="3176"/>
                  <a:pt x="12527" y="3176"/>
                </a:cubicBezTo>
                <a:close/>
                <a:moveTo>
                  <a:pt x="12627" y="3180"/>
                </a:moveTo>
                <a:lnTo>
                  <a:pt x="12669" y="3127"/>
                </a:lnTo>
                <a:lnTo>
                  <a:pt x="12744" y="3081"/>
                </a:lnTo>
                <a:lnTo>
                  <a:pt x="12771" y="3106"/>
                </a:lnTo>
                <a:lnTo>
                  <a:pt x="12741" y="3173"/>
                </a:lnTo>
                <a:lnTo>
                  <a:pt x="12660" y="3188"/>
                </a:lnTo>
                <a:lnTo>
                  <a:pt x="12627" y="3180"/>
                </a:lnTo>
                <a:cubicBezTo>
                  <a:pt x="12627" y="3180"/>
                  <a:pt x="12627" y="3180"/>
                  <a:pt x="12627" y="3180"/>
                </a:cubicBezTo>
                <a:close/>
                <a:moveTo>
                  <a:pt x="12627" y="3180"/>
                </a:moveTo>
              </a:path>
            </a:pathLst>
          </a:custGeom>
          <a:solidFill>
            <a:srgbClr val="D0D9E2"/>
          </a:solidFill>
          <a:ln>
            <a:noFill/>
          </a:ln>
          <a:extLs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0" bIns="0"/>
          <a:lstStyle/>
          <a:p>
            <a:r>
              <a:rPr lang="en-US" sz="900" dirty="0">
                <a:latin typeface="Nizar Cocon Kurdish" panose="020A0503020102020204" pitchFamily="18" charset="-78"/>
                <a:cs typeface="Nizar Cocon Kurdish" panose="020A0503020102020204" pitchFamily="18" charset="-78"/>
              </a:rPr>
              <a:t>\</a:t>
            </a:r>
          </a:p>
        </p:txBody>
      </p:sp>
      <p:sp>
        <p:nvSpPr>
          <p:cNvPr id="2" name="Rectangle 1"/>
          <p:cNvSpPr/>
          <p:nvPr/>
        </p:nvSpPr>
        <p:spPr>
          <a:xfrm>
            <a:off x="4683904" y="954017"/>
            <a:ext cx="6808848" cy="2896177"/>
          </a:xfrm>
          <a:prstGeom prst="rect">
            <a:avLst/>
          </a:prstGeom>
        </p:spPr>
        <p:txBody>
          <a:bodyPr wrap="square">
            <a:spAutoFit/>
          </a:bodyPr>
          <a:lstStyle/>
          <a:p>
            <a:pPr algn="r" rtl="1">
              <a:lnSpc>
                <a:spcPct val="107000"/>
              </a:lnSpc>
              <a:spcAft>
                <a:spcPts val="800"/>
              </a:spcAft>
            </a:pPr>
            <a:r>
              <a:rPr lang="ar-EG" sz="1600" b="1"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المواقع بالنسبة لخطوط العرض :</a:t>
            </a:r>
            <a:endParaRPr lang="en-US" sz="1600"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07000"/>
              </a:lnSpc>
              <a:spcAft>
                <a:spcPts val="800"/>
              </a:spcAft>
            </a:pPr>
            <a:r>
              <a:rPr lang="ar-SA"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لقد عرفت ان المناطق القريبة من الدائرة الاستوائية تكون اشد حرارة وتقل الحرارة كلما بعدنا عن دائرة الاستواء شمالا وجنوبا .</a:t>
            </a:r>
            <a:endParaRPr lang="en-US" sz="1400"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07000"/>
              </a:lnSpc>
              <a:spcAft>
                <a:spcPts val="800"/>
              </a:spcAft>
            </a:pPr>
            <a:r>
              <a:rPr lang="ar-EG" sz="1600" b="1" dirty="0">
                <a:solidFill>
                  <a:srgbClr val="FF0000"/>
                </a:solidFill>
                <a:latin typeface="Nizar Cocon Kurdish" panose="020A0503020102020204" pitchFamily="18" charset="-78"/>
                <a:ea typeface="Calibri" panose="020F0502020204030204" pitchFamily="34" charset="0"/>
                <a:cs typeface="Nizar Cocon Kurdish" panose="020A0503020102020204" pitchFamily="18" charset="-78"/>
              </a:rPr>
              <a:t> </a:t>
            </a:r>
            <a:r>
              <a:rPr lang="ar-EG" sz="1600" b="1"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القرب او البعد عن المسطحات المائية :</a:t>
            </a:r>
            <a:endParaRPr lang="en-US" sz="1600" dirty="0">
              <a:latin typeface="Nizar Cocon Kurdish" panose="020A0503020102020204" pitchFamily="18" charset="-78"/>
              <a:ea typeface="Calibri" panose="020F0502020204030204" pitchFamily="34" charset="0"/>
              <a:cs typeface="Nizar Cocon Kurdish" panose="020A0503020102020204" pitchFamily="18" charset="-78"/>
            </a:endParaRPr>
          </a:p>
          <a:p>
            <a:pPr algn="r" rtl="1"/>
            <a:r>
              <a:rPr lang="ar-SA"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تؤثرالمسطحات المائية في مناخ المناطق المحيطة بها لذلك نجد الاجزاء الساحلية المطلة علي البحار تتميز بالمناخ المعتدل اما المناطق الداخلية البعيدة من تاثسر البحر والتي تعرف بالمناطق القارية فتتصف بارتفاع درجة الحرارة في فصل الصيف وانخفاضها في الشتاء وتتمثل في المناطق الصحراوية .</a:t>
            </a:r>
            <a:endParaRPr lang="ar-EG"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endParaRPr lang="ar-EG"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endParaRPr lang="ar-EG"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br>
              <a:rPr lang="ar-EG" sz="1400"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br>
            <a:endParaRPr lang="ar-EG" sz="1400" dirty="0">
              <a:solidFill>
                <a:schemeClr val="bg1"/>
              </a:solidFill>
              <a:latin typeface="Nizar Cocon Kurdish" panose="020A0503020102020204" pitchFamily="18" charset="-78"/>
              <a:cs typeface="Nizar Cocon Kurdish" panose="020A0503020102020204" pitchFamily="18" charset="-78"/>
            </a:endParaRPr>
          </a:p>
        </p:txBody>
      </p:sp>
      <p:sp>
        <p:nvSpPr>
          <p:cNvPr id="6" name="Rectangle 5"/>
          <p:cNvSpPr/>
          <p:nvPr/>
        </p:nvSpPr>
        <p:spPr>
          <a:xfrm>
            <a:off x="9924556" y="3066487"/>
            <a:ext cx="1470275" cy="487506"/>
          </a:xfrm>
          <a:prstGeom prst="rect">
            <a:avLst/>
          </a:prstGeom>
        </p:spPr>
        <p:txBody>
          <a:bodyPr wrap="none">
            <a:spAutoFit/>
          </a:bodyPr>
          <a:lstStyle/>
          <a:p>
            <a:pPr rtl="0">
              <a:lnSpc>
                <a:spcPct val="107000"/>
              </a:lnSpc>
              <a:spcAft>
                <a:spcPts val="800"/>
              </a:spcAft>
            </a:pPr>
            <a:r>
              <a:rPr lang="ar-EG" sz="2400" b="1" dirty="0">
                <a:solidFill>
                  <a:schemeClr val="bg1">
                    <a:lumMod val="85000"/>
                    <a:lumOff val="15000"/>
                  </a:schemeClr>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rPr>
              <a:t>التضاريس :</a:t>
            </a:r>
            <a:endParaRPr lang="en-US" sz="2400" dirty="0">
              <a:solidFill>
                <a:schemeClr val="bg1">
                  <a:lumMod val="85000"/>
                  <a:lumOff val="15000"/>
                </a:schemeClr>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endParaRPr>
          </a:p>
        </p:txBody>
      </p:sp>
      <p:sp>
        <p:nvSpPr>
          <p:cNvPr id="7" name="Rectangle 6"/>
          <p:cNvSpPr/>
          <p:nvPr/>
        </p:nvSpPr>
        <p:spPr>
          <a:xfrm>
            <a:off x="5026911" y="3284041"/>
            <a:ext cx="6528954" cy="3145220"/>
          </a:xfrm>
          <a:prstGeom prst="rect">
            <a:avLst/>
          </a:prstGeom>
        </p:spPr>
        <p:txBody>
          <a:bodyPr wrap="square">
            <a:spAutoFit/>
          </a:bodyPr>
          <a:lstStyle/>
          <a:p>
            <a:pPr lvl="1" algn="r" rtl="1">
              <a:lnSpc>
                <a:spcPct val="107000"/>
              </a:lnSpc>
              <a:spcAft>
                <a:spcPts val="800"/>
              </a:spcAft>
              <a:tabLst>
                <a:tab pos="255263" algn="l"/>
                <a:tab pos="2637089" algn="ctr"/>
              </a:tabLst>
            </a:pPr>
            <a:endParaRPr lang="ar-EG" sz="2000" b="1" dirty="0">
              <a:solidFill>
                <a:srgbClr val="00B0F0"/>
              </a:solidFill>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07000"/>
              </a:lnSpc>
              <a:spcAft>
                <a:spcPts val="800"/>
              </a:spcAft>
              <a:tabLst>
                <a:tab pos="255263" algn="l"/>
                <a:tab pos="2637089" algn="ctr"/>
              </a:tabLst>
            </a:pPr>
            <a:r>
              <a:rPr lang="ar-EG" sz="1600" b="1"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تؤثر التضاريس في مناخ وطننا العربي من حيث :</a:t>
            </a:r>
            <a:endParaRPr lang="en-US" sz="1600"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endParaRPr>
          </a:p>
          <a:p>
            <a:pPr marL="342892" indent="-342892" algn="r" rtl="1">
              <a:lnSpc>
                <a:spcPct val="115000"/>
              </a:lnSpc>
              <a:spcAft>
                <a:spcPts val="1000"/>
              </a:spcAft>
              <a:buClr>
                <a:srgbClr val="C00000"/>
              </a:buClr>
              <a:buFont typeface="Symbol" panose="05050102010706020507" pitchFamily="18" charset="2"/>
              <a:buChar char=""/>
            </a:pPr>
            <a:r>
              <a:rPr lang="ar-EG" sz="1600" b="1"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الاتفارع :</a:t>
            </a:r>
            <a:endParaRPr lang="en-US" sz="1600"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endParaRPr>
          </a:p>
          <a:p>
            <a:pPr marL="457189" algn="r" rtl="1">
              <a:lnSpc>
                <a:spcPct val="115000"/>
              </a:lnSpc>
              <a:spcAft>
                <a:spcPts val="1000"/>
              </a:spcAft>
            </a:pPr>
            <a:r>
              <a:rPr lang="en-US" sz="20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 </a:t>
            </a:r>
            <a:r>
              <a:rPr lang="ar-EG"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لذلك نجد في وطننا العربي قمة جبلية مرتفعة تغطيها مثل جبال لبنان لان درجة الحرارة تنخفض درجة الحرارة درجة واحدة مئوية كلما ارتفعنا 150 متر فوق سطح الارض .</a:t>
            </a:r>
            <a:endParaRPr lang="en-US" sz="1400"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a:p>
            <a:pPr marL="342892" indent="-342892" algn="r" rtl="1">
              <a:lnSpc>
                <a:spcPct val="115000"/>
              </a:lnSpc>
              <a:spcAft>
                <a:spcPts val="1000"/>
              </a:spcAft>
              <a:buClr>
                <a:srgbClr val="C00000"/>
              </a:buClr>
              <a:buFont typeface="Symbol" panose="05050102010706020507" pitchFamily="18" charset="2"/>
              <a:buChar char=""/>
            </a:pPr>
            <a:r>
              <a:rPr lang="ar-EG" sz="1600" b="1"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اتجاه الكتل الجبلية :</a:t>
            </a:r>
            <a:r>
              <a:rPr lang="ar-EG" sz="1600"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rPr>
              <a:t> </a:t>
            </a:r>
            <a:endParaRPr lang="en-US" sz="1600" dirty="0">
              <a:solidFill>
                <a:srgbClr val="C00000"/>
              </a:solidFill>
              <a:latin typeface="Nizar Cocon Kurdish" panose="020A0503020102020204" pitchFamily="18" charset="-78"/>
              <a:ea typeface="Calibri" panose="020F0502020204030204" pitchFamily="34" charset="0"/>
              <a:cs typeface="Nizar Cocon Kurdish" panose="020A0503020102020204" pitchFamily="18" charset="-78"/>
            </a:endParaRPr>
          </a:p>
          <a:p>
            <a:pPr marL="742931" algn="r" rtl="1">
              <a:lnSpc>
                <a:spcPct val="115000"/>
              </a:lnSpc>
              <a:spcAft>
                <a:spcPts val="1000"/>
              </a:spcAft>
            </a:pPr>
            <a:r>
              <a:rPr lang="ar-EG" sz="1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الذي يؤثر في توزيع كمية المطر لذلك نجد جوانب الجبال المواجهة للرياح الممطرة تكون اغر مطرا من السطوح الداخلية كما في جبال اطلس </a:t>
            </a:r>
            <a:r>
              <a:rPr lang="ar-EG" sz="2400" b="1"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rPr>
              <a:t>.</a:t>
            </a:r>
            <a:endParaRPr lang="en-US" sz="1400" dirty="0">
              <a:solidFill>
                <a:schemeClr val="bg1"/>
              </a:solidFill>
              <a:latin typeface="Nizar Cocon Kurdish" panose="020A0503020102020204" pitchFamily="18" charset="-78"/>
              <a:ea typeface="Calibri" panose="020F0502020204030204" pitchFamily="34" charset="0"/>
              <a:cs typeface="Nizar Cocon Kurdish" panose="020A0503020102020204" pitchFamily="18" charset="-78"/>
            </a:endParaRPr>
          </a:p>
        </p:txBody>
      </p:sp>
    </p:spTree>
    <p:extLst>
      <p:ext uri="{BB962C8B-B14F-4D97-AF65-F5344CB8AC3E}">
        <p14:creationId xmlns:p14="http://schemas.microsoft.com/office/powerpoint/2010/main" val="284615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7">
                                            <p:txEl>
                                              <p:pRg st="1" end="1"/>
                                            </p:txEl>
                                          </p:spTgt>
                                        </p:tgtEl>
                                        <p:attrNameLst>
                                          <p:attrName>style.visibility</p:attrName>
                                        </p:attrNameLst>
                                      </p:cBhvr>
                                      <p:to>
                                        <p:strVal val="visible"/>
                                      </p:to>
                                    </p:set>
                                    <p:animEffect transition="in" filter="barn(inVertical)">
                                      <p:cBhvr>
                                        <p:cTn id="36" dur="500"/>
                                        <p:tgtEl>
                                          <p:spTgt spid="7">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Effect transition="in" filter="barn(inVertical)">
                                      <p:cBhvr>
                                        <p:cTn id="41" dur="500"/>
                                        <p:tgtEl>
                                          <p:spTgt spid="7">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nodeType="click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 calcmode="lin" valueType="num">
                                      <p:cBhvr>
                                        <p:cTn id="46"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47"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48" dur="500"/>
                                        <p:tgtEl>
                                          <p:spTgt spid="7">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7">
                                            <p:txEl>
                                              <p:pRg st="4" end="4"/>
                                            </p:txEl>
                                          </p:spTgt>
                                        </p:tgtEl>
                                        <p:attrNameLst>
                                          <p:attrName>style.visibility</p:attrName>
                                        </p:attrNameLst>
                                      </p:cBhvr>
                                      <p:to>
                                        <p:strVal val="visible"/>
                                      </p:to>
                                    </p:set>
                                    <p:animEffect transition="in" filter="barn(inVertical)">
                                      <p:cBhvr>
                                        <p:cTn id="53" dur="500"/>
                                        <p:tgtEl>
                                          <p:spTgt spid="7">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7">
                                            <p:txEl>
                                              <p:pRg st="5" end="5"/>
                                            </p:txEl>
                                          </p:spTgt>
                                        </p:tgtEl>
                                        <p:attrNameLst>
                                          <p:attrName>style.visibility</p:attrName>
                                        </p:attrNameLst>
                                      </p:cBhvr>
                                      <p:to>
                                        <p:strVal val="visible"/>
                                      </p:to>
                                    </p:set>
                                    <p:anim calcmode="lin" valueType="num">
                                      <p:cBhvr>
                                        <p:cTn id="58"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59"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60"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80778" y="215109"/>
            <a:ext cx="8274627" cy="3567772"/>
          </a:xfrm>
          <a:prstGeom prst="rect">
            <a:avLst/>
          </a:prstGeom>
        </p:spPr>
        <p:txBody>
          <a:bodyPr wrap="square">
            <a:spAutoFit/>
          </a:bodyPr>
          <a:lstStyle/>
          <a:p>
            <a:pPr algn="r" rtl="1">
              <a:lnSpc>
                <a:spcPct val="107000"/>
              </a:lnSpc>
              <a:spcAft>
                <a:spcPts val="800"/>
              </a:spcAft>
            </a:pPr>
            <a:r>
              <a:rPr lang="ar-EG" sz="2000" b="1" dirty="0">
                <a:solidFill>
                  <a:schemeClr val="accent3"/>
                </a:solidFill>
                <a:latin typeface="Nizar Cocon Kurdish" panose="020A0503020102020204" pitchFamily="18" charset="-78"/>
                <a:ea typeface="Calibri" panose="020F0502020204030204" pitchFamily="34" charset="0"/>
                <a:cs typeface="Nizar Cocon Kurdish" panose="020A0503020102020204" pitchFamily="18" charset="-78"/>
              </a:rPr>
              <a:t>الاقاليم الداخلية والنباتية في الوطن العربي :</a:t>
            </a:r>
            <a:endParaRPr lang="en-US" sz="2000" dirty="0">
              <a:solidFill>
                <a:schemeClr val="accent3"/>
              </a:solidFill>
              <a:latin typeface="Nizar Cocon Kurdish" panose="020A0503020102020204" pitchFamily="18" charset="-78"/>
              <a:ea typeface="Calibri" panose="020F0502020204030204" pitchFamily="34" charset="0"/>
              <a:cs typeface="Nizar Cocon Kurdish" panose="020A0503020102020204" pitchFamily="18" charset="-78"/>
            </a:endParaRPr>
          </a:p>
          <a:p>
            <a:pPr algn="ctr" rtl="1">
              <a:lnSpc>
                <a:spcPct val="107000"/>
              </a:lnSpc>
              <a:spcAft>
                <a:spcPts val="800"/>
              </a:spcAft>
            </a:pPr>
            <a:r>
              <a:rPr lang="ar-EG" b="1" dirty="0">
                <a:solidFill>
                  <a:schemeClr val="accent1">
                    <a:lumMod val="50000"/>
                  </a:schemeClr>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rPr>
              <a:t>يتميز وطننا العربي بتنوع مناخه والذي يمكن تقسيمه الي عدة اقاليم مناخية لاحظ الخريطة :</a:t>
            </a:r>
            <a:endParaRPr lang="en-US" b="1" dirty="0">
              <a:solidFill>
                <a:schemeClr val="accent1">
                  <a:lumMod val="50000"/>
                </a:schemeClr>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07000"/>
              </a:lnSpc>
              <a:spcAft>
                <a:spcPts val="800"/>
              </a:spcAft>
            </a:pPr>
            <a:r>
              <a:rPr lang="ar-EG"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rPr>
              <a:t>والان تعال معنا نتجول في كل اقليم من هذه الاقاليم :-</a:t>
            </a:r>
            <a:endParaRPr lang="en-US"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endParaRPr>
          </a:p>
          <a:p>
            <a:pPr algn="just" rtl="1">
              <a:lnSpc>
                <a:spcPct val="107000"/>
              </a:lnSpc>
              <a:spcAft>
                <a:spcPts val="800"/>
              </a:spcAft>
            </a:pPr>
            <a:r>
              <a:rPr lang="ar-EG"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rPr>
              <a:t>النبات الطبيعي :-</a:t>
            </a:r>
            <a:endParaRPr lang="en-US"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endParaRPr>
          </a:p>
          <a:p>
            <a:pPr marL="685783" algn="r" rtl="1">
              <a:lnSpc>
                <a:spcPct val="115000"/>
              </a:lnSpc>
              <a:spcAft>
                <a:spcPts val="1000"/>
              </a:spcAft>
            </a:pPr>
            <a:r>
              <a:rPr lang="ar-EG" b="1" dirty="0">
                <a:solidFill>
                  <a:schemeClr val="accent1">
                    <a:lumMod val="50000"/>
                  </a:schemeClr>
                </a:solidFill>
                <a:latin typeface="Nizar Cocon Kurdish" panose="020A0503020102020204" pitchFamily="18" charset="-78"/>
                <a:ea typeface="Calibri" panose="020F0502020204030204" pitchFamily="34" charset="0"/>
                <a:cs typeface="Nizar Cocon Kurdish" panose="020A0503020102020204" pitchFamily="18" charset="-78"/>
              </a:rPr>
              <a:t> يرتبط بهذا الاقليم وجود :</a:t>
            </a:r>
            <a:endParaRPr lang="en-US" sz="1200" dirty="0">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15000"/>
              </a:lnSpc>
              <a:spcAft>
                <a:spcPts val="1000"/>
              </a:spcAft>
              <a:buClr>
                <a:srgbClr val="FF0000"/>
              </a:buClr>
              <a:buSzPts val="1800"/>
            </a:pPr>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  الغابات المعتدلة فوق المنحدرات الجبلية غزيرة المطر مثل جبال اطلس ومرتفعات  بلاد الشام والعراق ومن اهم اشجارها البلوط الفليني , والزيتون والارز الذي اتخذته لبنان شعارا لها .</a:t>
            </a:r>
            <a:endParaRPr lang="en-US" sz="1600" b="1" dirty="0">
              <a:latin typeface="Nizar Cocon Kurdish" panose="020A0503020102020204" pitchFamily="18" charset="-78"/>
              <a:ea typeface="Calibri" panose="020F0502020204030204" pitchFamily="34" charset="0"/>
              <a:cs typeface="Nizar Cocon Kurdish" panose="020A0503020102020204" pitchFamily="18" charset="-78"/>
            </a:endParaRPr>
          </a:p>
          <a:p>
            <a:pPr algn="r" rtl="1">
              <a:lnSpc>
                <a:spcPct val="107000"/>
              </a:lnSpc>
              <a:spcAft>
                <a:spcPts val="800"/>
              </a:spcAft>
              <a:tabLst>
                <a:tab pos="255263" algn="l"/>
                <a:tab pos="2637089" algn="ctr"/>
              </a:tabLst>
            </a:pPr>
            <a:r>
              <a:rPr lang="ar-SA" sz="2800" b="1" dirty="0">
                <a:solidFill>
                  <a:srgbClr val="0000CC"/>
                </a:solidFill>
                <a:latin typeface="Nizar Cocon Kurdish" panose="020A0503020102020204" pitchFamily="18" charset="-78"/>
                <a:ea typeface="Calibri" panose="020F0502020204030204" pitchFamily="34" charset="0"/>
                <a:cs typeface="Nizar Cocon Kurdish" panose="020A0503020102020204" pitchFamily="18" charset="-78"/>
              </a:rPr>
              <a:t> </a:t>
            </a:r>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الحشائش المعتدلة ( الاستبس ) تنمو بين اقليم البحر المتوسط والاقليم الصحراوي وتزدهر في الشتاء وتجف صيفا وتربي عليها الاغنام والماعز </a:t>
            </a:r>
            <a:endParaRPr lang="en-US" sz="1600" dirty="0">
              <a:latin typeface="Nizar Cocon Kurdish" panose="020A0503020102020204" pitchFamily="18" charset="-78"/>
              <a:ea typeface="Calibri" panose="020F0502020204030204" pitchFamily="34" charset="0"/>
              <a:cs typeface="Nizar Cocon Kurdish" panose="020A0503020102020204" pitchFamily="18" charset="-78"/>
            </a:endParaRPr>
          </a:p>
        </p:txBody>
      </p:sp>
      <p:sp>
        <p:nvSpPr>
          <p:cNvPr id="3" name="Rectangle 2"/>
          <p:cNvSpPr/>
          <p:nvPr/>
        </p:nvSpPr>
        <p:spPr>
          <a:xfrm>
            <a:off x="5502405" y="4216722"/>
            <a:ext cx="4953000" cy="1713611"/>
          </a:xfrm>
          <a:prstGeom prst="rect">
            <a:avLst/>
          </a:prstGeom>
        </p:spPr>
        <p:txBody>
          <a:bodyPr>
            <a:spAutoFit/>
          </a:bodyPr>
          <a:lstStyle/>
          <a:p>
            <a:pPr algn="r" rtl="1">
              <a:lnSpc>
                <a:spcPct val="107000"/>
              </a:lnSpc>
              <a:spcAft>
                <a:spcPts val="800"/>
              </a:spcAft>
            </a:pPr>
            <a:r>
              <a:rPr lang="ar-EG"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rPr>
              <a:t>النبات الطبيعي :-</a:t>
            </a:r>
            <a:endParaRPr lang="en-US" b="1" dirty="0">
              <a:solidFill>
                <a:schemeClr val="accent3"/>
              </a:solidFill>
              <a:effectLst>
                <a:outerShdw blurRad="38100" dist="38100" dir="2700000" algn="tl">
                  <a:srgbClr val="000000">
                    <a:alpha val="43137"/>
                  </a:srgbClr>
                </a:outerShdw>
              </a:effectLst>
              <a:latin typeface="Nizar Cocon Kurdish" panose="020A0503020102020204" pitchFamily="18" charset="-78"/>
              <a:ea typeface="Calibri" panose="020F0502020204030204" pitchFamily="34" charset="0"/>
              <a:cs typeface="Nizar Cocon Kurdish" panose="020A0503020102020204" pitchFamily="18" charset="-78"/>
            </a:endParaRPr>
          </a:p>
          <a:p>
            <a:pPr algn="ctr" rtl="1">
              <a:lnSpc>
                <a:spcPct val="107000"/>
              </a:lnSpc>
              <a:spcAft>
                <a:spcPts val="800"/>
              </a:spcAft>
            </a:pPr>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تختلف الصورة النباتية في هذا الاقليم حسب كمية المطر فتنمو حشائش قصيرة في المناطق قليلة المطر</a:t>
            </a:r>
            <a:endParaRPr lang="en-US" sz="1600" dirty="0">
              <a:latin typeface="Nizar Cocon Kurdish" panose="020A0503020102020204" pitchFamily="18" charset="-78"/>
              <a:ea typeface="Calibri" panose="020F0502020204030204" pitchFamily="34" charset="0"/>
              <a:cs typeface="Nizar Cocon Kurdish" panose="020A0503020102020204" pitchFamily="18" charset="-78"/>
            </a:endParaRPr>
          </a:p>
          <a:p>
            <a:pPr algn="ctr" rtl="1">
              <a:lnSpc>
                <a:spcPct val="107000"/>
              </a:lnSpc>
              <a:spcAft>
                <a:spcPts val="800"/>
              </a:spcAft>
            </a:pPr>
            <a:r>
              <a:rPr lang="ar-EG" sz="1600" b="1" dirty="0">
                <a:latin typeface="Nizar Cocon Kurdish" panose="020A0503020102020204" pitchFamily="18" charset="-78"/>
                <a:ea typeface="Calibri" panose="020F0502020204030204" pitchFamily="34" charset="0"/>
                <a:cs typeface="Nizar Cocon Kurdish" panose="020A0503020102020204" pitchFamily="18" charset="-78"/>
              </a:rPr>
              <a:t>ونباتات شوكية كالصبار في المناطق نادرة المطر , وبها الحيوانات مثل الزواحف والاب والغزلان </a:t>
            </a:r>
            <a:r>
              <a:rPr lang="ar-EG" sz="2000" b="1" dirty="0">
                <a:latin typeface="Nizar Cocon Kurdish" panose="020A0503020102020204" pitchFamily="18" charset="-78"/>
                <a:ea typeface="Calibri" panose="020F0502020204030204" pitchFamily="34" charset="0"/>
                <a:cs typeface="Nizar Cocon Kurdish" panose="020A0503020102020204" pitchFamily="18" charset="-78"/>
              </a:rPr>
              <a:t>.</a:t>
            </a:r>
            <a:endParaRPr lang="en-US" sz="2000" dirty="0">
              <a:latin typeface="Nizar Cocon Kurdish" panose="020A0503020102020204" pitchFamily="18" charset="-78"/>
              <a:ea typeface="Calibri" panose="020F0502020204030204" pitchFamily="34" charset="0"/>
              <a:cs typeface="Nizar Cocon Kurdish" panose="020A0503020102020204"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060634">
            <a:off x="2044711" y="4071740"/>
            <a:ext cx="2394704" cy="153562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64999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 calcmode="lin" valueType="num">
                                      <p:cBhvr>
                                        <p:cTn id="34"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p:cTn id="41"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0" end="0"/>
                                            </p:txEl>
                                          </p:spTgt>
                                        </p:tgtEl>
                                        <p:attrNameLst>
                                          <p:attrName>style.visibility</p:attrName>
                                        </p:attrNameLst>
                                      </p:cBhvr>
                                      <p:to>
                                        <p:strVal val="visible"/>
                                      </p:to>
                                    </p:set>
                                    <p:animEffect transition="in" filter="barn(inVertical)">
                                      <p:cBhvr>
                                        <p:cTn id="48" dur="500"/>
                                        <p:tgtEl>
                                          <p:spTgt spid="3">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nodeType="click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anim calcmode="lin" valueType="num">
                                      <p:cBhvr>
                                        <p:cTn id="5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55" dur="500"/>
                                        <p:tgtEl>
                                          <p:spTgt spid="3">
                                            <p:txEl>
                                              <p:pRg st="1" end="1"/>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 calcmode="lin" valueType="num">
                                      <p:cBhvr>
                                        <p:cTn id="5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60" dur="500"/>
                                        <p:tgtEl>
                                          <p:spTgt spid="3">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nodeType="clickEffect">
                                  <p:stCondLst>
                                    <p:cond delay="0"/>
                                  </p:stCondLst>
                                  <p:childTnLst>
                                    <p:set>
                                      <p:cBhvr>
                                        <p:cTn id="64" dur="1" fill="hold">
                                          <p:stCondLst>
                                            <p:cond delay="0"/>
                                          </p:stCondLst>
                                        </p:cTn>
                                        <p:tgtEl>
                                          <p:spTgt spid="4"/>
                                        </p:tgtEl>
                                        <p:attrNameLst>
                                          <p:attrName>style.visibility</p:attrName>
                                        </p:attrNameLst>
                                      </p:cBhvr>
                                      <p:to>
                                        <p:strVal val="visible"/>
                                      </p:to>
                                    </p:set>
                                    <p:animEffect transition="in" filter="circle(in)">
                                      <p:cBhvr>
                                        <p:cTn id="6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66455" y="1743390"/>
            <a:ext cx="2649072" cy="3037853"/>
          </a:xfrm>
          <a:prstGeom prst="rect">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Nizar Cocon Kurdish" panose="020A0503020102020204" pitchFamily="18" charset="-78"/>
              <a:cs typeface="Nizar Cocon Kurdish" panose="020A0503020102020204" pitchFamily="18" charset="-78"/>
            </a:endParaRPr>
          </a:p>
        </p:txBody>
      </p:sp>
      <p:sp>
        <p:nvSpPr>
          <p:cNvPr id="6" name="Rectangle 5"/>
          <p:cNvSpPr/>
          <p:nvPr/>
        </p:nvSpPr>
        <p:spPr>
          <a:xfrm>
            <a:off x="1766455" y="1743389"/>
            <a:ext cx="2649072" cy="357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000" b="1" dirty="0">
                <a:latin typeface="Nizar Cocon Kurdish" panose="020A0503020102020204" pitchFamily="18" charset="-78"/>
                <a:cs typeface="Nizar Cocon Kurdish" panose="020A0503020102020204" pitchFamily="18" charset="-78"/>
              </a:rPr>
              <a:t>الاقليم المداري</a:t>
            </a:r>
            <a:endParaRPr lang="id-ID" sz="2000" b="1" dirty="0">
              <a:solidFill>
                <a:schemeClr val="bg2"/>
              </a:solidFill>
              <a:latin typeface="Nizar Cocon Kurdish" panose="020A0503020102020204" pitchFamily="18" charset="-78"/>
              <a:cs typeface="Nizar Cocon Kurdish" panose="020A0503020102020204" pitchFamily="18" charset="-78"/>
            </a:endParaRPr>
          </a:p>
        </p:txBody>
      </p:sp>
      <p:sp>
        <p:nvSpPr>
          <p:cNvPr id="8" name="Rectangle 7"/>
          <p:cNvSpPr/>
          <p:nvPr/>
        </p:nvSpPr>
        <p:spPr>
          <a:xfrm>
            <a:off x="7868028" y="1744204"/>
            <a:ext cx="2311056" cy="3570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000" b="1" dirty="0">
                <a:latin typeface="Nizar Cocon Kurdish" panose="020A0503020102020204" pitchFamily="18" charset="-78"/>
                <a:cs typeface="Nizar Cocon Kurdish" panose="020A0503020102020204" pitchFamily="18" charset="-78"/>
              </a:rPr>
              <a:t>الاقليم البحر المتوسط</a:t>
            </a:r>
            <a:endParaRPr lang="en-US" sz="2000" b="1" dirty="0">
              <a:latin typeface="Nizar Cocon Kurdish" panose="020A0503020102020204" pitchFamily="18" charset="-78"/>
              <a:cs typeface="Nizar Cocon Kurdish" panose="020A0503020102020204" pitchFamily="18" charset="-78"/>
            </a:endParaRPr>
          </a:p>
        </p:txBody>
      </p:sp>
      <p:sp>
        <p:nvSpPr>
          <p:cNvPr id="20" name="Rectangle 19"/>
          <p:cNvSpPr/>
          <p:nvPr/>
        </p:nvSpPr>
        <p:spPr>
          <a:xfrm>
            <a:off x="7868029" y="1743392"/>
            <a:ext cx="2295146" cy="3037851"/>
          </a:xfrm>
          <a:prstGeom prst="rect">
            <a:avLst/>
          </a:prstGeom>
          <a:no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Nizar Cocon Kurdish" panose="020A0503020102020204" pitchFamily="18" charset="-78"/>
              <a:cs typeface="Nizar Cocon Kurdish" panose="020A0503020102020204" pitchFamily="18" charset="-78"/>
            </a:endParaRPr>
          </a:p>
        </p:txBody>
      </p:sp>
      <p:sp>
        <p:nvSpPr>
          <p:cNvPr id="21" name="Rectangle 20"/>
          <p:cNvSpPr/>
          <p:nvPr/>
        </p:nvSpPr>
        <p:spPr>
          <a:xfrm>
            <a:off x="1785974" y="2118575"/>
            <a:ext cx="2629553" cy="2246769"/>
          </a:xfrm>
          <a:prstGeom prst="rect">
            <a:avLst/>
          </a:prstGeom>
        </p:spPr>
        <p:txBody>
          <a:bodyPr wrap="square">
            <a:spAutoFit/>
          </a:bodyPr>
          <a:lstStyle/>
          <a:p>
            <a:pPr lvl="0" algn="ctr" rtl="1"/>
            <a:r>
              <a:rPr lang="ar-EG" sz="2000" b="1" dirty="0">
                <a:latin typeface="Nizar Cocon Kurdish" panose="020A0503020102020204" pitchFamily="18" charset="-78"/>
                <a:cs typeface="Nizar Cocon Kurdish" panose="020A0503020102020204" pitchFamily="18" charset="-78"/>
              </a:rPr>
              <a:t>يوجد في جنوب وطننا العربي ويتمثل في معظم جمهورية السودان وجنوب موريتانيا ووسط الصومال وجنوب شبه الجزيرة العربية </a:t>
            </a:r>
            <a:endParaRPr lang="en-US" sz="2000" dirty="0">
              <a:latin typeface="Nizar Cocon Kurdish" panose="020A0503020102020204" pitchFamily="18" charset="-78"/>
              <a:cs typeface="Nizar Cocon Kurdish" panose="020A0503020102020204" pitchFamily="18" charset="-78"/>
            </a:endParaRPr>
          </a:p>
          <a:p>
            <a:pPr lvl="0" algn="ctr" rtl="1"/>
            <a:r>
              <a:rPr lang="ar-EG" sz="2000" b="1" dirty="0">
                <a:latin typeface="Nizar Cocon Kurdish" panose="020A0503020102020204" pitchFamily="18" charset="-78"/>
                <a:cs typeface="Nizar Cocon Kurdish" panose="020A0503020102020204" pitchFamily="18" charset="-78"/>
              </a:rPr>
              <a:t>يتميز بارتفاع درجات الحرارة في فصل الصيف .</a:t>
            </a:r>
            <a:endParaRPr lang="en-US" sz="2000" dirty="0">
              <a:latin typeface="Nizar Cocon Kurdish" panose="020A0503020102020204" pitchFamily="18" charset="-78"/>
              <a:cs typeface="Nizar Cocon Kurdish" panose="020A0503020102020204" pitchFamily="18" charset="-78"/>
            </a:endParaRPr>
          </a:p>
        </p:txBody>
      </p:sp>
      <p:sp>
        <p:nvSpPr>
          <p:cNvPr id="23" name="Rectangle 22"/>
          <p:cNvSpPr/>
          <p:nvPr/>
        </p:nvSpPr>
        <p:spPr>
          <a:xfrm>
            <a:off x="7868028" y="2257074"/>
            <a:ext cx="2330849" cy="2308324"/>
          </a:xfrm>
          <a:prstGeom prst="rect">
            <a:avLst/>
          </a:prstGeom>
        </p:spPr>
        <p:txBody>
          <a:bodyPr wrap="square">
            <a:spAutoFit/>
          </a:bodyPr>
          <a:lstStyle/>
          <a:p>
            <a:pPr lvl="0" algn="ctr" rtl="1"/>
            <a:r>
              <a:rPr lang="ar-EG" b="1" dirty="0">
                <a:latin typeface="Nizar Cocon Kurdish" panose="020A0503020102020204" pitchFamily="18" charset="-78"/>
                <a:cs typeface="Nizar Cocon Kurdish" panose="020A0503020102020204" pitchFamily="18" charset="-78"/>
              </a:rPr>
              <a:t>يوجد علي الاطراف </a:t>
            </a:r>
            <a:endParaRPr lang="en-US" dirty="0">
              <a:latin typeface="Nizar Cocon Kurdish" panose="020A0503020102020204" pitchFamily="18" charset="-78"/>
              <a:cs typeface="Nizar Cocon Kurdish" panose="020A0503020102020204" pitchFamily="18" charset="-78"/>
            </a:endParaRPr>
          </a:p>
          <a:p>
            <a:pPr algn="ctr" rtl="1"/>
            <a:r>
              <a:rPr lang="ar-EG" b="1" dirty="0">
                <a:latin typeface="Nizar Cocon Kurdish" panose="020A0503020102020204" pitchFamily="18" charset="-78"/>
                <a:cs typeface="Nizar Cocon Kurdish" panose="020A0503020102020204" pitchFamily="18" charset="-78"/>
              </a:rPr>
              <a:t> الشمالية للوطن العربي المظلة علي سواحل البحر المتوسط</a:t>
            </a:r>
            <a:endParaRPr lang="en-US" dirty="0">
              <a:latin typeface="Nizar Cocon Kurdish" panose="020A0503020102020204" pitchFamily="18" charset="-78"/>
              <a:cs typeface="Nizar Cocon Kurdish" panose="020A0503020102020204" pitchFamily="18" charset="-78"/>
            </a:endParaRPr>
          </a:p>
          <a:p>
            <a:pPr algn="ctr" rtl="1"/>
            <a:r>
              <a:rPr lang="ar-EG" b="1" dirty="0">
                <a:latin typeface="Nizar Cocon Kurdish" panose="020A0503020102020204" pitchFamily="18" charset="-78"/>
                <a:cs typeface="Nizar Cocon Kurdish" panose="020A0503020102020204" pitchFamily="18" charset="-78"/>
              </a:rPr>
              <a:t>يكون بارتفاع درجات الحرارة في فصل الصيف اما الشتاء فيكون معتدل</a:t>
            </a:r>
          </a:p>
          <a:p>
            <a:pPr algn="ctr" rtl="1"/>
            <a:r>
              <a:rPr lang="ar-EG" b="1" dirty="0">
                <a:latin typeface="Nizar Cocon Kurdish" panose="020A0503020102020204" pitchFamily="18" charset="-78"/>
                <a:cs typeface="Nizar Cocon Kurdish" panose="020A0503020102020204" pitchFamily="18" charset="-78"/>
              </a:rPr>
              <a:t>وممطر .</a:t>
            </a:r>
            <a:r>
              <a:rPr lang="ar-EG" dirty="0">
                <a:solidFill>
                  <a:schemeClr val="tx1">
                    <a:lumMod val="50000"/>
                    <a:lumOff val="50000"/>
                  </a:schemeClr>
                </a:solidFill>
                <a:latin typeface="Nizar Cocon Kurdish" panose="020A0503020102020204" pitchFamily="18" charset="-78"/>
                <a:cs typeface="Nizar Cocon Kurdish" panose="020A0503020102020204" pitchFamily="18" charset="-78"/>
              </a:rPr>
              <a:t> </a:t>
            </a:r>
            <a:endParaRPr lang="en-US" b="1" dirty="0">
              <a:solidFill>
                <a:schemeClr val="tx1">
                  <a:lumMod val="50000"/>
                  <a:lumOff val="50000"/>
                </a:schemeClr>
              </a:solidFill>
              <a:latin typeface="Nizar Cocon Kurdish" panose="020A0503020102020204" pitchFamily="18" charset="-78"/>
              <a:cs typeface="Nizar Cocon Kurdish" panose="020A0503020102020204" pitchFamily="18" charset="-78"/>
            </a:endParaRPr>
          </a:p>
        </p:txBody>
      </p:sp>
      <p:sp>
        <p:nvSpPr>
          <p:cNvPr id="12" name="Rectangle 11"/>
          <p:cNvSpPr/>
          <p:nvPr/>
        </p:nvSpPr>
        <p:spPr>
          <a:xfrm>
            <a:off x="4573784" y="1743390"/>
            <a:ext cx="2983751" cy="3570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000" b="1" dirty="0">
                <a:latin typeface="Nizar Cocon Kurdish" panose="020A0503020102020204" pitchFamily="18" charset="-78"/>
                <a:cs typeface="Nizar Cocon Kurdish" panose="020A0503020102020204" pitchFamily="18" charset="-78"/>
              </a:rPr>
              <a:t>الاقليم الصحراوي</a:t>
            </a:r>
            <a:endParaRPr lang="id-ID" sz="2000" b="1" dirty="0">
              <a:solidFill>
                <a:schemeClr val="bg2"/>
              </a:solidFill>
              <a:latin typeface="Nizar Cocon Kurdish" panose="020A0503020102020204" pitchFamily="18" charset="-78"/>
              <a:cs typeface="Nizar Cocon Kurdish" panose="020A0503020102020204" pitchFamily="18" charset="-78"/>
            </a:endParaRPr>
          </a:p>
        </p:txBody>
      </p:sp>
      <p:sp>
        <p:nvSpPr>
          <p:cNvPr id="13" name="Rectangle 12"/>
          <p:cNvSpPr/>
          <p:nvPr/>
        </p:nvSpPr>
        <p:spPr>
          <a:xfrm>
            <a:off x="4573784" y="1743389"/>
            <a:ext cx="2983751" cy="3037854"/>
          </a:xfrm>
          <a:prstGeom prst="rect">
            <a:avLst/>
          </a:prstGeom>
          <a:no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Nizar Cocon Kurdish" panose="020A0503020102020204" pitchFamily="18" charset="-78"/>
              <a:cs typeface="Nizar Cocon Kurdish" panose="020A0503020102020204" pitchFamily="18" charset="-78"/>
            </a:endParaRPr>
          </a:p>
        </p:txBody>
      </p:sp>
      <p:sp>
        <p:nvSpPr>
          <p:cNvPr id="2" name="TextBox 1"/>
          <p:cNvSpPr txBox="1"/>
          <p:nvPr/>
        </p:nvSpPr>
        <p:spPr>
          <a:xfrm>
            <a:off x="4576177" y="2149352"/>
            <a:ext cx="3024447" cy="2523768"/>
          </a:xfrm>
          <a:prstGeom prst="rect">
            <a:avLst/>
          </a:prstGeom>
          <a:noFill/>
        </p:spPr>
        <p:txBody>
          <a:bodyPr wrap="square" rtlCol="1">
            <a:spAutoFit/>
          </a:bodyPr>
          <a:lstStyle/>
          <a:p>
            <a:pPr lvl="0" algn="ctr" rtl="1"/>
            <a:r>
              <a:rPr lang="ar-EG" b="1" dirty="0">
                <a:latin typeface="Nizar Cocon Kurdish" panose="020A0503020102020204" pitchFamily="18" charset="-78"/>
                <a:cs typeface="Nizar Cocon Kurdish" panose="020A0503020102020204" pitchFamily="18" charset="-78"/>
              </a:rPr>
              <a:t>يشغل حوالي 80 % من مساحة وطننا العربي ويمتد بين اقليم البحر المتوسط في الشمال وفي الاقليم</a:t>
            </a:r>
            <a:r>
              <a:rPr lang="ar-EG" dirty="0">
                <a:latin typeface="Nizar Cocon Kurdish" panose="020A0503020102020204" pitchFamily="18" charset="-78"/>
                <a:cs typeface="Nizar Cocon Kurdish" panose="020A0503020102020204" pitchFamily="18" charset="-78"/>
              </a:rPr>
              <a:t> </a:t>
            </a:r>
            <a:r>
              <a:rPr lang="ar-EG" b="1" dirty="0">
                <a:latin typeface="Nizar Cocon Kurdish" panose="020A0503020102020204" pitchFamily="18" charset="-78"/>
                <a:cs typeface="Nizar Cocon Kurdish" panose="020A0503020102020204" pitchFamily="18" charset="-78"/>
              </a:rPr>
              <a:t>المداري في الجنوب .</a:t>
            </a:r>
            <a:endParaRPr lang="en-US" dirty="0">
              <a:latin typeface="Nizar Cocon Kurdish" panose="020A0503020102020204" pitchFamily="18" charset="-78"/>
              <a:cs typeface="Nizar Cocon Kurdish" panose="020A0503020102020204" pitchFamily="18" charset="-78"/>
            </a:endParaRPr>
          </a:p>
          <a:p>
            <a:pPr algn="r" rtl="1"/>
            <a:r>
              <a:rPr lang="id-ID" sz="3200" b="1" dirty="0">
                <a:latin typeface="Nizar Cocon Kurdish" panose="020A0503020102020204" pitchFamily="18" charset="-78"/>
                <a:cs typeface="Nizar Cocon Kurdish" panose="020A0503020102020204" pitchFamily="18" charset="-78"/>
              </a:rPr>
              <a:t> </a:t>
            </a:r>
            <a:endParaRPr lang="en-US" sz="3200" dirty="0">
              <a:latin typeface="Nizar Cocon Kurdish" panose="020A0503020102020204" pitchFamily="18" charset="-78"/>
              <a:cs typeface="Nizar Cocon Kurdish" panose="020A0503020102020204" pitchFamily="18" charset="-78"/>
            </a:endParaRPr>
          </a:p>
          <a:p>
            <a:pPr lvl="0" algn="ctr" rtl="1"/>
            <a:r>
              <a:rPr lang="ar-EG" b="1" dirty="0">
                <a:latin typeface="Nizar Cocon Kurdish" panose="020A0503020102020204" pitchFamily="18" charset="-78"/>
                <a:cs typeface="Nizar Cocon Kurdish" panose="020A0503020102020204" pitchFamily="18" charset="-78"/>
              </a:rPr>
              <a:t>يتميز بالمناخ القاري شديد الحرارة صيفا في النهار وشديد البرودة ليلا في الشتاء .</a:t>
            </a:r>
            <a:endParaRPr lang="en-US" dirty="0">
              <a:latin typeface="Nizar Cocon Kurdish" panose="020A0503020102020204" pitchFamily="18" charset="-78"/>
              <a:cs typeface="Nizar Cocon Kurdish" panose="020A0503020102020204" pitchFamily="18" charset="-78"/>
            </a:endParaRPr>
          </a:p>
        </p:txBody>
      </p:sp>
    </p:spTree>
    <p:extLst>
      <p:ext uri="{BB962C8B-B14F-4D97-AF65-F5344CB8AC3E}">
        <p14:creationId xmlns:p14="http://schemas.microsoft.com/office/powerpoint/2010/main" val="1665525855"/>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up)">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p:cTn id="34" dur="500" fill="hold"/>
                                        <p:tgtEl>
                                          <p:spTgt spid="2"/>
                                        </p:tgtEl>
                                        <p:attrNameLst>
                                          <p:attrName>ppt_w</p:attrName>
                                        </p:attrNameLst>
                                      </p:cBhvr>
                                      <p:tavLst>
                                        <p:tav tm="0">
                                          <p:val>
                                            <p:fltVal val="0"/>
                                          </p:val>
                                        </p:tav>
                                        <p:tav tm="100000">
                                          <p:val>
                                            <p:strVal val="#ppt_w"/>
                                          </p:val>
                                        </p:tav>
                                      </p:tavLst>
                                    </p:anim>
                                    <p:anim calcmode="lin" valueType="num">
                                      <p:cBhvr>
                                        <p:cTn id="35" dur="500" fill="hold"/>
                                        <p:tgtEl>
                                          <p:spTgt spid="2"/>
                                        </p:tgtEl>
                                        <p:attrNameLst>
                                          <p:attrName>ppt_h</p:attrName>
                                        </p:attrNameLst>
                                      </p:cBhvr>
                                      <p:tavLst>
                                        <p:tav tm="0">
                                          <p:val>
                                            <p:fltVal val="0"/>
                                          </p:val>
                                        </p:tav>
                                        <p:tav tm="100000">
                                          <p:val>
                                            <p:strVal val="#ppt_h"/>
                                          </p:val>
                                        </p:tav>
                                      </p:tavLst>
                                    </p:anim>
                                    <p:animEffect transition="in" filter="fade">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circle(in)">
                                      <p:cBhvr>
                                        <p:cTn id="41" dur="20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barn(inVertical)">
                                      <p:cBhvr>
                                        <p:cTn id="46" dur="5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20" grpId="0" animBg="1"/>
      <p:bldP spid="21" grpId="0"/>
      <p:bldP spid="23" grpId="0"/>
      <p:bldP spid="12" grpId="0" animBg="1"/>
      <p:bldP spid="13"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9383" y="1316720"/>
            <a:ext cx="1576072" cy="400110"/>
          </a:xfrm>
          <a:prstGeom prst="rect">
            <a:avLst/>
          </a:prstGeom>
          <a:noFill/>
        </p:spPr>
        <p:txBody>
          <a:bodyPr wrap="none" rtlCol="0">
            <a:spAutoFit/>
          </a:bodyPr>
          <a:lstStyle/>
          <a:p>
            <a:pPr algn="ctr"/>
            <a:r>
              <a:rPr lang="ar-EG" sz="2000" b="1" dirty="0">
                <a:latin typeface="Nizar Cocon Kurdish" panose="020A0503020102020204" pitchFamily="18" charset="-78"/>
                <a:cs typeface="Nizar Cocon Kurdish" panose="020A0503020102020204" pitchFamily="18" charset="-78"/>
              </a:rPr>
              <a:t>موقع جغرافي</a:t>
            </a:r>
            <a:endParaRPr lang="id-ID" sz="2000" dirty="0">
              <a:latin typeface="Nizar Cocon Kurdish" panose="020A0503020102020204" pitchFamily="18" charset="-78"/>
              <a:cs typeface="Nizar Cocon Kurdish" panose="020A0503020102020204" pitchFamily="18" charset="-78"/>
            </a:endParaRPr>
          </a:p>
        </p:txBody>
      </p:sp>
      <p:sp>
        <p:nvSpPr>
          <p:cNvPr id="6" name="Rectangle 5"/>
          <p:cNvSpPr/>
          <p:nvPr/>
        </p:nvSpPr>
        <p:spPr>
          <a:xfrm>
            <a:off x="1718530" y="2094027"/>
            <a:ext cx="1887232" cy="1438855"/>
          </a:xfrm>
          <a:prstGeom prst="rect">
            <a:avLst/>
          </a:prstGeom>
        </p:spPr>
        <p:txBody>
          <a:bodyPr wrap="square">
            <a:spAutoFit/>
          </a:bodyPr>
          <a:lstStyle/>
          <a:p>
            <a:pPr algn="ctr">
              <a:lnSpc>
                <a:spcPct val="150000"/>
              </a:lnSpc>
            </a:pPr>
            <a:r>
              <a:rPr lang="ar-EG" sz="2000" dirty="0">
                <a:latin typeface="Nizar Cocon Kurdish" panose="020A0503020102020204" pitchFamily="18" charset="-78"/>
                <a:cs typeface="Nizar Cocon Kurdish" panose="020A0503020102020204" pitchFamily="18" charset="-78"/>
              </a:rPr>
              <a:t>لموقع بالنسبة للماء واليابس</a:t>
            </a:r>
            <a:endParaRPr lang="en-US" sz="2000" dirty="0">
              <a:latin typeface="Nizar Cocon Kurdish" panose="020A0503020102020204" pitchFamily="18" charset="-78"/>
              <a:cs typeface="Nizar Cocon Kurdish" panose="020A0503020102020204" pitchFamily="18" charset="-78"/>
            </a:endParaRPr>
          </a:p>
          <a:p>
            <a:pPr algn="ctr">
              <a:lnSpc>
                <a:spcPct val="150000"/>
              </a:lnSpc>
            </a:pPr>
            <a:endParaRPr lang="id-ID" sz="2000" dirty="0">
              <a:solidFill>
                <a:schemeClr val="tx1">
                  <a:lumMod val="65000"/>
                  <a:lumOff val="35000"/>
                </a:schemeClr>
              </a:solidFill>
              <a:latin typeface="Nizar Cocon Kurdish" panose="020A0503020102020204" pitchFamily="18" charset="-78"/>
              <a:cs typeface="Nizar Cocon Kurdish" panose="020A0503020102020204" pitchFamily="18" charset="-78"/>
            </a:endParaRPr>
          </a:p>
        </p:txBody>
      </p:sp>
      <p:sp>
        <p:nvSpPr>
          <p:cNvPr id="10" name="Rectangle 110"/>
          <p:cNvSpPr>
            <a:spLocks noChangeArrowheads="1"/>
          </p:cNvSpPr>
          <p:nvPr/>
        </p:nvSpPr>
        <p:spPr bwMode="auto">
          <a:xfrm>
            <a:off x="2864319" y="1970178"/>
            <a:ext cx="1872000" cy="80483"/>
          </a:xfrm>
          <a:prstGeom prst="rect">
            <a:avLst/>
          </a:prstGeom>
          <a:solidFill>
            <a:schemeClr val="bg2">
              <a:lumMod val="75000"/>
            </a:schemeClr>
          </a:solidFill>
          <a:ln>
            <a:noFill/>
          </a:ln>
        </p:spPr>
        <p:txBody>
          <a:bodyPr vert="horz" wrap="square" lIns="99060" tIns="49530" rIns="99060" bIns="49530" numCol="1" anchor="t" anchorCtr="0" compatLnSpc="1">
            <a:prstTxWarp prst="textNoShape">
              <a:avLst/>
            </a:prstTxWarp>
          </a:bodyPr>
          <a:lstStyle/>
          <a:p>
            <a:endParaRPr lang="en-US" sz="2000">
              <a:latin typeface="Nizar Cocon Kurdish" panose="020A0503020102020204" pitchFamily="18" charset="-78"/>
              <a:cs typeface="Nizar Cocon Kurdish" panose="020A0503020102020204" pitchFamily="18" charset="-78"/>
            </a:endParaRPr>
          </a:p>
        </p:txBody>
      </p:sp>
      <p:sp>
        <p:nvSpPr>
          <p:cNvPr id="11" name="Freeform 111"/>
          <p:cNvSpPr>
            <a:spLocks/>
          </p:cNvSpPr>
          <p:nvPr/>
        </p:nvSpPr>
        <p:spPr bwMode="auto">
          <a:xfrm>
            <a:off x="8806643" y="1970178"/>
            <a:ext cx="1150234" cy="2208251"/>
          </a:xfrm>
          <a:custGeom>
            <a:avLst/>
            <a:gdLst>
              <a:gd name="T0" fmla="*/ 86 w 439"/>
              <a:gd name="T1" fmla="*/ 840 h 840"/>
              <a:gd name="T2" fmla="*/ 0 w 439"/>
              <a:gd name="T3" fmla="*/ 840 h 840"/>
              <a:gd name="T4" fmla="*/ 0 w 439"/>
              <a:gd name="T5" fmla="*/ 809 h 840"/>
              <a:gd name="T6" fmla="*/ 86 w 439"/>
              <a:gd name="T7" fmla="*/ 809 h 840"/>
              <a:gd name="T8" fmla="*/ 408 w 439"/>
              <a:gd name="T9" fmla="*/ 445 h 840"/>
              <a:gd name="T10" fmla="*/ 408 w 439"/>
              <a:gd name="T11" fmla="*/ 394 h 840"/>
              <a:gd name="T12" fmla="*/ 86 w 439"/>
              <a:gd name="T13" fmla="*/ 30 h 840"/>
              <a:gd name="T14" fmla="*/ 0 w 439"/>
              <a:gd name="T15" fmla="*/ 30 h 840"/>
              <a:gd name="T16" fmla="*/ 0 w 439"/>
              <a:gd name="T17" fmla="*/ 0 h 840"/>
              <a:gd name="T18" fmla="*/ 86 w 439"/>
              <a:gd name="T19" fmla="*/ 0 h 840"/>
              <a:gd name="T20" fmla="*/ 439 w 439"/>
              <a:gd name="T21" fmla="*/ 394 h 840"/>
              <a:gd name="T22" fmla="*/ 439 w 439"/>
              <a:gd name="T23" fmla="*/ 445 h 840"/>
              <a:gd name="T24" fmla="*/ 86 w 439"/>
              <a:gd name="T25" fmla="*/ 840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840">
                <a:moveTo>
                  <a:pt x="86" y="840"/>
                </a:moveTo>
                <a:cubicBezTo>
                  <a:pt x="0" y="840"/>
                  <a:pt x="0" y="840"/>
                  <a:pt x="0" y="840"/>
                </a:cubicBezTo>
                <a:cubicBezTo>
                  <a:pt x="0" y="809"/>
                  <a:pt x="0" y="809"/>
                  <a:pt x="0" y="809"/>
                </a:cubicBezTo>
                <a:cubicBezTo>
                  <a:pt x="86" y="809"/>
                  <a:pt x="86" y="809"/>
                  <a:pt x="86" y="809"/>
                </a:cubicBezTo>
                <a:cubicBezTo>
                  <a:pt x="264" y="809"/>
                  <a:pt x="408" y="646"/>
                  <a:pt x="408" y="445"/>
                </a:cubicBezTo>
                <a:cubicBezTo>
                  <a:pt x="408" y="394"/>
                  <a:pt x="408" y="394"/>
                  <a:pt x="408" y="394"/>
                </a:cubicBezTo>
                <a:cubicBezTo>
                  <a:pt x="408" y="193"/>
                  <a:pt x="264" y="30"/>
                  <a:pt x="86" y="30"/>
                </a:cubicBezTo>
                <a:cubicBezTo>
                  <a:pt x="0" y="30"/>
                  <a:pt x="0" y="30"/>
                  <a:pt x="0" y="30"/>
                </a:cubicBezTo>
                <a:cubicBezTo>
                  <a:pt x="0" y="0"/>
                  <a:pt x="0" y="0"/>
                  <a:pt x="0" y="0"/>
                </a:cubicBezTo>
                <a:cubicBezTo>
                  <a:pt x="86" y="0"/>
                  <a:pt x="86" y="0"/>
                  <a:pt x="86" y="0"/>
                </a:cubicBezTo>
                <a:cubicBezTo>
                  <a:pt x="281" y="0"/>
                  <a:pt x="439" y="177"/>
                  <a:pt x="439" y="394"/>
                </a:cubicBezTo>
                <a:cubicBezTo>
                  <a:pt x="439" y="445"/>
                  <a:pt x="439" y="445"/>
                  <a:pt x="439" y="445"/>
                </a:cubicBezTo>
                <a:cubicBezTo>
                  <a:pt x="439" y="663"/>
                  <a:pt x="281" y="840"/>
                  <a:pt x="86" y="840"/>
                </a:cubicBezTo>
                <a:close/>
              </a:path>
            </a:pathLst>
          </a:custGeom>
          <a:solidFill>
            <a:schemeClr val="bg2">
              <a:lumMod val="75000"/>
            </a:schemeClr>
          </a:solidFill>
          <a:ln>
            <a:noFill/>
          </a:ln>
        </p:spPr>
        <p:txBody>
          <a:bodyPr vert="horz" wrap="square" lIns="99060" tIns="49530" rIns="99060" bIns="49530" numCol="1" anchor="t" anchorCtr="0" compatLnSpc="1">
            <a:prstTxWarp prst="textNoShape">
              <a:avLst/>
            </a:prstTxWarp>
          </a:bodyPr>
          <a:lstStyle/>
          <a:p>
            <a:endParaRPr lang="en-US" sz="2000">
              <a:latin typeface="Nizar Cocon Kurdish" panose="020A0503020102020204" pitchFamily="18" charset="-78"/>
              <a:cs typeface="Nizar Cocon Kurdish" panose="020A0503020102020204" pitchFamily="18" charset="-78"/>
            </a:endParaRPr>
          </a:p>
        </p:txBody>
      </p:sp>
      <p:sp>
        <p:nvSpPr>
          <p:cNvPr id="13" name="Rectangle 113"/>
          <p:cNvSpPr>
            <a:spLocks noChangeArrowheads="1"/>
          </p:cNvSpPr>
          <p:nvPr/>
        </p:nvSpPr>
        <p:spPr bwMode="auto">
          <a:xfrm>
            <a:off x="5363187" y="4099619"/>
            <a:ext cx="3309652" cy="89462"/>
          </a:xfrm>
          <a:prstGeom prst="rect">
            <a:avLst/>
          </a:prstGeom>
          <a:solidFill>
            <a:schemeClr val="bg2">
              <a:lumMod val="75000"/>
            </a:schemeClr>
          </a:solidFill>
          <a:ln>
            <a:noFill/>
          </a:ln>
        </p:spPr>
        <p:txBody>
          <a:bodyPr vert="horz" wrap="square" lIns="99060" tIns="49530" rIns="99060" bIns="49530" numCol="1" anchor="t" anchorCtr="0" compatLnSpc="1">
            <a:prstTxWarp prst="textNoShape">
              <a:avLst/>
            </a:prstTxWarp>
          </a:bodyPr>
          <a:lstStyle/>
          <a:p>
            <a:endParaRPr lang="en-US" sz="2000">
              <a:latin typeface="Nizar Cocon Kurdish" panose="020A0503020102020204" pitchFamily="18" charset="-78"/>
              <a:cs typeface="Nizar Cocon Kurdish" panose="020A0503020102020204" pitchFamily="18" charset="-78"/>
            </a:endParaRPr>
          </a:p>
        </p:txBody>
      </p:sp>
      <p:sp>
        <p:nvSpPr>
          <p:cNvPr id="14" name="Rectangle 114"/>
          <p:cNvSpPr>
            <a:spLocks noChangeArrowheads="1"/>
          </p:cNvSpPr>
          <p:nvPr/>
        </p:nvSpPr>
        <p:spPr bwMode="auto">
          <a:xfrm>
            <a:off x="6841516" y="1970179"/>
            <a:ext cx="1833000" cy="80483"/>
          </a:xfrm>
          <a:prstGeom prst="rect">
            <a:avLst/>
          </a:prstGeom>
          <a:solidFill>
            <a:schemeClr val="bg2">
              <a:lumMod val="75000"/>
            </a:schemeClr>
          </a:solidFill>
          <a:ln>
            <a:noFill/>
          </a:ln>
        </p:spPr>
        <p:txBody>
          <a:bodyPr vert="horz" wrap="square" lIns="99060" tIns="49530" rIns="99060" bIns="49530" numCol="1" anchor="t" anchorCtr="0" compatLnSpc="1">
            <a:prstTxWarp prst="textNoShape">
              <a:avLst/>
            </a:prstTxWarp>
          </a:bodyPr>
          <a:lstStyle/>
          <a:p>
            <a:endParaRPr lang="en-US" sz="2000">
              <a:latin typeface="Nizar Cocon Kurdish" panose="020A0503020102020204" pitchFamily="18" charset="-78"/>
              <a:cs typeface="Nizar Cocon Kurdish" panose="020A0503020102020204" pitchFamily="18" charset="-78"/>
            </a:endParaRPr>
          </a:p>
        </p:txBody>
      </p:sp>
      <p:sp>
        <p:nvSpPr>
          <p:cNvPr id="15" name="Rectangle 115"/>
          <p:cNvSpPr>
            <a:spLocks noChangeArrowheads="1"/>
          </p:cNvSpPr>
          <p:nvPr/>
        </p:nvSpPr>
        <p:spPr bwMode="auto">
          <a:xfrm>
            <a:off x="4896512" y="1970179"/>
            <a:ext cx="1833000" cy="80483"/>
          </a:xfrm>
          <a:prstGeom prst="rect">
            <a:avLst/>
          </a:prstGeom>
          <a:solidFill>
            <a:schemeClr val="bg2">
              <a:lumMod val="75000"/>
            </a:schemeClr>
          </a:solidFill>
          <a:ln>
            <a:noFill/>
          </a:ln>
        </p:spPr>
        <p:txBody>
          <a:bodyPr vert="horz" wrap="square" lIns="99060" tIns="49530" rIns="99060" bIns="49530" numCol="1" anchor="t" anchorCtr="0" compatLnSpc="1">
            <a:prstTxWarp prst="textNoShape">
              <a:avLst/>
            </a:prstTxWarp>
          </a:bodyPr>
          <a:lstStyle/>
          <a:p>
            <a:endParaRPr lang="en-US" sz="2000">
              <a:latin typeface="Nizar Cocon Kurdish" panose="020A0503020102020204" pitchFamily="18" charset="-78"/>
              <a:cs typeface="Nizar Cocon Kurdish" panose="020A0503020102020204" pitchFamily="18" charset="-78"/>
            </a:endParaRPr>
          </a:p>
        </p:txBody>
      </p:sp>
      <p:sp>
        <p:nvSpPr>
          <p:cNvPr id="16" name="TextBox 15"/>
          <p:cNvSpPr txBox="1"/>
          <p:nvPr/>
        </p:nvSpPr>
        <p:spPr>
          <a:xfrm>
            <a:off x="3993903" y="1325038"/>
            <a:ext cx="1369286" cy="400110"/>
          </a:xfrm>
          <a:prstGeom prst="rect">
            <a:avLst/>
          </a:prstGeom>
          <a:noFill/>
        </p:spPr>
        <p:txBody>
          <a:bodyPr wrap="none" rtlCol="0">
            <a:spAutoFit/>
          </a:bodyPr>
          <a:lstStyle/>
          <a:p>
            <a:pPr rtl="0"/>
            <a:r>
              <a:rPr lang="ar-EG" sz="2000" b="1" dirty="0">
                <a:latin typeface="Nizar Cocon Kurdish" panose="020A0503020102020204" pitchFamily="18" charset="-78"/>
                <a:cs typeface="Nizar Cocon Kurdish" panose="020A0503020102020204" pitchFamily="18" charset="-78"/>
              </a:rPr>
              <a:t>موقع فلكي</a:t>
            </a:r>
            <a:endParaRPr lang="en-US" sz="2000" dirty="0">
              <a:latin typeface="Nizar Cocon Kurdish" panose="020A0503020102020204" pitchFamily="18" charset="-78"/>
              <a:cs typeface="Nizar Cocon Kurdish" panose="020A0503020102020204" pitchFamily="18" charset="-78"/>
            </a:endParaRPr>
          </a:p>
        </p:txBody>
      </p:sp>
      <p:sp>
        <p:nvSpPr>
          <p:cNvPr id="17" name="Rectangle 16"/>
          <p:cNvSpPr/>
          <p:nvPr/>
        </p:nvSpPr>
        <p:spPr>
          <a:xfrm>
            <a:off x="3812254" y="2077465"/>
            <a:ext cx="1857272" cy="1438855"/>
          </a:xfrm>
          <a:prstGeom prst="rect">
            <a:avLst/>
          </a:prstGeom>
        </p:spPr>
        <p:txBody>
          <a:bodyPr wrap="square">
            <a:spAutoFit/>
          </a:bodyPr>
          <a:lstStyle/>
          <a:p>
            <a:pPr algn="ctr" rtl="1">
              <a:lnSpc>
                <a:spcPct val="150000"/>
              </a:lnSpc>
            </a:pPr>
            <a:r>
              <a:rPr lang="ar-EG" sz="2000" b="1" dirty="0">
                <a:latin typeface="Nizar Cocon Kurdish" panose="020A0503020102020204" pitchFamily="18" charset="-78"/>
                <a:cs typeface="Nizar Cocon Kurdish" panose="020A0503020102020204" pitchFamily="18" charset="-78"/>
              </a:rPr>
              <a:t>الموقع بالنسبة لدوائر العرض وخطوط الطول</a:t>
            </a:r>
            <a:endParaRPr lang="id-ID" sz="2000" b="1" dirty="0">
              <a:solidFill>
                <a:schemeClr val="tx1">
                  <a:lumMod val="65000"/>
                  <a:lumOff val="35000"/>
                </a:schemeClr>
              </a:solidFill>
              <a:latin typeface="Nizar Cocon Kurdish" panose="020A0503020102020204" pitchFamily="18" charset="-78"/>
              <a:cs typeface="Nizar Cocon Kurdish" panose="020A0503020102020204" pitchFamily="18" charset="-78"/>
            </a:endParaRPr>
          </a:p>
        </p:txBody>
      </p:sp>
      <p:sp>
        <p:nvSpPr>
          <p:cNvPr id="20" name="TextBox 19"/>
          <p:cNvSpPr txBox="1"/>
          <p:nvPr/>
        </p:nvSpPr>
        <p:spPr>
          <a:xfrm>
            <a:off x="5748006" y="1325038"/>
            <a:ext cx="1829348" cy="400110"/>
          </a:xfrm>
          <a:prstGeom prst="rect">
            <a:avLst/>
          </a:prstGeom>
          <a:noFill/>
        </p:spPr>
        <p:txBody>
          <a:bodyPr wrap="none" rtlCol="0">
            <a:spAutoFit/>
          </a:bodyPr>
          <a:lstStyle/>
          <a:p>
            <a:pPr algn="ctr"/>
            <a:r>
              <a:rPr lang="ar-EG" sz="2000" b="1" dirty="0">
                <a:latin typeface="Nizar Cocon Kurdish" panose="020A0503020102020204" pitchFamily="18" charset="-78"/>
                <a:cs typeface="Nizar Cocon Kurdish" panose="020A0503020102020204" pitchFamily="18" charset="-78"/>
              </a:rPr>
              <a:t>اهمية استراتيجية</a:t>
            </a:r>
            <a:endParaRPr lang="id-ID" sz="2000" dirty="0">
              <a:latin typeface="Nizar Cocon Kurdish" panose="020A0503020102020204" pitchFamily="18" charset="-78"/>
              <a:cs typeface="Nizar Cocon Kurdish" panose="020A0503020102020204" pitchFamily="18" charset="-78"/>
            </a:endParaRPr>
          </a:p>
        </p:txBody>
      </p:sp>
      <p:sp>
        <p:nvSpPr>
          <p:cNvPr id="21" name="Rectangle 20"/>
          <p:cNvSpPr/>
          <p:nvPr/>
        </p:nvSpPr>
        <p:spPr>
          <a:xfrm>
            <a:off x="5718339" y="2213747"/>
            <a:ext cx="1857272" cy="1015663"/>
          </a:xfrm>
          <a:prstGeom prst="rect">
            <a:avLst/>
          </a:prstGeom>
        </p:spPr>
        <p:txBody>
          <a:bodyPr wrap="square">
            <a:spAutoFit/>
          </a:bodyPr>
          <a:lstStyle/>
          <a:p>
            <a:pPr algn="ctr" rtl="0"/>
            <a:r>
              <a:rPr lang="ar-EG" sz="2000" b="1" dirty="0">
                <a:latin typeface="Nizar Cocon Kurdish" panose="020A0503020102020204" pitchFamily="18" charset="-78"/>
                <a:cs typeface="Nizar Cocon Kurdish" panose="020A0503020102020204" pitchFamily="18" charset="-78"/>
              </a:rPr>
              <a:t>الاهمية وقت الحروب والازمات والسلم</a:t>
            </a:r>
            <a:endParaRPr lang="en-US" sz="2000" b="1" dirty="0">
              <a:latin typeface="Nizar Cocon Kurdish" panose="020A0503020102020204" pitchFamily="18" charset="-78"/>
              <a:cs typeface="Nizar Cocon Kurdish" panose="020A0503020102020204" pitchFamily="18" charset="-78"/>
            </a:endParaRPr>
          </a:p>
        </p:txBody>
      </p:sp>
      <p:sp>
        <p:nvSpPr>
          <p:cNvPr id="22" name="TextBox 21"/>
          <p:cNvSpPr txBox="1"/>
          <p:nvPr/>
        </p:nvSpPr>
        <p:spPr>
          <a:xfrm>
            <a:off x="4610987" y="4361520"/>
            <a:ext cx="1418979" cy="400110"/>
          </a:xfrm>
          <a:prstGeom prst="rect">
            <a:avLst/>
          </a:prstGeom>
          <a:noFill/>
        </p:spPr>
        <p:txBody>
          <a:bodyPr wrap="none" rtlCol="0">
            <a:spAutoFit/>
          </a:bodyPr>
          <a:lstStyle/>
          <a:p>
            <a:pPr algn="ctr"/>
            <a:r>
              <a:rPr lang="ar-EG" sz="2000" b="1" dirty="0">
                <a:latin typeface="Nizar Cocon Kurdish" panose="020A0503020102020204" pitchFamily="18" charset="-78"/>
                <a:cs typeface="Nizar Cocon Kurdish" panose="020A0503020102020204" pitchFamily="18" charset="-78"/>
              </a:rPr>
              <a:t>سهل فيضي</a:t>
            </a:r>
            <a:endParaRPr lang="id-ID" sz="2000" dirty="0">
              <a:latin typeface="Nizar Cocon Kurdish" panose="020A0503020102020204" pitchFamily="18" charset="-78"/>
              <a:cs typeface="Nizar Cocon Kurdish" panose="020A0503020102020204" pitchFamily="18" charset="-78"/>
            </a:endParaRPr>
          </a:p>
        </p:txBody>
      </p:sp>
      <p:sp>
        <p:nvSpPr>
          <p:cNvPr id="23" name="Rectangle 22"/>
          <p:cNvSpPr/>
          <p:nvPr/>
        </p:nvSpPr>
        <p:spPr>
          <a:xfrm>
            <a:off x="3585442" y="4812267"/>
            <a:ext cx="3077238" cy="1323439"/>
          </a:xfrm>
          <a:prstGeom prst="rect">
            <a:avLst/>
          </a:prstGeom>
        </p:spPr>
        <p:txBody>
          <a:bodyPr wrap="square">
            <a:spAutoFit/>
          </a:bodyPr>
          <a:lstStyle/>
          <a:p>
            <a:pPr algn="ctr" rtl="1"/>
            <a:r>
              <a:rPr lang="ar-EG" sz="2000" b="1" dirty="0">
                <a:latin typeface="Nizar Cocon Kurdish" panose="020A0503020102020204" pitchFamily="18" charset="-78"/>
                <a:cs typeface="Nizar Cocon Kurdish" panose="020A0503020102020204" pitchFamily="18" charset="-78"/>
              </a:rPr>
              <a:t>ارض مستوية او شبه مستوية</a:t>
            </a:r>
          </a:p>
          <a:p>
            <a:pPr algn="ctr" rtl="1"/>
            <a:r>
              <a:rPr lang="ar-EG" sz="2000" b="1" dirty="0">
                <a:latin typeface="Nizar Cocon Kurdish" panose="020A0503020102020204" pitchFamily="18" charset="-78"/>
                <a:cs typeface="Nizar Cocon Kurdish" panose="020A0503020102020204" pitchFamily="18" charset="-78"/>
              </a:rPr>
              <a:t> كونها النهر عن طريق </a:t>
            </a:r>
          </a:p>
          <a:p>
            <a:pPr algn="ctr" rtl="1"/>
            <a:r>
              <a:rPr lang="ar-EG" sz="2000" b="1" dirty="0">
                <a:latin typeface="Nizar Cocon Kurdish" panose="020A0503020102020204" pitchFamily="18" charset="-78"/>
                <a:cs typeface="Nizar Cocon Kurdish" panose="020A0503020102020204" pitchFamily="18" charset="-78"/>
              </a:rPr>
              <a:t>ترسيب المواد العالقة بمياهه</a:t>
            </a:r>
          </a:p>
          <a:p>
            <a:pPr algn="ctr" rtl="1"/>
            <a:r>
              <a:rPr lang="ar-EG" sz="2000" b="1" dirty="0">
                <a:latin typeface="Nizar Cocon Kurdish" panose="020A0503020102020204" pitchFamily="18" charset="-78"/>
                <a:cs typeface="Nizar Cocon Kurdish" panose="020A0503020102020204" pitchFamily="18" charset="-78"/>
              </a:rPr>
              <a:t> علي جانبي النهر</a:t>
            </a:r>
            <a:endParaRPr lang="en-US" sz="2000" b="1" dirty="0">
              <a:latin typeface="Nizar Cocon Kurdish" panose="020A0503020102020204" pitchFamily="18" charset="-78"/>
              <a:cs typeface="Nizar Cocon Kurdish" panose="020A0503020102020204" pitchFamily="18" charset="-78"/>
            </a:endParaRPr>
          </a:p>
        </p:txBody>
      </p:sp>
      <p:sp>
        <p:nvSpPr>
          <p:cNvPr id="24" name="TextBox 23"/>
          <p:cNvSpPr txBox="1"/>
          <p:nvPr/>
        </p:nvSpPr>
        <p:spPr>
          <a:xfrm>
            <a:off x="7932242" y="1267464"/>
            <a:ext cx="1252267" cy="400110"/>
          </a:xfrm>
          <a:prstGeom prst="rect">
            <a:avLst/>
          </a:prstGeom>
          <a:noFill/>
        </p:spPr>
        <p:txBody>
          <a:bodyPr wrap="none" rtlCol="0">
            <a:spAutoFit/>
          </a:bodyPr>
          <a:lstStyle/>
          <a:p>
            <a:pPr rtl="0"/>
            <a:r>
              <a:rPr lang="ar-EG" sz="2000" b="1" dirty="0">
                <a:latin typeface="Nizar Cocon Kurdish" panose="020A0503020102020204" pitchFamily="18" charset="-78"/>
                <a:cs typeface="Nizar Cocon Kurdish" panose="020A0503020102020204" pitchFamily="18" charset="-78"/>
              </a:rPr>
              <a:t>اودية جافة</a:t>
            </a:r>
            <a:endParaRPr lang="en-US" sz="2000" dirty="0">
              <a:latin typeface="Nizar Cocon Kurdish" panose="020A0503020102020204" pitchFamily="18" charset="-78"/>
              <a:cs typeface="Nizar Cocon Kurdish" panose="020A0503020102020204" pitchFamily="18" charset="-78"/>
            </a:endParaRPr>
          </a:p>
        </p:txBody>
      </p:sp>
      <p:sp>
        <p:nvSpPr>
          <p:cNvPr id="25" name="Rectangle 24"/>
          <p:cNvSpPr/>
          <p:nvPr/>
        </p:nvSpPr>
        <p:spPr>
          <a:xfrm>
            <a:off x="7680625" y="2140193"/>
            <a:ext cx="1857272" cy="1323439"/>
          </a:xfrm>
          <a:prstGeom prst="rect">
            <a:avLst/>
          </a:prstGeom>
        </p:spPr>
        <p:txBody>
          <a:bodyPr wrap="square">
            <a:spAutoFit/>
          </a:bodyPr>
          <a:lstStyle/>
          <a:p>
            <a:pPr rtl="0"/>
            <a:r>
              <a:rPr lang="ar-EG" sz="2000" b="1" dirty="0">
                <a:latin typeface="Nizar Cocon Kurdish" panose="020A0503020102020204" pitchFamily="18" charset="-78"/>
                <a:cs typeface="Nizar Cocon Kurdish" panose="020A0503020102020204" pitchFamily="18" charset="-78"/>
              </a:rPr>
              <a:t>اودية كانت تجري بها مياه الامطار في الماضي ثم جفت</a:t>
            </a:r>
            <a:endParaRPr lang="en-US" sz="2000" b="1" dirty="0">
              <a:latin typeface="Nizar Cocon Kurdish" panose="020A0503020102020204" pitchFamily="18" charset="-78"/>
              <a:cs typeface="Nizar Cocon Kurdish" panose="020A0503020102020204" pitchFamily="18" charset="-78"/>
            </a:endParaRPr>
          </a:p>
        </p:txBody>
      </p:sp>
      <p:sp>
        <p:nvSpPr>
          <p:cNvPr id="26" name="TextBox 25"/>
          <p:cNvSpPr txBox="1"/>
          <p:nvPr/>
        </p:nvSpPr>
        <p:spPr>
          <a:xfrm>
            <a:off x="8413144" y="4390522"/>
            <a:ext cx="647934" cy="400110"/>
          </a:xfrm>
          <a:prstGeom prst="rect">
            <a:avLst/>
          </a:prstGeom>
          <a:noFill/>
        </p:spPr>
        <p:txBody>
          <a:bodyPr wrap="none" rtlCol="0">
            <a:spAutoFit/>
          </a:bodyPr>
          <a:lstStyle/>
          <a:p>
            <a:pPr algn="ctr"/>
            <a:r>
              <a:rPr lang="ar-EG" sz="2000" b="1" dirty="0">
                <a:latin typeface="Nizar Cocon Kurdish" panose="020A0503020102020204" pitchFamily="18" charset="-78"/>
                <a:cs typeface="Nizar Cocon Kurdish" panose="020A0503020102020204" pitchFamily="18" charset="-78"/>
              </a:rPr>
              <a:t>واحة</a:t>
            </a:r>
            <a:endParaRPr lang="id-ID" sz="2000" dirty="0">
              <a:latin typeface="Nizar Cocon Kurdish" panose="020A0503020102020204" pitchFamily="18" charset="-78"/>
              <a:cs typeface="Nizar Cocon Kurdish" panose="020A0503020102020204" pitchFamily="18" charset="-78"/>
            </a:endParaRPr>
          </a:p>
        </p:txBody>
      </p:sp>
      <p:sp>
        <p:nvSpPr>
          <p:cNvPr id="27" name="Rectangle 26"/>
          <p:cNvSpPr/>
          <p:nvPr/>
        </p:nvSpPr>
        <p:spPr>
          <a:xfrm>
            <a:off x="6904413" y="4888559"/>
            <a:ext cx="2851584" cy="1631216"/>
          </a:xfrm>
          <a:prstGeom prst="rect">
            <a:avLst/>
          </a:prstGeom>
        </p:spPr>
        <p:txBody>
          <a:bodyPr wrap="square">
            <a:spAutoFit/>
          </a:bodyPr>
          <a:lstStyle/>
          <a:p>
            <a:pPr algn="r" rtl="1"/>
            <a:r>
              <a:rPr lang="ar-EG" sz="2000" b="1" dirty="0">
                <a:latin typeface="Nizar Cocon Kurdish" panose="020A0503020102020204" pitchFamily="18" charset="-78"/>
                <a:cs typeface="Nizar Cocon Kurdish" panose="020A0503020102020204" pitchFamily="18" charset="-78"/>
              </a:rPr>
              <a:t>ارض منخفضة في الصحراء صالحة للحياة تستمد مياهها من الابار والعيون</a:t>
            </a:r>
          </a:p>
          <a:p>
            <a:pPr algn="r" rtl="1"/>
            <a:r>
              <a:rPr lang="ar-EG" sz="2000" b="1" dirty="0">
                <a:latin typeface="Nizar Cocon Kurdish" panose="020A0503020102020204" pitchFamily="18" charset="-78"/>
                <a:cs typeface="Nizar Cocon Kurdish" panose="020A0503020102020204" pitchFamily="18" charset="-78"/>
              </a:rPr>
              <a:t> ( يعمل سكانها بالزراعة وتربية الحيوانات </a:t>
            </a:r>
            <a:r>
              <a:rPr lang="ar-EG" sz="2000" dirty="0">
                <a:latin typeface="Nizar Cocon Kurdish" panose="020A0503020102020204" pitchFamily="18" charset="-78"/>
                <a:cs typeface="Nizar Cocon Kurdish" panose="020A0503020102020204" pitchFamily="18" charset="-78"/>
              </a:rPr>
              <a:t>)</a:t>
            </a:r>
            <a:endParaRPr lang="en-US" sz="2000" dirty="0">
              <a:latin typeface="Nizar Cocon Kurdish" panose="020A0503020102020204" pitchFamily="18" charset="-78"/>
              <a:cs typeface="Nizar Cocon Kurdish" panose="020A0503020102020204" pitchFamily="18" charset="-78"/>
            </a:endParaRPr>
          </a:p>
        </p:txBody>
      </p:sp>
      <p:grpSp>
        <p:nvGrpSpPr>
          <p:cNvPr id="28" name="Group 27"/>
          <p:cNvGrpSpPr/>
          <p:nvPr/>
        </p:nvGrpSpPr>
        <p:grpSpPr>
          <a:xfrm>
            <a:off x="2697934" y="1905566"/>
            <a:ext cx="255704" cy="206920"/>
            <a:chOff x="8438368" y="202797"/>
            <a:chExt cx="402431" cy="325654"/>
          </a:xfrm>
        </p:grpSpPr>
        <p:sp>
          <p:nvSpPr>
            <p:cNvPr id="29" name="Chevron 28"/>
            <p:cNvSpPr/>
            <p:nvPr userDrawn="1"/>
          </p:nvSpPr>
          <p:spPr>
            <a:xfrm>
              <a:off x="8438368" y="202797"/>
              <a:ext cx="402431" cy="325652"/>
            </a:xfrm>
            <a:prstGeom prst="chevron">
              <a:avLst>
                <a:gd name="adj" fmla="val 2429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30" name="Freeform 29"/>
            <p:cNvSpPr/>
            <p:nvPr userDrawn="1"/>
          </p:nvSpPr>
          <p:spPr>
            <a:xfrm>
              <a:off x="8439168" y="368907"/>
              <a:ext cx="400835" cy="159544"/>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1">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grpSp>
        <p:nvGrpSpPr>
          <p:cNvPr id="31" name="Group 30"/>
          <p:cNvGrpSpPr/>
          <p:nvPr/>
        </p:nvGrpSpPr>
        <p:grpSpPr>
          <a:xfrm>
            <a:off x="4682194" y="1905567"/>
            <a:ext cx="255704" cy="206920"/>
            <a:chOff x="3319809" y="1761736"/>
            <a:chExt cx="236034" cy="191003"/>
          </a:xfrm>
        </p:grpSpPr>
        <p:sp>
          <p:nvSpPr>
            <p:cNvPr id="32" name="Chevron 31"/>
            <p:cNvSpPr/>
            <p:nvPr userDrawn="1"/>
          </p:nvSpPr>
          <p:spPr>
            <a:xfrm>
              <a:off x="3319809" y="1761736"/>
              <a:ext cx="236034" cy="191002"/>
            </a:xfrm>
            <a:prstGeom prst="chevron">
              <a:avLst>
                <a:gd name="adj" fmla="val 2429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33" name="Freeform 32"/>
            <p:cNvSpPr/>
            <p:nvPr userDrawn="1"/>
          </p:nvSpPr>
          <p:spPr>
            <a:xfrm>
              <a:off x="3320278" y="1859163"/>
              <a:ext cx="235098" cy="93576"/>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2">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grpSp>
        <p:nvGrpSpPr>
          <p:cNvPr id="34" name="Group 33"/>
          <p:cNvGrpSpPr/>
          <p:nvPr/>
        </p:nvGrpSpPr>
        <p:grpSpPr>
          <a:xfrm>
            <a:off x="6649218" y="1905567"/>
            <a:ext cx="255704" cy="206920"/>
            <a:chOff x="5141287" y="1761736"/>
            <a:chExt cx="236034" cy="191003"/>
          </a:xfrm>
        </p:grpSpPr>
        <p:sp>
          <p:nvSpPr>
            <p:cNvPr id="35" name="Chevron 34"/>
            <p:cNvSpPr/>
            <p:nvPr userDrawn="1"/>
          </p:nvSpPr>
          <p:spPr>
            <a:xfrm>
              <a:off x="5141287" y="1761736"/>
              <a:ext cx="236034" cy="191002"/>
            </a:xfrm>
            <a:prstGeom prst="chevron">
              <a:avLst>
                <a:gd name="adj" fmla="val 2429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36" name="Freeform 35"/>
            <p:cNvSpPr/>
            <p:nvPr userDrawn="1"/>
          </p:nvSpPr>
          <p:spPr>
            <a:xfrm>
              <a:off x="5141756" y="1859163"/>
              <a:ext cx="235098" cy="93576"/>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3">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grpSp>
        <p:nvGrpSpPr>
          <p:cNvPr id="37" name="Group 36"/>
          <p:cNvGrpSpPr/>
          <p:nvPr/>
        </p:nvGrpSpPr>
        <p:grpSpPr>
          <a:xfrm>
            <a:off x="8609261" y="1905566"/>
            <a:ext cx="255704" cy="206920"/>
            <a:chOff x="6935728" y="1761736"/>
            <a:chExt cx="236034" cy="191003"/>
          </a:xfrm>
        </p:grpSpPr>
        <p:sp>
          <p:nvSpPr>
            <p:cNvPr id="38" name="Chevron 37"/>
            <p:cNvSpPr/>
            <p:nvPr/>
          </p:nvSpPr>
          <p:spPr>
            <a:xfrm>
              <a:off x="6935728" y="1761736"/>
              <a:ext cx="236034" cy="191002"/>
            </a:xfrm>
            <a:prstGeom prst="chevron">
              <a:avLst>
                <a:gd name="adj" fmla="val 2429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39" name="Freeform 38"/>
            <p:cNvSpPr/>
            <p:nvPr/>
          </p:nvSpPr>
          <p:spPr>
            <a:xfrm>
              <a:off x="6936197" y="1859163"/>
              <a:ext cx="235098" cy="93576"/>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4">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grpSp>
        <p:nvGrpSpPr>
          <p:cNvPr id="40" name="Group 39"/>
          <p:cNvGrpSpPr/>
          <p:nvPr/>
        </p:nvGrpSpPr>
        <p:grpSpPr>
          <a:xfrm>
            <a:off x="8609261" y="4033919"/>
            <a:ext cx="255704" cy="206920"/>
            <a:chOff x="6960112" y="3726369"/>
            <a:chExt cx="236034" cy="191003"/>
          </a:xfrm>
        </p:grpSpPr>
        <p:sp>
          <p:nvSpPr>
            <p:cNvPr id="41" name="Chevron 40"/>
            <p:cNvSpPr/>
            <p:nvPr/>
          </p:nvSpPr>
          <p:spPr>
            <a:xfrm flipH="1">
              <a:off x="6960112" y="3726369"/>
              <a:ext cx="236034" cy="191002"/>
            </a:xfrm>
            <a:prstGeom prst="chevron">
              <a:avLst>
                <a:gd name="adj" fmla="val 2429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42" name="Freeform 41"/>
            <p:cNvSpPr/>
            <p:nvPr/>
          </p:nvSpPr>
          <p:spPr>
            <a:xfrm flipH="1">
              <a:off x="6960578" y="3823796"/>
              <a:ext cx="235098" cy="93576"/>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5">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grpSp>
        <p:nvGrpSpPr>
          <p:cNvPr id="43" name="Group 42"/>
          <p:cNvGrpSpPr/>
          <p:nvPr/>
        </p:nvGrpSpPr>
        <p:grpSpPr>
          <a:xfrm>
            <a:off x="5192626" y="4033918"/>
            <a:ext cx="255704" cy="206920"/>
            <a:chOff x="5147002" y="3726369"/>
            <a:chExt cx="236034" cy="191003"/>
          </a:xfrm>
        </p:grpSpPr>
        <p:sp>
          <p:nvSpPr>
            <p:cNvPr id="44" name="Chevron 43"/>
            <p:cNvSpPr/>
            <p:nvPr/>
          </p:nvSpPr>
          <p:spPr>
            <a:xfrm flipH="1">
              <a:off x="5147002" y="3726369"/>
              <a:ext cx="236034" cy="191002"/>
            </a:xfrm>
            <a:prstGeom prst="chevron">
              <a:avLst>
                <a:gd name="adj" fmla="val 2429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a:solidFill>
                  <a:schemeClr val="tx1"/>
                </a:solidFill>
                <a:latin typeface="Nizar Cocon Kurdish" panose="020A0503020102020204" pitchFamily="18" charset="-78"/>
                <a:cs typeface="Nizar Cocon Kurdish" panose="020A0503020102020204" pitchFamily="18" charset="-78"/>
              </a:endParaRPr>
            </a:p>
          </p:txBody>
        </p:sp>
        <p:sp>
          <p:nvSpPr>
            <p:cNvPr id="45" name="Freeform 44"/>
            <p:cNvSpPr/>
            <p:nvPr/>
          </p:nvSpPr>
          <p:spPr>
            <a:xfrm flipH="1">
              <a:off x="5147468" y="3823796"/>
              <a:ext cx="235098" cy="93576"/>
            </a:xfrm>
            <a:custGeom>
              <a:avLst/>
              <a:gdLst>
                <a:gd name="connsiteX0" fmla="*/ 77535 w 400836"/>
                <a:gd name="connsiteY0" fmla="*/ 0 h 159544"/>
                <a:gd name="connsiteX1" fmla="*/ 400836 w 400836"/>
                <a:gd name="connsiteY1" fmla="*/ 0 h 159544"/>
                <a:gd name="connsiteX2" fmla="*/ 323301 w 400836"/>
                <a:gd name="connsiteY2" fmla="*/ 159544 h 159544"/>
                <a:gd name="connsiteX3" fmla="*/ 0 w 400836"/>
                <a:gd name="connsiteY3" fmla="*/ 159544 h 159544"/>
              </a:gdLst>
              <a:ahLst/>
              <a:cxnLst>
                <a:cxn ang="0">
                  <a:pos x="connsiteX0" y="connsiteY0"/>
                </a:cxn>
                <a:cxn ang="0">
                  <a:pos x="connsiteX1" y="connsiteY1"/>
                </a:cxn>
                <a:cxn ang="0">
                  <a:pos x="connsiteX2" y="connsiteY2"/>
                </a:cxn>
                <a:cxn ang="0">
                  <a:pos x="connsiteX3" y="connsiteY3"/>
                </a:cxn>
              </a:cxnLst>
              <a:rect l="l" t="t" r="r" b="b"/>
              <a:pathLst>
                <a:path w="400836" h="159544">
                  <a:moveTo>
                    <a:pt x="77535" y="0"/>
                  </a:moveTo>
                  <a:lnTo>
                    <a:pt x="400836" y="0"/>
                  </a:lnTo>
                  <a:lnTo>
                    <a:pt x="323301" y="159544"/>
                  </a:lnTo>
                  <a:lnTo>
                    <a:pt x="0" y="159544"/>
                  </a:lnTo>
                  <a:close/>
                </a:path>
              </a:pathLst>
            </a:custGeom>
            <a:solidFill>
              <a:schemeClr val="accent6">
                <a:lumMod val="7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000" dirty="0">
                <a:solidFill>
                  <a:schemeClr val="tx1"/>
                </a:solidFill>
                <a:latin typeface="Nizar Cocon Kurdish" panose="020A0503020102020204" pitchFamily="18" charset="-78"/>
                <a:cs typeface="Nizar Cocon Kurdish" panose="020A0503020102020204" pitchFamily="18" charset="-78"/>
              </a:endParaRPr>
            </a:p>
          </p:txBody>
        </p:sp>
      </p:grpSp>
      <p:sp>
        <p:nvSpPr>
          <p:cNvPr id="68" name="TextBox 67"/>
          <p:cNvSpPr txBox="1"/>
          <p:nvPr/>
        </p:nvSpPr>
        <p:spPr>
          <a:xfrm>
            <a:off x="4823143" y="338225"/>
            <a:ext cx="2298079" cy="523220"/>
          </a:xfrm>
          <a:prstGeom prst="rect">
            <a:avLst/>
          </a:prstGeom>
          <a:noFill/>
        </p:spPr>
        <p:txBody>
          <a:bodyPr wrap="square" rtlCol="1">
            <a:spAutoFit/>
          </a:bodyPr>
          <a:lstStyle/>
          <a:p>
            <a:pPr algn="ctr"/>
            <a:r>
              <a:rPr lang="ar-EG" sz="2800" b="1" dirty="0">
                <a:solidFill>
                  <a:srgbClr val="FFC000"/>
                </a:solidFill>
                <a:effectLst>
                  <a:outerShdw blurRad="38100" dist="38100" dir="2700000" algn="tl">
                    <a:srgbClr val="000000">
                      <a:alpha val="43137"/>
                    </a:srgbClr>
                  </a:outerShdw>
                </a:effectLst>
                <a:latin typeface="Nizar Cocon Kurdish" panose="020A0503020102020204" pitchFamily="18" charset="-78"/>
                <a:cs typeface="Nizar Cocon Kurdish" panose="020A0503020102020204" pitchFamily="18" charset="-78"/>
              </a:rPr>
              <a:t>اهم المفاهيم </a:t>
            </a:r>
          </a:p>
        </p:txBody>
      </p:sp>
    </p:spTree>
    <p:extLst>
      <p:ext uri="{BB962C8B-B14F-4D97-AF65-F5344CB8AC3E}">
        <p14:creationId xmlns:p14="http://schemas.microsoft.com/office/powerpoint/2010/main" val="1101337334"/>
      </p:ext>
    </p:extLst>
  </p:cSld>
  <p:clrMapOvr>
    <a:masterClrMapping/>
  </p:clrMapOvr>
  <mc:AlternateContent xmlns:mc="http://schemas.openxmlformats.org/markup-compatibility/2006" xmlns:p14="http://schemas.microsoft.com/office/powerpoint/2010/main">
    <mc:Choice Requires="p14">
      <p:transition spd="slow" p14:dur="175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500" fill="hold"/>
                                        <p:tgtEl>
                                          <p:spTgt spid="68"/>
                                        </p:tgtEl>
                                        <p:attrNameLst>
                                          <p:attrName>ppt_w</p:attrName>
                                        </p:attrNameLst>
                                      </p:cBhvr>
                                      <p:tavLst>
                                        <p:tav tm="0">
                                          <p:val>
                                            <p:fltVal val="0"/>
                                          </p:val>
                                        </p:tav>
                                        <p:tav tm="100000">
                                          <p:val>
                                            <p:strVal val="#ppt_w"/>
                                          </p:val>
                                        </p:tav>
                                      </p:tavLst>
                                    </p:anim>
                                    <p:anim calcmode="lin" valueType="num">
                                      <p:cBhvr>
                                        <p:cTn id="8" dur="500" fill="hold"/>
                                        <p:tgtEl>
                                          <p:spTgt spid="68"/>
                                        </p:tgtEl>
                                        <p:attrNameLst>
                                          <p:attrName>ppt_h</p:attrName>
                                        </p:attrNameLst>
                                      </p:cBhvr>
                                      <p:tavLst>
                                        <p:tav tm="0">
                                          <p:val>
                                            <p:fltVal val="0"/>
                                          </p:val>
                                        </p:tav>
                                        <p:tav tm="100000">
                                          <p:val>
                                            <p:strVal val="#ppt_h"/>
                                          </p:val>
                                        </p:tav>
                                      </p:tavLst>
                                    </p:anim>
                                    <p:animEffect transition="in" filter="fade">
                                      <p:cBhvr>
                                        <p:cTn id="9" dur="500"/>
                                        <p:tgtEl>
                                          <p:spTgt spid="6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8"/>
                                        </p:tgtEl>
                                        <p:attrNameLst>
                                          <p:attrName>style.visibility</p:attrName>
                                        </p:attrNameLst>
                                      </p:cBhvr>
                                      <p:to>
                                        <p:strVal val="visible"/>
                                      </p:to>
                                    </p:set>
                                    <p:anim calcmode="lin" valueType="num">
                                      <p:cBhvr>
                                        <p:cTn id="14" dur="500" fill="hold"/>
                                        <p:tgtEl>
                                          <p:spTgt spid="28"/>
                                        </p:tgtEl>
                                        <p:attrNameLst>
                                          <p:attrName>ppt_w</p:attrName>
                                        </p:attrNameLst>
                                      </p:cBhvr>
                                      <p:tavLst>
                                        <p:tav tm="0">
                                          <p:val>
                                            <p:fltVal val="0"/>
                                          </p:val>
                                        </p:tav>
                                        <p:tav tm="100000">
                                          <p:val>
                                            <p:strVal val="#ppt_w"/>
                                          </p:val>
                                        </p:tav>
                                      </p:tavLst>
                                    </p:anim>
                                    <p:anim calcmode="lin" valueType="num">
                                      <p:cBhvr>
                                        <p:cTn id="15" dur="500" fill="hold"/>
                                        <p:tgtEl>
                                          <p:spTgt spid="28"/>
                                        </p:tgtEl>
                                        <p:attrNameLst>
                                          <p:attrName>ppt_h</p:attrName>
                                        </p:attrNameLst>
                                      </p:cBhvr>
                                      <p:tavLst>
                                        <p:tav tm="0">
                                          <p:val>
                                            <p:fltVal val="0"/>
                                          </p:val>
                                        </p:tav>
                                        <p:tav tm="100000">
                                          <p:val>
                                            <p:strVal val="#ppt_h"/>
                                          </p:val>
                                        </p:tav>
                                      </p:tavLst>
                                    </p:anim>
                                    <p:animEffect transition="in" filter="fade">
                                      <p:cBhvr>
                                        <p:cTn id="16" dur="500"/>
                                        <p:tgtEl>
                                          <p:spTgt spid="28"/>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000"/>
                            </p:stCondLst>
                            <p:childTnLst>
                              <p:par>
                                <p:cTn id="30" presetID="53" presetClass="entr" presetSubtype="16"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500" fill="hold"/>
                                        <p:tgtEl>
                                          <p:spTgt spid="31"/>
                                        </p:tgtEl>
                                        <p:attrNameLst>
                                          <p:attrName>ppt_w</p:attrName>
                                        </p:attrNameLst>
                                      </p:cBhvr>
                                      <p:tavLst>
                                        <p:tav tm="0">
                                          <p:val>
                                            <p:fltVal val="0"/>
                                          </p:val>
                                        </p:tav>
                                        <p:tav tm="100000">
                                          <p:val>
                                            <p:strVal val="#ppt_w"/>
                                          </p:val>
                                        </p:tav>
                                      </p:tavLst>
                                    </p:anim>
                                    <p:anim calcmode="lin" valueType="num">
                                      <p:cBhvr>
                                        <p:cTn id="33" dur="500" fill="hold"/>
                                        <p:tgtEl>
                                          <p:spTgt spid="31"/>
                                        </p:tgtEl>
                                        <p:attrNameLst>
                                          <p:attrName>ppt_h</p:attrName>
                                        </p:attrNameLst>
                                      </p:cBhvr>
                                      <p:tavLst>
                                        <p:tav tm="0">
                                          <p:val>
                                            <p:fltVal val="0"/>
                                          </p:val>
                                        </p:tav>
                                        <p:tav tm="100000">
                                          <p:val>
                                            <p:strVal val="#ppt_h"/>
                                          </p:val>
                                        </p:tav>
                                      </p:tavLst>
                                    </p:anim>
                                    <p:animEffect transition="in" filter="fade">
                                      <p:cBhvr>
                                        <p:cTn id="34" dur="500"/>
                                        <p:tgtEl>
                                          <p:spTgt spid="31"/>
                                        </p:tgtEl>
                                      </p:cBhvr>
                                    </p:animEffect>
                                  </p:childTnLst>
                                </p:cTn>
                              </p:par>
                            </p:childTnLst>
                          </p:cTn>
                        </p:par>
                        <p:par>
                          <p:cTn id="35" fill="hold">
                            <p:stCondLst>
                              <p:cond delay="2500"/>
                            </p:stCondLst>
                            <p:childTnLst>
                              <p:par>
                                <p:cTn id="36" presetID="10" presetClass="entr" presetSubtype="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par>
                          <p:cTn id="39" fill="hold">
                            <p:stCondLst>
                              <p:cond delay="3000"/>
                            </p:stCondLst>
                            <p:childTnLst>
                              <p:par>
                                <p:cTn id="40" presetID="10" presetClass="entr" presetSubtype="0"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par>
                          <p:cTn id="43" fill="hold">
                            <p:stCondLst>
                              <p:cond delay="3500"/>
                            </p:stCondLst>
                            <p:childTnLst>
                              <p:par>
                                <p:cTn id="44" presetID="22" presetClass="entr" presetSubtype="8"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left)">
                                      <p:cBhvr>
                                        <p:cTn id="46" dur="500"/>
                                        <p:tgtEl>
                                          <p:spTgt spid="15"/>
                                        </p:tgtEl>
                                      </p:cBhvr>
                                    </p:animEffect>
                                  </p:childTnLst>
                                </p:cTn>
                              </p:par>
                            </p:childTnLst>
                          </p:cTn>
                        </p:par>
                        <p:par>
                          <p:cTn id="47" fill="hold">
                            <p:stCondLst>
                              <p:cond delay="4000"/>
                            </p:stCondLst>
                            <p:childTnLst>
                              <p:par>
                                <p:cTn id="48" presetID="10" presetClass="entr" presetSubtype="0" fill="hold" grpId="0" nodeType="after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p:cTn id="54" dur="500" fill="hold"/>
                                        <p:tgtEl>
                                          <p:spTgt spid="34"/>
                                        </p:tgtEl>
                                        <p:attrNameLst>
                                          <p:attrName>ppt_w</p:attrName>
                                        </p:attrNameLst>
                                      </p:cBhvr>
                                      <p:tavLst>
                                        <p:tav tm="0">
                                          <p:val>
                                            <p:fltVal val="0"/>
                                          </p:val>
                                        </p:tav>
                                        <p:tav tm="100000">
                                          <p:val>
                                            <p:strVal val="#ppt_w"/>
                                          </p:val>
                                        </p:tav>
                                      </p:tavLst>
                                    </p:anim>
                                    <p:anim calcmode="lin" valueType="num">
                                      <p:cBhvr>
                                        <p:cTn id="55" dur="500" fill="hold"/>
                                        <p:tgtEl>
                                          <p:spTgt spid="34"/>
                                        </p:tgtEl>
                                        <p:attrNameLst>
                                          <p:attrName>ppt_h</p:attrName>
                                        </p:attrNameLst>
                                      </p:cBhvr>
                                      <p:tavLst>
                                        <p:tav tm="0">
                                          <p:val>
                                            <p:fltVal val="0"/>
                                          </p:val>
                                        </p:tav>
                                        <p:tav tm="100000">
                                          <p:val>
                                            <p:strVal val="#ppt_h"/>
                                          </p:val>
                                        </p:tav>
                                      </p:tavLst>
                                    </p:anim>
                                    <p:animEffect transition="in" filter="fade">
                                      <p:cBhvr>
                                        <p:cTn id="56" dur="500"/>
                                        <p:tgtEl>
                                          <p:spTgt spid="34"/>
                                        </p:tgtEl>
                                      </p:cBhvr>
                                    </p:animEffect>
                                  </p:childTnLst>
                                </p:cTn>
                              </p:par>
                            </p:childTnLst>
                          </p:cTn>
                        </p:par>
                        <p:par>
                          <p:cTn id="57" fill="hold">
                            <p:stCondLst>
                              <p:cond delay="5000"/>
                            </p:stCondLst>
                            <p:childTnLst>
                              <p:par>
                                <p:cTn id="58" presetID="10" presetClass="entr" presetSubtype="0"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childTnLst>
                          </p:cTn>
                        </p:par>
                        <p:par>
                          <p:cTn id="61" fill="hold">
                            <p:stCondLst>
                              <p:cond delay="5500"/>
                            </p:stCondLst>
                            <p:childTnLst>
                              <p:par>
                                <p:cTn id="62" presetID="22" presetClass="entr" presetSubtype="8"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wipe(left)">
                                      <p:cBhvr>
                                        <p:cTn id="64" dur="500"/>
                                        <p:tgtEl>
                                          <p:spTgt spid="14"/>
                                        </p:tgtEl>
                                      </p:cBhvr>
                                    </p:animEffect>
                                  </p:childTnLst>
                                </p:cTn>
                              </p:par>
                            </p:childTnLst>
                          </p:cTn>
                        </p:par>
                        <p:par>
                          <p:cTn id="65" fill="hold">
                            <p:stCondLst>
                              <p:cond delay="6000"/>
                            </p:stCondLst>
                            <p:childTnLst>
                              <p:par>
                                <p:cTn id="66" presetID="5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animEffect transition="in" filter="fade">
                                      <p:cBhvr>
                                        <p:cTn id="70" dur="500"/>
                                        <p:tgtEl>
                                          <p:spTgt spid="37"/>
                                        </p:tgtEl>
                                      </p:cBhvr>
                                    </p:animEffect>
                                  </p:childTnLst>
                                </p:cTn>
                              </p:par>
                            </p:childTnLst>
                          </p:cTn>
                        </p:par>
                        <p:par>
                          <p:cTn id="71" fill="hold">
                            <p:stCondLst>
                              <p:cond delay="6500"/>
                            </p:stCondLst>
                            <p:childTnLst>
                              <p:par>
                                <p:cTn id="72" presetID="10" presetClass="entr" presetSubtype="0" fill="hold" grpId="0" nodeType="after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par>
                          <p:cTn id="75" fill="hold">
                            <p:stCondLst>
                              <p:cond delay="7000"/>
                            </p:stCondLst>
                            <p:childTnLst>
                              <p:par>
                                <p:cTn id="76" presetID="10" presetClass="entr" presetSubtype="0"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500"/>
                                        <p:tgtEl>
                                          <p:spTgt spid="25"/>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up)">
                                      <p:cBhvr>
                                        <p:cTn id="82" dur="500"/>
                                        <p:tgtEl>
                                          <p:spTgt spid="11"/>
                                        </p:tgtEl>
                                      </p:cBhvr>
                                    </p:animEffect>
                                  </p:childTnLst>
                                </p:cTn>
                              </p:par>
                            </p:childTnLst>
                          </p:cTn>
                        </p:par>
                        <p:par>
                          <p:cTn id="83" fill="hold">
                            <p:stCondLst>
                              <p:cond delay="8000"/>
                            </p:stCondLst>
                            <p:childTnLst>
                              <p:par>
                                <p:cTn id="84" presetID="53" presetClass="entr" presetSubtype="16" fill="hold" nodeType="afterEffect">
                                  <p:stCondLst>
                                    <p:cond delay="0"/>
                                  </p:stCondLst>
                                  <p:childTnLst>
                                    <p:set>
                                      <p:cBhvr>
                                        <p:cTn id="85" dur="1" fill="hold">
                                          <p:stCondLst>
                                            <p:cond delay="0"/>
                                          </p:stCondLst>
                                        </p:cTn>
                                        <p:tgtEl>
                                          <p:spTgt spid="40"/>
                                        </p:tgtEl>
                                        <p:attrNameLst>
                                          <p:attrName>style.visibility</p:attrName>
                                        </p:attrNameLst>
                                      </p:cBhvr>
                                      <p:to>
                                        <p:strVal val="visible"/>
                                      </p:to>
                                    </p:set>
                                    <p:anim calcmode="lin" valueType="num">
                                      <p:cBhvr>
                                        <p:cTn id="86" dur="500" fill="hold"/>
                                        <p:tgtEl>
                                          <p:spTgt spid="40"/>
                                        </p:tgtEl>
                                        <p:attrNameLst>
                                          <p:attrName>ppt_w</p:attrName>
                                        </p:attrNameLst>
                                      </p:cBhvr>
                                      <p:tavLst>
                                        <p:tav tm="0">
                                          <p:val>
                                            <p:fltVal val="0"/>
                                          </p:val>
                                        </p:tav>
                                        <p:tav tm="100000">
                                          <p:val>
                                            <p:strVal val="#ppt_w"/>
                                          </p:val>
                                        </p:tav>
                                      </p:tavLst>
                                    </p:anim>
                                    <p:anim calcmode="lin" valueType="num">
                                      <p:cBhvr>
                                        <p:cTn id="87" dur="500" fill="hold"/>
                                        <p:tgtEl>
                                          <p:spTgt spid="40"/>
                                        </p:tgtEl>
                                        <p:attrNameLst>
                                          <p:attrName>ppt_h</p:attrName>
                                        </p:attrNameLst>
                                      </p:cBhvr>
                                      <p:tavLst>
                                        <p:tav tm="0">
                                          <p:val>
                                            <p:fltVal val="0"/>
                                          </p:val>
                                        </p:tav>
                                        <p:tav tm="100000">
                                          <p:val>
                                            <p:strVal val="#ppt_h"/>
                                          </p:val>
                                        </p:tav>
                                      </p:tavLst>
                                    </p:anim>
                                    <p:animEffect transition="in" filter="fade">
                                      <p:cBhvr>
                                        <p:cTn id="88" dur="500"/>
                                        <p:tgtEl>
                                          <p:spTgt spid="40"/>
                                        </p:tgtEl>
                                      </p:cBhvr>
                                    </p:animEffect>
                                  </p:childTnLst>
                                </p:cTn>
                              </p:par>
                            </p:childTnLst>
                          </p:cTn>
                        </p:par>
                        <p:par>
                          <p:cTn id="89" fill="hold">
                            <p:stCondLst>
                              <p:cond delay="8500"/>
                            </p:stCondLst>
                            <p:childTnLst>
                              <p:par>
                                <p:cTn id="90" presetID="10" presetClass="entr" presetSubtype="0"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Effect transition="in" filter="fade">
                                      <p:cBhvr>
                                        <p:cTn id="92" dur="500"/>
                                        <p:tgtEl>
                                          <p:spTgt spid="26"/>
                                        </p:tgtEl>
                                      </p:cBhvr>
                                    </p:animEffect>
                                  </p:childTnLst>
                                </p:cTn>
                              </p:par>
                            </p:childTnLst>
                          </p:cTn>
                        </p:par>
                        <p:par>
                          <p:cTn id="93" fill="hold">
                            <p:stCondLst>
                              <p:cond delay="9000"/>
                            </p:stCondLst>
                            <p:childTnLst>
                              <p:par>
                                <p:cTn id="94" presetID="10" presetClass="entr" presetSubtype="0"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500"/>
                                        <p:tgtEl>
                                          <p:spTgt spid="27"/>
                                        </p:tgtEl>
                                      </p:cBhvr>
                                    </p:animEffect>
                                  </p:childTnLst>
                                </p:cTn>
                              </p:par>
                            </p:childTnLst>
                          </p:cTn>
                        </p:par>
                        <p:par>
                          <p:cTn id="97" fill="hold">
                            <p:stCondLst>
                              <p:cond delay="9500"/>
                            </p:stCondLst>
                            <p:childTnLst>
                              <p:par>
                                <p:cTn id="98" presetID="22" presetClass="entr" presetSubtype="2"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Effect transition="in" filter="wipe(right)">
                                      <p:cBhvr>
                                        <p:cTn id="100" dur="500"/>
                                        <p:tgtEl>
                                          <p:spTgt spid="13"/>
                                        </p:tgtEl>
                                      </p:cBhvr>
                                    </p:animEffect>
                                  </p:childTnLst>
                                </p:cTn>
                              </p:par>
                            </p:childTnLst>
                          </p:cTn>
                        </p:par>
                        <p:par>
                          <p:cTn id="101" fill="hold">
                            <p:stCondLst>
                              <p:cond delay="10000"/>
                            </p:stCondLst>
                            <p:childTnLst>
                              <p:par>
                                <p:cTn id="102" presetID="53" presetClass="entr" presetSubtype="16" fill="hold" nodeType="afterEffect">
                                  <p:stCondLst>
                                    <p:cond delay="0"/>
                                  </p:stCondLst>
                                  <p:childTnLst>
                                    <p:set>
                                      <p:cBhvr>
                                        <p:cTn id="103" dur="1" fill="hold">
                                          <p:stCondLst>
                                            <p:cond delay="0"/>
                                          </p:stCondLst>
                                        </p:cTn>
                                        <p:tgtEl>
                                          <p:spTgt spid="43"/>
                                        </p:tgtEl>
                                        <p:attrNameLst>
                                          <p:attrName>style.visibility</p:attrName>
                                        </p:attrNameLst>
                                      </p:cBhvr>
                                      <p:to>
                                        <p:strVal val="visible"/>
                                      </p:to>
                                    </p:set>
                                    <p:anim calcmode="lin" valueType="num">
                                      <p:cBhvr>
                                        <p:cTn id="104" dur="500" fill="hold"/>
                                        <p:tgtEl>
                                          <p:spTgt spid="43"/>
                                        </p:tgtEl>
                                        <p:attrNameLst>
                                          <p:attrName>ppt_w</p:attrName>
                                        </p:attrNameLst>
                                      </p:cBhvr>
                                      <p:tavLst>
                                        <p:tav tm="0">
                                          <p:val>
                                            <p:fltVal val="0"/>
                                          </p:val>
                                        </p:tav>
                                        <p:tav tm="100000">
                                          <p:val>
                                            <p:strVal val="#ppt_w"/>
                                          </p:val>
                                        </p:tav>
                                      </p:tavLst>
                                    </p:anim>
                                    <p:anim calcmode="lin" valueType="num">
                                      <p:cBhvr>
                                        <p:cTn id="105" dur="500" fill="hold"/>
                                        <p:tgtEl>
                                          <p:spTgt spid="43"/>
                                        </p:tgtEl>
                                        <p:attrNameLst>
                                          <p:attrName>ppt_h</p:attrName>
                                        </p:attrNameLst>
                                      </p:cBhvr>
                                      <p:tavLst>
                                        <p:tav tm="0">
                                          <p:val>
                                            <p:fltVal val="0"/>
                                          </p:val>
                                        </p:tav>
                                        <p:tav tm="100000">
                                          <p:val>
                                            <p:strVal val="#ppt_h"/>
                                          </p:val>
                                        </p:tav>
                                      </p:tavLst>
                                    </p:anim>
                                    <p:animEffect transition="in" filter="fade">
                                      <p:cBhvr>
                                        <p:cTn id="106" dur="500"/>
                                        <p:tgtEl>
                                          <p:spTgt spid="43"/>
                                        </p:tgtEl>
                                      </p:cBhvr>
                                    </p:animEffect>
                                  </p:childTnLst>
                                </p:cTn>
                              </p:par>
                            </p:childTnLst>
                          </p:cTn>
                        </p:par>
                        <p:par>
                          <p:cTn id="107" fill="hold">
                            <p:stCondLst>
                              <p:cond delay="10500"/>
                            </p:stCondLst>
                            <p:childTnLst>
                              <p:par>
                                <p:cTn id="108" presetID="10" presetClass="entr" presetSubtype="0" fill="hold" grpId="0" nodeType="afterEffect">
                                  <p:stCondLst>
                                    <p:cond delay="0"/>
                                  </p:stCondLst>
                                  <p:childTnLst>
                                    <p:set>
                                      <p:cBhvr>
                                        <p:cTn id="109" dur="1" fill="hold">
                                          <p:stCondLst>
                                            <p:cond delay="0"/>
                                          </p:stCondLst>
                                        </p:cTn>
                                        <p:tgtEl>
                                          <p:spTgt spid="22"/>
                                        </p:tgtEl>
                                        <p:attrNameLst>
                                          <p:attrName>style.visibility</p:attrName>
                                        </p:attrNameLst>
                                      </p:cBhvr>
                                      <p:to>
                                        <p:strVal val="visible"/>
                                      </p:to>
                                    </p:set>
                                    <p:animEffect transition="in" filter="fade">
                                      <p:cBhvr>
                                        <p:cTn id="110" dur="500"/>
                                        <p:tgtEl>
                                          <p:spTgt spid="22"/>
                                        </p:tgtEl>
                                      </p:cBhvr>
                                    </p:animEffect>
                                  </p:childTnLst>
                                </p:cTn>
                              </p:par>
                            </p:childTnLst>
                          </p:cTn>
                        </p:par>
                        <p:par>
                          <p:cTn id="111" fill="hold">
                            <p:stCondLst>
                              <p:cond delay="11000"/>
                            </p:stCondLst>
                            <p:childTnLst>
                              <p:par>
                                <p:cTn id="112" presetID="10" presetClass="entr" presetSubtype="0" fill="hold" grpId="0" nodeType="after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animBg="1"/>
      <p:bldP spid="11" grpId="0" animBg="1"/>
      <p:bldP spid="13" grpId="0" animBg="1"/>
      <p:bldP spid="14" grpId="0" animBg="1"/>
      <p:bldP spid="15" grpId="0" animBg="1"/>
      <p:bldP spid="16" grpId="0"/>
      <p:bldP spid="17" grpId="0"/>
      <p:bldP spid="20" grpId="0"/>
      <p:bldP spid="21" grpId="0"/>
      <p:bldP spid="22" grpId="0"/>
      <p:bldP spid="23" grpId="0"/>
      <p:bldP spid="24" grpId="0"/>
      <p:bldP spid="25" grpId="0"/>
      <p:bldP spid="26" grpId="0"/>
      <p:bldP spid="27" grpId="0"/>
      <p:bldP spid="6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190</TotalTime>
  <Words>621</Words>
  <Application>Microsoft Office PowerPoint</Application>
  <PresentationFormat>Widescreen</PresentationFormat>
  <Paragraphs>82</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Century Gothic</vt:lpstr>
      <vt:lpstr>Nizar Cocon Kurdish</vt:lpstr>
      <vt:lpstr>Open Sans Light</vt:lpstr>
      <vt:lpstr>Symbol</vt:lpstr>
      <vt:lpstr>Trebuchet MS</vt:lpstr>
      <vt:lpstr>Wingdings 3</vt:lpstr>
      <vt:lpstr>Ion</vt:lpstr>
      <vt:lpstr>الفهرس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اميره هشام محمد محمود</dc:creator>
  <cp:lastModifiedBy>اميره هشام محمد محمود</cp:lastModifiedBy>
  <cp:revision>25</cp:revision>
  <dcterms:created xsi:type="dcterms:W3CDTF">2020-12-17T11:57:59Z</dcterms:created>
  <dcterms:modified xsi:type="dcterms:W3CDTF">2020-12-17T22:14:19Z</dcterms:modified>
</cp:coreProperties>
</file>