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9" r:id="rId3"/>
    <p:sldId id="257" r:id="rId4"/>
    <p:sldId id="273" r:id="rId5"/>
    <p:sldId id="256" r:id="rId6"/>
    <p:sldId id="266" r:id="rId7"/>
    <p:sldId id="265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356"/>
    <a:srgbClr val="FDDFDD"/>
    <a:srgbClr val="C59064"/>
    <a:srgbClr val="BB895D"/>
    <a:srgbClr val="000000"/>
    <a:srgbClr val="B8875E"/>
    <a:srgbClr val="EFCEC6"/>
    <a:srgbClr val="3F5045"/>
    <a:srgbClr val="F5D8D2"/>
    <a:srgbClr val="03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D823-9E96-4FEC-8CE2-8988BDC7766E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AFDFE-F0F8-4C62-8598-B3BB3A01B3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0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FDFE-F0F8-4C62-8598-B3BB3A01B36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92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FDFE-F0F8-4C62-8598-B3BB3A01B36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99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FDFE-F0F8-4C62-8598-B3BB3A01B36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38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976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06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55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52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9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17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4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2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>
                <a:lumMod val="85000"/>
              </a:schemeClr>
            </a:gs>
            <a:gs pos="6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C0FE-805F-49DC-AF7D-9117F6B50B77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069C-D8FA-4A1E-BB87-37B6E1AACA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77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microsoft.com/office/2007/relationships/hdphoto" Target="../media/hdphoto8.wdp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slide" Target="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microsoft.com/office/2007/relationships/hdphoto" Target="../media/hdphoto8.wdp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11.pn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8.wdp"/><Relationship Id="rId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microsoft.com/office/2007/relationships/hdphoto" Target="../media/hdphoto10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D25CA-8EA3-4210-80A2-EC11ED4D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8FBA8D-BC6D-4186-9EEB-76C9808978E3}"/>
              </a:ext>
            </a:extLst>
          </p:cNvPr>
          <p:cNvSpPr/>
          <p:nvPr/>
        </p:nvSpPr>
        <p:spPr>
          <a:xfrm>
            <a:off x="2870377" y="-96258"/>
            <a:ext cx="9321622" cy="6954258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rgbClr val="AD8356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C5953A-CA34-4896-A4F9-B044DA6ACC8A}"/>
              </a:ext>
            </a:extLst>
          </p:cNvPr>
          <p:cNvSpPr/>
          <p:nvPr/>
        </p:nvSpPr>
        <p:spPr>
          <a:xfrm>
            <a:off x="5860170" y="2287902"/>
            <a:ext cx="6172610" cy="2781937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الوحدة الاولى الدرس الثانى :</a:t>
            </a:r>
          </a:p>
          <a:p>
            <a:pPr algn="ctr"/>
            <a:r>
              <a:rPr lang="ar-EG" sz="4000" b="1" dirty="0">
                <a:solidFill>
                  <a:schemeClr val="tx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العناصر من حولنا</a:t>
            </a:r>
            <a:endParaRPr lang="en-US" sz="4000" b="1" dirty="0">
              <a:solidFill>
                <a:schemeClr val="tx1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4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2DC68-ECD8-4A9E-B5C1-04A0E3B8D3C4}"/>
              </a:ext>
            </a:extLst>
          </p:cNvPr>
          <p:cNvSpPr/>
          <p:nvPr/>
        </p:nvSpPr>
        <p:spPr>
          <a:xfrm>
            <a:off x="883920" y="88079"/>
            <a:ext cx="10424160" cy="75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1DC683-D8C3-47A7-A59C-BD843ECB15E7}"/>
              </a:ext>
            </a:extLst>
          </p:cNvPr>
          <p:cNvSpPr/>
          <p:nvPr/>
        </p:nvSpPr>
        <p:spPr>
          <a:xfrm>
            <a:off x="1211943" y="293735"/>
            <a:ext cx="9768114" cy="34834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D3FD644-BF10-43B9-8BFA-2FFE41E2D98F}"/>
              </a:ext>
            </a:extLst>
          </p:cNvPr>
          <p:cNvGrpSpPr/>
          <p:nvPr/>
        </p:nvGrpSpPr>
        <p:grpSpPr>
          <a:xfrm>
            <a:off x="373732" y="88079"/>
            <a:ext cx="3200400" cy="5798093"/>
            <a:chOff x="373732" y="604911"/>
            <a:chExt cx="3200400" cy="579809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446DA79-FB1F-45A7-A935-C22EA1823E4E}"/>
                </a:ext>
              </a:extLst>
            </p:cNvPr>
            <p:cNvGrpSpPr/>
            <p:nvPr/>
          </p:nvGrpSpPr>
          <p:grpSpPr>
            <a:xfrm>
              <a:off x="373732" y="604911"/>
              <a:ext cx="3200400" cy="5798093"/>
              <a:chOff x="373732" y="604911"/>
              <a:chExt cx="3200400" cy="579809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0BE0D12-557E-4EE0-9B4E-D7C738A401B1}"/>
                  </a:ext>
                </a:extLst>
              </p:cNvPr>
              <p:cNvSpPr/>
              <p:nvPr/>
            </p:nvSpPr>
            <p:spPr>
              <a:xfrm flipH="1">
                <a:off x="1941875" y="3219967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9D1A560-E356-4702-822D-C0702984B740}"/>
                  </a:ext>
                </a:extLst>
              </p:cNvPr>
              <p:cNvSpPr/>
              <p:nvPr/>
            </p:nvSpPr>
            <p:spPr>
              <a:xfrm>
                <a:off x="373732" y="3202604"/>
                <a:ext cx="3200400" cy="320040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8000">
                      <a:alpha val="50000"/>
                    </a:srgbClr>
                  </a:gs>
                  <a:gs pos="0">
                    <a:srgbClr val="00CC00">
                      <a:alpha val="7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0A2B47-8D76-405E-AF83-025422830851}"/>
                  </a:ext>
                </a:extLst>
              </p:cNvPr>
              <p:cNvGrpSpPr/>
              <p:nvPr/>
            </p:nvGrpSpPr>
            <p:grpSpPr>
              <a:xfrm>
                <a:off x="1596571" y="604911"/>
                <a:ext cx="759655" cy="759655"/>
                <a:chOff x="1611085" y="604911"/>
                <a:chExt cx="759655" cy="759655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B256EFC-C5C2-4D35-BF77-6DA2A299F92D}"/>
                    </a:ext>
                  </a:extLst>
                </p:cNvPr>
                <p:cNvSpPr/>
                <p:nvPr/>
              </p:nvSpPr>
              <p:spPr>
                <a:xfrm>
                  <a:off x="1611085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49178A4-96F0-4167-AB71-8A48F76DD8B2}"/>
                    </a:ext>
                  </a:extLst>
                </p:cNvPr>
                <p:cNvSpPr/>
                <p:nvPr/>
              </p:nvSpPr>
              <p:spPr>
                <a:xfrm>
                  <a:off x="1747686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08000">
                        <a:alpha val="50000"/>
                      </a:srgbClr>
                    </a:gs>
                    <a:gs pos="0">
                      <a:srgbClr val="00CC00">
                        <a:alpha val="70000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0080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B0A0698-338B-4132-8B38-558540A240FA}"/>
                  </a:ext>
                </a:extLst>
              </p:cNvPr>
              <p:cNvCxnSpPr>
                <a:cxnSpLocks/>
                <a:stCxn id="13" idx="4"/>
                <a:endCxn id="8" idx="5"/>
              </p:cNvCxnSpPr>
              <p:nvPr/>
            </p:nvCxnSpPr>
            <p:spPr>
              <a:xfrm flipH="1">
                <a:off x="1973932" y="1364566"/>
                <a:ext cx="2467" cy="18380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BC9F40-C5C4-4673-98BE-D257050DD6D5}"/>
                  </a:ext>
                </a:extLst>
              </p:cNvPr>
              <p:cNvSpPr/>
              <p:nvPr/>
            </p:nvSpPr>
            <p:spPr>
              <a:xfrm>
                <a:off x="1969851" y="3225283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6ED70DA-563E-4D85-BDD2-F7EFA2E84D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1855" y="3139568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334AA4-E2B9-47E5-B6F3-76D30A4B49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7789" y="3168681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D0D4806-3577-431A-A579-D5ACCAEC8DDD}"/>
                </a:ext>
              </a:extLst>
            </p:cNvPr>
            <p:cNvSpPr txBox="1"/>
            <p:nvPr/>
          </p:nvSpPr>
          <p:spPr>
            <a:xfrm>
              <a:off x="1004981" y="3875694"/>
              <a:ext cx="1833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الاهداف الوجدانية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7FF938-5070-4BD2-AA99-A39EAD0261EB}"/>
              </a:ext>
            </a:extLst>
          </p:cNvPr>
          <p:cNvGrpSpPr/>
          <p:nvPr/>
        </p:nvGrpSpPr>
        <p:grpSpPr>
          <a:xfrm>
            <a:off x="4560201" y="71716"/>
            <a:ext cx="3200400" cy="5371924"/>
            <a:chOff x="2445670" y="604911"/>
            <a:chExt cx="3200400" cy="537192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8D802A-8900-4093-85AE-C5B968360B3F}"/>
                </a:ext>
              </a:extLst>
            </p:cNvPr>
            <p:cNvGrpSpPr/>
            <p:nvPr/>
          </p:nvGrpSpPr>
          <p:grpSpPr>
            <a:xfrm>
              <a:off x="2445670" y="604911"/>
              <a:ext cx="3200400" cy="5371924"/>
              <a:chOff x="2445670" y="604911"/>
              <a:chExt cx="3200400" cy="5371924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FF01B3C-7948-407D-B99E-C93A08C5E730}"/>
                  </a:ext>
                </a:extLst>
              </p:cNvPr>
              <p:cNvSpPr/>
              <p:nvPr/>
            </p:nvSpPr>
            <p:spPr>
              <a:xfrm flipH="1">
                <a:off x="4026889" y="2803925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EE4B28C-68B1-4871-819C-428B107B144A}"/>
                  </a:ext>
                </a:extLst>
              </p:cNvPr>
              <p:cNvSpPr/>
              <p:nvPr/>
            </p:nvSpPr>
            <p:spPr>
              <a:xfrm>
                <a:off x="2445670" y="2776435"/>
                <a:ext cx="3200400" cy="320040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9900">
                      <a:alpha val="50000"/>
                    </a:srgbClr>
                  </a:gs>
                  <a:gs pos="0">
                    <a:srgbClr val="FFCC00">
                      <a:alpha val="7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797F9E2-AA8F-474C-A370-5AC9236EBED4}"/>
                  </a:ext>
                </a:extLst>
              </p:cNvPr>
              <p:cNvGrpSpPr/>
              <p:nvPr/>
            </p:nvGrpSpPr>
            <p:grpSpPr>
              <a:xfrm>
                <a:off x="3674647" y="604911"/>
                <a:ext cx="759655" cy="759655"/>
                <a:chOff x="3275875" y="604911"/>
                <a:chExt cx="759655" cy="75965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4163879-ABAA-4544-B016-BB09E5FCCEC6}"/>
                    </a:ext>
                  </a:extLst>
                </p:cNvPr>
                <p:cNvSpPr/>
                <p:nvPr/>
              </p:nvSpPr>
              <p:spPr>
                <a:xfrm>
                  <a:off x="3275875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34B1B57-FB35-4E14-8B2F-DF7CC19830AA}"/>
                    </a:ext>
                  </a:extLst>
                </p:cNvPr>
                <p:cNvSpPr/>
                <p:nvPr/>
              </p:nvSpPr>
              <p:spPr>
                <a:xfrm>
                  <a:off x="3412476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9900">
                        <a:alpha val="50000"/>
                      </a:srgbClr>
                    </a:gs>
                    <a:gs pos="0">
                      <a:srgbClr val="FFCC00">
                        <a:alpha val="70000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56914D-1821-44E7-81E1-CE3DDFB73C39}"/>
                  </a:ext>
                </a:extLst>
              </p:cNvPr>
              <p:cNvCxnSpPr>
                <a:cxnSpLocks/>
                <a:stCxn id="17" idx="4"/>
                <a:endCxn id="9" idx="5"/>
              </p:cNvCxnSpPr>
              <p:nvPr/>
            </p:nvCxnSpPr>
            <p:spPr>
              <a:xfrm flipH="1">
                <a:off x="4045870" y="1364566"/>
                <a:ext cx="8605" cy="14118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AF792A8-00D2-4999-8B38-71B04C28E7C9}"/>
                  </a:ext>
                </a:extLst>
              </p:cNvPr>
              <p:cNvSpPr/>
              <p:nvPr/>
            </p:nvSpPr>
            <p:spPr>
              <a:xfrm>
                <a:off x="4049549" y="2803925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41E3357-6290-4492-B2EC-314BE3D13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0731" y="2765155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9112D2-8ADF-4D34-A4CF-6E3032134A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7487" y="2747323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5CBDD67-882F-4883-A96A-C9BB6B229C08}"/>
                </a:ext>
              </a:extLst>
            </p:cNvPr>
            <p:cNvSpPr txBox="1"/>
            <p:nvPr/>
          </p:nvSpPr>
          <p:spPr>
            <a:xfrm>
              <a:off x="3064595" y="3358772"/>
              <a:ext cx="1833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الاهداف</a:t>
              </a:r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المهارية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6633BC8-8A8C-41EC-9A50-4E8DF390658A}"/>
              </a:ext>
            </a:extLst>
          </p:cNvPr>
          <p:cNvGrpSpPr/>
          <p:nvPr/>
        </p:nvGrpSpPr>
        <p:grpSpPr>
          <a:xfrm>
            <a:off x="8454478" y="88079"/>
            <a:ext cx="3200400" cy="5886646"/>
            <a:chOff x="4540239" y="544620"/>
            <a:chExt cx="3200400" cy="588664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07E31DA-DC39-43AC-9EA0-9AA75DA66072}"/>
                </a:ext>
              </a:extLst>
            </p:cNvPr>
            <p:cNvGrpSpPr/>
            <p:nvPr/>
          </p:nvGrpSpPr>
          <p:grpSpPr>
            <a:xfrm>
              <a:off x="4540239" y="544620"/>
              <a:ext cx="3200400" cy="5886646"/>
              <a:chOff x="4540239" y="544620"/>
              <a:chExt cx="3200400" cy="588664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8AF131-19A4-44D7-BB03-D6D7CC918295}"/>
                  </a:ext>
                </a:extLst>
              </p:cNvPr>
              <p:cNvSpPr/>
              <p:nvPr/>
            </p:nvSpPr>
            <p:spPr>
              <a:xfrm flipH="1">
                <a:off x="6114476" y="3291776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1C62A36-BB03-49EE-BF66-BDBEA57C3A73}"/>
                  </a:ext>
                </a:extLst>
              </p:cNvPr>
              <p:cNvSpPr/>
              <p:nvPr/>
            </p:nvSpPr>
            <p:spPr>
              <a:xfrm>
                <a:off x="4540239" y="3230866"/>
                <a:ext cx="3200400" cy="320040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660066">
                      <a:alpha val="49804"/>
                    </a:srgbClr>
                  </a:gs>
                  <a:gs pos="0">
                    <a:srgbClr val="FF00FF">
                      <a:alpha val="6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C8BD27D-4E69-4B3E-8882-5AC53EAB5452}"/>
                  </a:ext>
                </a:extLst>
              </p:cNvPr>
              <p:cNvGrpSpPr/>
              <p:nvPr/>
            </p:nvGrpSpPr>
            <p:grpSpPr>
              <a:xfrm>
                <a:off x="5752723" y="544620"/>
                <a:ext cx="759655" cy="759655"/>
                <a:chOff x="4955179" y="604911"/>
                <a:chExt cx="759655" cy="759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0F3F120-6FFB-41A7-93B4-52CA320BC6C9}"/>
                    </a:ext>
                  </a:extLst>
                </p:cNvPr>
                <p:cNvSpPr/>
                <p:nvPr/>
              </p:nvSpPr>
              <p:spPr>
                <a:xfrm>
                  <a:off x="4955179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83F6ACE-DC0B-486C-8FED-7786A4765D7C}"/>
                    </a:ext>
                  </a:extLst>
                </p:cNvPr>
                <p:cNvSpPr/>
                <p:nvPr/>
              </p:nvSpPr>
              <p:spPr>
                <a:xfrm>
                  <a:off x="5091780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660066">
                        <a:alpha val="49804"/>
                      </a:srgbClr>
                    </a:gs>
                    <a:gs pos="0">
                      <a:srgbClr val="FF00FF">
                        <a:alpha val="69804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D80CE6E-A29B-411C-A3B8-4551426EE785}"/>
                  </a:ext>
                </a:extLst>
              </p:cNvPr>
              <p:cNvCxnSpPr>
                <a:cxnSpLocks/>
                <a:stCxn id="20" idx="4"/>
                <a:endCxn id="10" idx="5"/>
              </p:cNvCxnSpPr>
              <p:nvPr/>
            </p:nvCxnSpPr>
            <p:spPr>
              <a:xfrm>
                <a:off x="6132551" y="1304275"/>
                <a:ext cx="7888" cy="19265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2C941A7-289C-4FFA-9DDC-8AD3166EA3D0}"/>
                  </a:ext>
                </a:extLst>
              </p:cNvPr>
              <p:cNvSpPr/>
              <p:nvPr/>
            </p:nvSpPr>
            <p:spPr>
              <a:xfrm>
                <a:off x="6137136" y="3291776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096E262-B41A-49CC-9459-AE705D439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318" y="3253006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9498C4A-685E-4B05-8C12-8EA66C7763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074" y="3235174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5EEDE01-4F4A-47BB-97DE-5FF5CC4E2F78}"/>
                </a:ext>
              </a:extLst>
            </p:cNvPr>
            <p:cNvSpPr txBox="1"/>
            <p:nvPr/>
          </p:nvSpPr>
          <p:spPr>
            <a:xfrm>
              <a:off x="5178200" y="3749332"/>
              <a:ext cx="1833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الاهداف</a:t>
              </a:r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EG" b="1" dirty="0">
                  <a:solidFill>
                    <a:schemeClr val="accent1">
                      <a:lumMod val="50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المعرفية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9F71DE-C14E-4B4B-9B81-8384845AB838}"/>
              </a:ext>
            </a:extLst>
          </p:cNvPr>
          <p:cNvSpPr txBox="1"/>
          <p:nvPr/>
        </p:nvSpPr>
        <p:spPr>
          <a:xfrm>
            <a:off x="4822219" y="3508524"/>
            <a:ext cx="241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solidFill>
                  <a:srgbClr val="8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يشارك التلميذ مع زملائه للبحث عن مزيد من المعلومات عن الفلزات واللافلزات</a:t>
            </a:r>
            <a:endParaRPr lang="en-US" dirty="0">
              <a:solidFill>
                <a:srgbClr val="80000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A9D9C-8367-44B8-9A4D-519BE0CB0F53}"/>
              </a:ext>
            </a:extLst>
          </p:cNvPr>
          <p:cNvSpPr txBox="1"/>
          <p:nvPr/>
        </p:nvSpPr>
        <p:spPr>
          <a:xfrm>
            <a:off x="8955313" y="3759291"/>
            <a:ext cx="217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solidFill>
                  <a:srgbClr val="8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يستنتج التلميذ خواص المادة</a:t>
            </a:r>
            <a:endParaRPr lang="en-US" dirty="0">
              <a:solidFill>
                <a:srgbClr val="80000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00AC64-2579-49CE-A069-096DDCF6CDAF}"/>
              </a:ext>
            </a:extLst>
          </p:cNvPr>
          <p:cNvSpPr txBox="1"/>
          <p:nvPr/>
        </p:nvSpPr>
        <p:spPr>
          <a:xfrm>
            <a:off x="8458269" y="4360011"/>
            <a:ext cx="26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solidFill>
                  <a:srgbClr val="8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يقارن التلميذ الفلزات واللافلزات</a:t>
            </a:r>
            <a:endParaRPr lang="en-US" dirty="0">
              <a:solidFill>
                <a:srgbClr val="80000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3165BA-2AC3-4933-8F0E-6A42998506BD}"/>
              </a:ext>
            </a:extLst>
          </p:cNvPr>
          <p:cNvSpPr txBox="1"/>
          <p:nvPr/>
        </p:nvSpPr>
        <p:spPr>
          <a:xfrm>
            <a:off x="842818" y="3883853"/>
            <a:ext cx="214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solidFill>
                  <a:srgbClr val="8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يتكون لدى التلميذ اتجاه اجابى نحو اهمية العناصر حوله</a:t>
            </a:r>
            <a:endParaRPr lang="en-US" dirty="0">
              <a:solidFill>
                <a:srgbClr val="80000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0953117-F790-4FB9-9B38-F5815AD6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31" y="2712732"/>
            <a:ext cx="572537" cy="57253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03C77EC-4796-4F80-90F5-F23AC4D7B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43" y="3186754"/>
            <a:ext cx="572537" cy="57253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C387DDD-658E-47BF-9258-D4F009E6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15" y="3270903"/>
            <a:ext cx="572537" cy="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/>
          <p:bldP spid="46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/>
          <p:bldP spid="46" grpId="0"/>
          <p:bldP spid="4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F3922-6D80-48AE-A750-2048645673DF}"/>
              </a:ext>
            </a:extLst>
          </p:cNvPr>
          <p:cNvSpPr/>
          <p:nvPr/>
        </p:nvSpPr>
        <p:spPr>
          <a:xfrm>
            <a:off x="1093747" y="471427"/>
            <a:ext cx="9621180" cy="60259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10800000" scaled="1"/>
            <a:tileRect/>
          </a:grad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093D0-AA71-41D5-8DCD-C07631B4E8EE}"/>
              </a:ext>
            </a:extLst>
          </p:cNvPr>
          <p:cNvSpPr txBox="1"/>
          <p:nvPr/>
        </p:nvSpPr>
        <p:spPr>
          <a:xfrm>
            <a:off x="1458023" y="-271"/>
            <a:ext cx="930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latin typeface="Century Gothic" panose="020B0502020202020204" pitchFamily="34" charset="0"/>
              </a:rPr>
              <a:t>الفهرس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 flipH="1">
            <a:off x="1458023" y="766202"/>
            <a:ext cx="2319131" cy="5844209"/>
            <a:chOff x="543339" y="715617"/>
            <a:chExt cx="2319131" cy="5844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6000">
                  <a:srgbClr val="006288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6000">
                  <a:srgbClr val="006288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6000">
                  <a:srgbClr val="006288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7CA6"/>
                </a:gs>
                <a:gs pos="100000">
                  <a:srgbClr val="003C54"/>
                </a:gs>
              </a:gsLst>
              <a:lin ang="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187BA50-19DF-4F20-8E8B-D9BF0A9A56C0}"/>
              </a:ext>
            </a:extLst>
          </p:cNvPr>
          <p:cNvSpPr txBox="1"/>
          <p:nvPr/>
        </p:nvSpPr>
        <p:spPr>
          <a:xfrm flipH="1">
            <a:off x="1928606" y="1564533"/>
            <a:ext cx="140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9CD78-80F7-4A84-A3DE-B3EBD89100BF}"/>
              </a:ext>
            </a:extLst>
          </p:cNvPr>
          <p:cNvSpPr txBox="1"/>
          <p:nvPr/>
        </p:nvSpPr>
        <p:spPr>
          <a:xfrm flipH="1">
            <a:off x="1923991" y="3470958"/>
            <a:ext cx="1398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latin typeface="Century Gothic" panose="020B0502020202020204" pitchFamily="34" charset="0"/>
              </a:rPr>
              <a:t>الفرق بين الفلزات و اللافلزات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 flipH="1">
            <a:off x="3786874" y="766202"/>
            <a:ext cx="2319131" cy="5844209"/>
            <a:chOff x="543339" y="715617"/>
            <a:chExt cx="2319131" cy="58442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8E6C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46000">
                  <a:srgbClr val="FABE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46000">
                  <a:srgbClr val="FABE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46000">
                  <a:srgbClr val="FABE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EBE0073-B1D8-48BA-AF9A-9AB0E7DDD26C}"/>
              </a:ext>
            </a:extLst>
          </p:cNvPr>
          <p:cNvSpPr txBox="1"/>
          <p:nvPr/>
        </p:nvSpPr>
        <p:spPr>
          <a:xfrm flipH="1">
            <a:off x="4257457" y="1564533"/>
            <a:ext cx="140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420D4E-38E6-4B59-A239-A31518F7792D}"/>
              </a:ext>
            </a:extLst>
          </p:cNvPr>
          <p:cNvSpPr txBox="1"/>
          <p:nvPr/>
        </p:nvSpPr>
        <p:spPr>
          <a:xfrm flipH="1">
            <a:off x="4291811" y="3484380"/>
            <a:ext cx="130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latin typeface="Century Gothic" panose="020B0502020202020204" pitchFamily="34" charset="0"/>
              </a:rPr>
              <a:t>اللافلزات</a:t>
            </a:r>
            <a:endParaRPr lang="en-IN" sz="2800" b="1" dirty="0">
              <a:latin typeface="Century Gothic" panose="020B0502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 flipH="1">
            <a:off x="6116198" y="766202"/>
            <a:ext cx="2319131" cy="5844209"/>
            <a:chOff x="543339" y="715617"/>
            <a:chExt cx="2319131" cy="584420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B21600"/>
                </a:gs>
              </a:gsLst>
              <a:lin ang="5400000" scaled="1"/>
              <a:tileRect/>
            </a:gradFill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46000">
                  <a:srgbClr val="8E11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46000">
                  <a:srgbClr val="8E11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46000">
                  <a:srgbClr val="8E110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7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D1401"/>
                </a:gs>
                <a:gs pos="100000">
                  <a:srgbClr val="8E1100"/>
                </a:gs>
              </a:gsLst>
              <a:lin ang="0" scaled="1"/>
              <a:tileRect/>
            </a:gradFill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0FBE176-6969-4B2E-B723-8D7050557A6E}"/>
              </a:ext>
            </a:extLst>
          </p:cNvPr>
          <p:cNvSpPr txBox="1"/>
          <p:nvPr/>
        </p:nvSpPr>
        <p:spPr>
          <a:xfrm flipH="1">
            <a:off x="6586781" y="1564533"/>
            <a:ext cx="140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01F65E-3749-43CC-8AC4-33AEC1D02507}"/>
              </a:ext>
            </a:extLst>
          </p:cNvPr>
          <p:cNvSpPr txBox="1"/>
          <p:nvPr/>
        </p:nvSpPr>
        <p:spPr>
          <a:xfrm flipH="1">
            <a:off x="6664866" y="3470958"/>
            <a:ext cx="130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latin typeface="Century Gothic" panose="020B0502020202020204" pitchFamily="34" charset="0"/>
              </a:rPr>
              <a:t>الفلزات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 flipH="1">
            <a:off x="8445049" y="766202"/>
            <a:ext cx="2319131" cy="5844209"/>
            <a:chOff x="543339" y="715617"/>
            <a:chExt cx="2319131" cy="584420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333333"/>
                </a:gs>
                <a:gs pos="46000">
                  <a:srgbClr val="80808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333333"/>
                </a:gs>
                <a:gs pos="46000">
                  <a:srgbClr val="80808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adFill flip="none" rotWithShape="1">
              <a:gsLst>
                <a:gs pos="0">
                  <a:srgbClr val="333333"/>
                </a:gs>
                <a:gs pos="46000">
                  <a:srgbClr val="808080"/>
                </a:gs>
                <a:gs pos="84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5400000" scaled="1"/>
              <a:tileRect/>
            </a:gradFill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9" name="Picture 128">
            <a:hlinkClick r:id="rId2" action="ppaction://hlinksldjump"/>
            <a:extLst>
              <a:ext uri="{FF2B5EF4-FFF2-40B4-BE49-F238E27FC236}">
                <a16:creationId xmlns:a16="http://schemas.microsoft.com/office/drawing/2014/main" id="{59CA8598-7B33-466A-AFA8-922CFB6F4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0" b="95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36" y="2208307"/>
            <a:ext cx="2072916" cy="11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 flipH="1">
            <a:off x="8908139" y="3481264"/>
            <a:ext cx="122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latin typeface="Century Gothic" panose="020B0502020202020204" pitchFamily="34" charset="0"/>
              </a:rPr>
              <a:t>تعريف العنصر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28" name="Picture 127">
            <a:hlinkClick r:id="rId5" action="ppaction://hlinksldjump"/>
            <a:extLst>
              <a:ext uri="{FF2B5EF4-FFF2-40B4-BE49-F238E27FC236}">
                <a16:creationId xmlns:a16="http://schemas.microsoft.com/office/drawing/2014/main" id="{224C229E-7BC6-4057-8EC2-59E3B4B35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65" b="98578" l="3766" r="9790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99" y="2373071"/>
            <a:ext cx="1174654" cy="103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21A2CC-15F9-49AA-A393-858DBE53D11C}"/>
              </a:ext>
            </a:extLst>
          </p:cNvPr>
          <p:cNvGrpSpPr/>
          <p:nvPr/>
        </p:nvGrpSpPr>
        <p:grpSpPr>
          <a:xfrm flipH="1">
            <a:off x="1536884" y="929501"/>
            <a:ext cx="2143674" cy="5511223"/>
            <a:chOff x="1579653" y="929501"/>
            <a:chExt cx="2143674" cy="55112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5EF392-90BC-4EF1-97D8-66B6261C2D7B}"/>
                </a:ext>
              </a:extLst>
            </p:cNvPr>
            <p:cNvGrpSpPr/>
            <p:nvPr/>
          </p:nvGrpSpPr>
          <p:grpSpPr>
            <a:xfrm>
              <a:off x="1579653" y="929501"/>
              <a:ext cx="2143674" cy="5511223"/>
              <a:chOff x="678426" y="786796"/>
              <a:chExt cx="2143674" cy="551122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9F0801-4EBD-4EBB-8C44-061B105181C1}"/>
                  </a:ext>
                </a:extLst>
              </p:cNvPr>
              <p:cNvSpPr/>
              <p:nvPr/>
            </p:nvSpPr>
            <p:spPr>
              <a:xfrm>
                <a:off x="678426" y="786796"/>
                <a:ext cx="2098198" cy="5511223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6F9A"/>
                  </a:gs>
                </a:gsLst>
                <a:lin ang="5400000" scaled="1"/>
                <a:tileRect/>
              </a:gradFill>
              <a:ln>
                <a:solidFill>
                  <a:srgbClr val="004D6C"/>
                </a:solidFill>
              </a:ln>
              <a:effectLst>
                <a:outerShdw blurRad="25400" sx="101000" sy="101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559857-C1CC-4808-A409-F3E06C6CC285}"/>
                  </a:ext>
                </a:extLst>
              </p:cNvPr>
              <p:cNvSpPr/>
              <p:nvPr/>
            </p:nvSpPr>
            <p:spPr>
              <a:xfrm flipV="1">
                <a:off x="992126" y="153237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45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004D6C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9B7EF6-E1C6-4076-92A4-00A58085FF2E}"/>
                  </a:ext>
                </a:extLst>
              </p:cNvPr>
              <p:cNvSpPr/>
              <p:nvPr/>
            </p:nvSpPr>
            <p:spPr>
              <a:xfrm flipV="1">
                <a:off x="992126" y="167472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45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004D6C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AF6360-023D-4931-9F69-C93DECC8AE72}"/>
                  </a:ext>
                </a:extLst>
              </p:cNvPr>
              <p:cNvSpPr/>
              <p:nvPr/>
            </p:nvSpPr>
            <p:spPr>
              <a:xfrm flipV="1">
                <a:off x="992126" y="181708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45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004D6C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D279A5-3236-4830-B9E3-1EFB35C0FC45}"/>
                  </a:ext>
                </a:extLst>
              </p:cNvPr>
              <p:cNvSpPr/>
              <p:nvPr/>
            </p:nvSpPr>
            <p:spPr>
              <a:xfrm flipV="1">
                <a:off x="992126" y="195943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45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004D6C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8793C3-DC3A-4F46-81ED-5A7D995596AB}"/>
                  </a:ext>
                </a:extLst>
              </p:cNvPr>
              <p:cNvSpPr/>
              <p:nvPr/>
            </p:nvSpPr>
            <p:spPr>
              <a:xfrm flipV="1">
                <a:off x="992126" y="210179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017CA6"/>
                  </a:gs>
                  <a:gs pos="100000">
                    <a:srgbClr val="0045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004D6C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1AB77F-DE9C-4122-9323-C1A5594AA3E2}"/>
                  </a:ext>
                </a:extLst>
              </p:cNvPr>
              <p:cNvSpPr/>
              <p:nvPr/>
            </p:nvSpPr>
            <p:spPr>
              <a:xfrm rot="5400000" flipV="1">
                <a:off x="2647049" y="1589823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004D6C"/>
                  </a:gs>
                  <a:gs pos="61900">
                    <a:srgbClr val="006288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8C485B-8E5E-44B3-853B-5532DCEFEC05}"/>
                  </a:ext>
                </a:extLst>
              </p:cNvPr>
              <p:cNvSpPr/>
              <p:nvPr/>
            </p:nvSpPr>
            <p:spPr>
              <a:xfrm rot="5400000" flipV="1">
                <a:off x="2648325" y="3729730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004D6C"/>
                  </a:gs>
                  <a:gs pos="61900">
                    <a:srgbClr val="006288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46B951-D352-4F51-A77A-4543CEF63C4D}"/>
                  </a:ext>
                </a:extLst>
              </p:cNvPr>
              <p:cNvSpPr/>
              <p:nvPr/>
            </p:nvSpPr>
            <p:spPr>
              <a:xfrm rot="5400000" flipV="1">
                <a:off x="2649601" y="5501145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004D6C"/>
                  </a:gs>
                  <a:gs pos="61900">
                    <a:srgbClr val="006288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A5D3191-C5E3-4313-9B7E-058C5E21659C}"/>
                  </a:ext>
                </a:extLst>
              </p:cNvPr>
              <p:cNvGrpSpPr/>
              <p:nvPr/>
            </p:nvGrpSpPr>
            <p:grpSpPr>
              <a:xfrm>
                <a:off x="825689" y="3080875"/>
                <a:ext cx="166437" cy="821354"/>
                <a:chOff x="3585410" y="2887981"/>
                <a:chExt cx="166437" cy="82135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45D119-2ED6-4C6C-97F0-1ACD49E034C7}"/>
                    </a:ext>
                  </a:extLst>
                </p:cNvPr>
                <p:cNvSpPr/>
                <p:nvPr/>
              </p:nvSpPr>
              <p:spPr>
                <a:xfrm>
                  <a:off x="3613484" y="2971800"/>
                  <a:ext cx="108284" cy="653716"/>
                </a:xfrm>
                <a:prstGeom prst="rect">
                  <a:avLst/>
                </a:prstGeom>
                <a:gradFill flip="none" rotWithShape="1"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976908-017B-4920-940D-2F5D7FE53F0B}"/>
                    </a:ext>
                  </a:extLst>
                </p:cNvPr>
                <p:cNvSpPr/>
                <p:nvPr/>
              </p:nvSpPr>
              <p:spPr>
                <a:xfrm>
                  <a:off x="3585410" y="2887981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1D807B0-D71F-4DA7-A698-4A2ECD9CC5F1}"/>
                    </a:ext>
                  </a:extLst>
                </p:cNvPr>
                <p:cNvSpPr/>
                <p:nvPr/>
              </p:nvSpPr>
              <p:spPr>
                <a:xfrm>
                  <a:off x="3587415" y="3625516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789BF3B-4053-42C3-A990-F5F401945169}"/>
                  </a:ext>
                </a:extLst>
              </p:cNvPr>
              <p:cNvGrpSpPr/>
              <p:nvPr/>
            </p:nvGrpSpPr>
            <p:grpSpPr>
              <a:xfrm>
                <a:off x="825689" y="2735429"/>
                <a:ext cx="183194" cy="244548"/>
                <a:chOff x="825689" y="2735429"/>
                <a:chExt cx="183194" cy="24454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62D62DF-9966-4BBC-8035-42594912C82A}"/>
                    </a:ext>
                  </a:extLst>
                </p:cNvPr>
                <p:cNvSpPr/>
                <p:nvPr/>
              </p:nvSpPr>
              <p:spPr>
                <a:xfrm>
                  <a:off x="889669" y="2833859"/>
                  <a:ext cx="54136" cy="14611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EF4DB53-7854-4C62-A6A6-3B257D826E72}"/>
                    </a:ext>
                  </a:extLst>
                </p:cNvPr>
                <p:cNvSpPr/>
                <p:nvPr/>
              </p:nvSpPr>
              <p:spPr>
                <a:xfrm>
                  <a:off x="825689" y="2735429"/>
                  <a:ext cx="183194" cy="183194"/>
                </a:xfrm>
                <a:prstGeom prst="ellipse">
                  <a:avLst/>
                </a:prstGeom>
                <a:gradFill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1F2DE55-371A-4C95-A5AF-8636E0CC6DFF}"/>
                    </a:ext>
                  </a:extLst>
                </p:cNvPr>
                <p:cNvSpPr/>
                <p:nvPr/>
              </p:nvSpPr>
              <p:spPr>
                <a:xfrm>
                  <a:off x="871896" y="2778217"/>
                  <a:ext cx="91597" cy="9159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D5D54D-D5C2-4A3B-90A8-B53906647BC0}"/>
                </a:ext>
              </a:extLst>
            </p:cNvPr>
            <p:cNvSpPr txBox="1"/>
            <p:nvPr/>
          </p:nvSpPr>
          <p:spPr>
            <a:xfrm>
              <a:off x="2359143" y="1040069"/>
              <a:ext cx="55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ECABD0-9704-4D3A-A070-1FDD5239806B}"/>
              </a:ext>
            </a:extLst>
          </p:cNvPr>
          <p:cNvGrpSpPr/>
          <p:nvPr/>
        </p:nvGrpSpPr>
        <p:grpSpPr>
          <a:xfrm flipH="1">
            <a:off x="3850319" y="929501"/>
            <a:ext cx="2143674" cy="5511223"/>
            <a:chOff x="3909068" y="929501"/>
            <a:chExt cx="2143674" cy="551122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1328CF-8996-4239-9AEF-F45CC35DECB8}"/>
                </a:ext>
              </a:extLst>
            </p:cNvPr>
            <p:cNvGrpSpPr/>
            <p:nvPr/>
          </p:nvGrpSpPr>
          <p:grpSpPr>
            <a:xfrm>
              <a:off x="3909068" y="929501"/>
              <a:ext cx="2143674" cy="5511223"/>
              <a:chOff x="678426" y="786796"/>
              <a:chExt cx="2143674" cy="551122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A196A8-DEC0-4576-978B-42EB068A3CA2}"/>
                  </a:ext>
                </a:extLst>
              </p:cNvPr>
              <p:cNvSpPr/>
              <p:nvPr/>
            </p:nvSpPr>
            <p:spPr>
              <a:xfrm>
                <a:off x="678426" y="786796"/>
                <a:ext cx="2098198" cy="5511223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9B7700"/>
                  </a:gs>
                </a:gsLst>
                <a:lin ang="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25400" sx="101000" sy="101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ABA0487-642F-43F4-93BF-21BAAA908B54}"/>
                  </a:ext>
                </a:extLst>
              </p:cNvPr>
              <p:cNvSpPr/>
              <p:nvPr/>
            </p:nvSpPr>
            <p:spPr>
              <a:xfrm flipV="1">
                <a:off x="992126" y="153237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5843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5843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4CB4015-303E-4FEF-A11D-008073094C11}"/>
                  </a:ext>
                </a:extLst>
              </p:cNvPr>
              <p:cNvSpPr/>
              <p:nvPr/>
            </p:nvSpPr>
            <p:spPr>
              <a:xfrm flipV="1">
                <a:off x="992126" y="167472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5843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5843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D5D14D3-49F7-4D05-AD58-1426A44320F5}"/>
                  </a:ext>
                </a:extLst>
              </p:cNvPr>
              <p:cNvSpPr/>
              <p:nvPr/>
            </p:nvSpPr>
            <p:spPr>
              <a:xfrm flipV="1">
                <a:off x="992126" y="181708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5843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5843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BD84839-CAD4-4184-94A7-D37AD00D5E68}"/>
                  </a:ext>
                </a:extLst>
              </p:cNvPr>
              <p:cNvSpPr/>
              <p:nvPr/>
            </p:nvSpPr>
            <p:spPr>
              <a:xfrm flipV="1">
                <a:off x="992126" y="195943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5843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5843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E4A784D-04C1-4222-9994-4EA8225989D6}"/>
                  </a:ext>
                </a:extLst>
              </p:cNvPr>
              <p:cNvSpPr/>
              <p:nvPr/>
            </p:nvSpPr>
            <p:spPr>
              <a:xfrm flipV="1">
                <a:off x="992126" y="210179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A78000"/>
                  </a:gs>
                  <a:gs pos="100000">
                    <a:srgbClr val="5843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63500" dist="50800" dir="5400000">
                  <a:srgbClr val="5843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33E107-E6DA-41E0-8D88-C566AF64D671}"/>
                  </a:ext>
                </a:extLst>
              </p:cNvPr>
              <p:cNvSpPr/>
              <p:nvPr/>
            </p:nvSpPr>
            <p:spPr>
              <a:xfrm rot="5400000" flipV="1">
                <a:off x="2647049" y="1589823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584300"/>
                  </a:gs>
                  <a:gs pos="61900">
                    <a:srgbClr val="A78000"/>
                  </a:gs>
                  <a:gs pos="100000">
                    <a:srgbClr val="FABE0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434DA5E-3601-4B80-9415-F85FCC875548}"/>
                  </a:ext>
                </a:extLst>
              </p:cNvPr>
              <p:cNvSpPr/>
              <p:nvPr/>
            </p:nvSpPr>
            <p:spPr>
              <a:xfrm rot="5400000" flipV="1">
                <a:off x="2648325" y="3729730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584300"/>
                  </a:gs>
                  <a:gs pos="61900">
                    <a:srgbClr val="A78000"/>
                  </a:gs>
                  <a:gs pos="100000">
                    <a:srgbClr val="FABE00"/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7F5BF9-2A2C-48E3-B4D1-E3694A80E6FE}"/>
                  </a:ext>
                </a:extLst>
              </p:cNvPr>
              <p:cNvSpPr/>
              <p:nvPr/>
            </p:nvSpPr>
            <p:spPr>
              <a:xfrm rot="5400000" flipV="1">
                <a:off x="2649601" y="5501145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584300"/>
                  </a:gs>
                  <a:gs pos="61900">
                    <a:srgbClr val="A78000"/>
                  </a:gs>
                  <a:gs pos="100000">
                    <a:srgbClr val="FABE00"/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43DAEA4-6804-4FD2-88D8-F46C575180D9}"/>
                  </a:ext>
                </a:extLst>
              </p:cNvPr>
              <p:cNvGrpSpPr/>
              <p:nvPr/>
            </p:nvGrpSpPr>
            <p:grpSpPr>
              <a:xfrm>
                <a:off x="825689" y="3080875"/>
                <a:ext cx="166437" cy="821354"/>
                <a:chOff x="3585410" y="2887981"/>
                <a:chExt cx="166437" cy="821354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B0E663D-A9F7-4FBE-821C-3888AD39326D}"/>
                    </a:ext>
                  </a:extLst>
                </p:cNvPr>
                <p:cNvSpPr/>
                <p:nvPr/>
              </p:nvSpPr>
              <p:spPr>
                <a:xfrm>
                  <a:off x="3613484" y="2971800"/>
                  <a:ext cx="108284" cy="653716"/>
                </a:xfrm>
                <a:prstGeom prst="rect">
                  <a:avLst/>
                </a:prstGeom>
                <a:gradFill flip="none" rotWithShape="1"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58430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4E158127-84AD-4257-BDED-C9323510774D}"/>
                    </a:ext>
                  </a:extLst>
                </p:cNvPr>
                <p:cNvSpPr/>
                <p:nvPr/>
              </p:nvSpPr>
              <p:spPr>
                <a:xfrm>
                  <a:off x="3585410" y="2887981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584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2CA7A5F-157F-49F5-B8BC-47F09370A6C2}"/>
                    </a:ext>
                  </a:extLst>
                </p:cNvPr>
                <p:cNvSpPr/>
                <p:nvPr/>
              </p:nvSpPr>
              <p:spPr>
                <a:xfrm>
                  <a:off x="3587415" y="3625516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584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7238AE4-89E1-4131-978B-40B0A552E988}"/>
                  </a:ext>
                </a:extLst>
              </p:cNvPr>
              <p:cNvGrpSpPr/>
              <p:nvPr/>
            </p:nvGrpSpPr>
            <p:grpSpPr>
              <a:xfrm>
                <a:off x="825689" y="2735429"/>
                <a:ext cx="183194" cy="244548"/>
                <a:chOff x="825689" y="2735429"/>
                <a:chExt cx="183194" cy="244548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5F70E94-9060-4278-BBC8-A04C73B88D25}"/>
                    </a:ext>
                  </a:extLst>
                </p:cNvPr>
                <p:cNvSpPr/>
                <p:nvPr/>
              </p:nvSpPr>
              <p:spPr>
                <a:xfrm>
                  <a:off x="889669" y="2833859"/>
                  <a:ext cx="54136" cy="14611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584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294A7BF-C24F-48B8-BB0B-50E660F7FA5B}"/>
                    </a:ext>
                  </a:extLst>
                </p:cNvPr>
                <p:cNvSpPr/>
                <p:nvPr/>
              </p:nvSpPr>
              <p:spPr>
                <a:xfrm>
                  <a:off x="825689" y="2735429"/>
                  <a:ext cx="183194" cy="183194"/>
                </a:xfrm>
                <a:prstGeom prst="ellipse">
                  <a:avLst/>
                </a:prstGeom>
                <a:gradFill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solidFill>
                    <a:srgbClr val="584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88530560-9472-4618-9964-E54FF109C9B6}"/>
                    </a:ext>
                  </a:extLst>
                </p:cNvPr>
                <p:cNvSpPr/>
                <p:nvPr/>
              </p:nvSpPr>
              <p:spPr>
                <a:xfrm>
                  <a:off x="871896" y="2778217"/>
                  <a:ext cx="91597" cy="9159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584300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3CBA898-0861-4F9D-941D-2CD120D14268}"/>
                </a:ext>
              </a:extLst>
            </p:cNvPr>
            <p:cNvSpPr txBox="1"/>
            <p:nvPr/>
          </p:nvSpPr>
          <p:spPr>
            <a:xfrm>
              <a:off x="4667576" y="1040069"/>
              <a:ext cx="55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127" name="Picture 126">
            <a:hlinkClick r:id="rId8" action="ppaction://hlinksldjump"/>
            <a:extLst>
              <a:ext uri="{FF2B5EF4-FFF2-40B4-BE49-F238E27FC236}">
                <a16:creationId xmlns:a16="http://schemas.microsoft.com/office/drawing/2014/main" id="{27A5A69F-69EF-47AE-86F8-70B5103AD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6182" l="1436" r="9389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0977" y="2290605"/>
            <a:ext cx="1105166" cy="109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056104D-75C4-4434-8C9B-038AD8E44AB3}"/>
              </a:ext>
            </a:extLst>
          </p:cNvPr>
          <p:cNvGrpSpPr/>
          <p:nvPr/>
        </p:nvGrpSpPr>
        <p:grpSpPr>
          <a:xfrm flipH="1">
            <a:off x="6203926" y="898788"/>
            <a:ext cx="2143674" cy="5511223"/>
            <a:chOff x="6239869" y="929501"/>
            <a:chExt cx="2143674" cy="551122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E9F698-EF66-44CA-BE7A-2A2CBB1B3072}"/>
                </a:ext>
              </a:extLst>
            </p:cNvPr>
            <p:cNvGrpSpPr/>
            <p:nvPr/>
          </p:nvGrpSpPr>
          <p:grpSpPr>
            <a:xfrm>
              <a:off x="6239869" y="929501"/>
              <a:ext cx="2143674" cy="5511223"/>
              <a:chOff x="678426" y="786796"/>
              <a:chExt cx="2143674" cy="551122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8712EE2-4BB9-42BE-B252-DE1CC0D90846}"/>
                  </a:ext>
                </a:extLst>
              </p:cNvPr>
              <p:cNvSpPr/>
              <p:nvPr/>
            </p:nvSpPr>
            <p:spPr>
              <a:xfrm>
                <a:off x="678426" y="786796"/>
                <a:ext cx="2098198" cy="5511223"/>
              </a:xfrm>
              <a:prstGeom prst="rect">
                <a:avLst/>
              </a:prstGeom>
              <a:gradFill flip="none" rotWithShape="1">
                <a:gsLst>
                  <a:gs pos="1000">
                    <a:srgbClr val="BD1401"/>
                  </a:gs>
                  <a:gs pos="100000">
                    <a:srgbClr val="8E1100"/>
                  </a:gs>
                </a:gsLst>
                <a:lin ang="5400000" scaled="1"/>
                <a:tileRect/>
              </a:gradFill>
              <a:ln>
                <a:solidFill>
                  <a:srgbClr val="480900"/>
                </a:solidFill>
              </a:ln>
              <a:effectLst>
                <a:outerShdw blurRad="25400" sx="101000" sy="101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84768A-8475-4B0B-9FAC-D8905F04CFC8}"/>
                  </a:ext>
                </a:extLst>
              </p:cNvPr>
              <p:cNvSpPr/>
              <p:nvPr/>
            </p:nvSpPr>
            <p:spPr>
              <a:xfrm flipV="1">
                <a:off x="992126" y="153237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BD1401"/>
                  </a:gs>
                  <a:gs pos="100000">
                    <a:srgbClr val="6C0D0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4D963F-7BF9-41E1-8692-C2FD3130481B}"/>
                  </a:ext>
                </a:extLst>
              </p:cNvPr>
              <p:cNvSpPr/>
              <p:nvPr/>
            </p:nvSpPr>
            <p:spPr>
              <a:xfrm flipV="1">
                <a:off x="992126" y="167472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BD1401"/>
                  </a:gs>
                  <a:gs pos="100000">
                    <a:srgbClr val="6C0D0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6468773-2903-41E2-B30D-A2D777851D06}"/>
                  </a:ext>
                </a:extLst>
              </p:cNvPr>
              <p:cNvSpPr/>
              <p:nvPr/>
            </p:nvSpPr>
            <p:spPr>
              <a:xfrm flipV="1">
                <a:off x="992126" y="181708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BD1401"/>
                  </a:gs>
                  <a:gs pos="100000">
                    <a:srgbClr val="6C0D0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45FC7E5-EBDD-474B-B64C-638C710098F9}"/>
                  </a:ext>
                </a:extLst>
              </p:cNvPr>
              <p:cNvSpPr/>
              <p:nvPr/>
            </p:nvSpPr>
            <p:spPr>
              <a:xfrm flipV="1">
                <a:off x="992126" y="195943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BD1401"/>
                  </a:gs>
                  <a:gs pos="100000">
                    <a:srgbClr val="6C0D0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998E8E0-9712-499F-9BBF-F6083527AC89}"/>
                  </a:ext>
                </a:extLst>
              </p:cNvPr>
              <p:cNvSpPr/>
              <p:nvPr/>
            </p:nvSpPr>
            <p:spPr>
              <a:xfrm flipV="1">
                <a:off x="992126" y="210179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BD1401"/>
                  </a:gs>
                  <a:gs pos="100000">
                    <a:srgbClr val="6C0D0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86538DB-654F-4E4B-BAAF-17E4EDB60A62}"/>
                  </a:ext>
                </a:extLst>
              </p:cNvPr>
              <p:cNvSpPr/>
              <p:nvPr/>
            </p:nvSpPr>
            <p:spPr>
              <a:xfrm rot="5400000" flipV="1">
                <a:off x="2647049" y="1589823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8E1100"/>
                  </a:gs>
                  <a:gs pos="61900">
                    <a:srgbClr val="BD1401"/>
                  </a:gs>
                  <a:gs pos="100000">
                    <a:srgbClr val="FE5D4C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F19AA35-36CF-4FF6-A760-F3D900E6DE12}"/>
                  </a:ext>
                </a:extLst>
              </p:cNvPr>
              <p:cNvSpPr/>
              <p:nvPr/>
            </p:nvSpPr>
            <p:spPr>
              <a:xfrm rot="5400000" flipV="1">
                <a:off x="2648325" y="3729730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8E1100"/>
                  </a:gs>
                  <a:gs pos="61900">
                    <a:srgbClr val="BD1401"/>
                  </a:gs>
                  <a:gs pos="100000">
                    <a:srgbClr val="FE5D4C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05AA59-E6B4-40E4-8D1E-F161415DB22F}"/>
                  </a:ext>
                </a:extLst>
              </p:cNvPr>
              <p:cNvSpPr/>
              <p:nvPr/>
            </p:nvSpPr>
            <p:spPr>
              <a:xfrm rot="5400000" flipV="1">
                <a:off x="2649601" y="5501145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8E1100"/>
                  </a:gs>
                  <a:gs pos="61900">
                    <a:srgbClr val="BD1401"/>
                  </a:gs>
                  <a:gs pos="100000">
                    <a:srgbClr val="FE5D4C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CB048FA-036E-4D54-9FF5-118C8773933C}"/>
                  </a:ext>
                </a:extLst>
              </p:cNvPr>
              <p:cNvGrpSpPr/>
              <p:nvPr/>
            </p:nvGrpSpPr>
            <p:grpSpPr>
              <a:xfrm>
                <a:off x="825689" y="3080875"/>
                <a:ext cx="166437" cy="821354"/>
                <a:chOff x="3585410" y="2887981"/>
                <a:chExt cx="166437" cy="821354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505D38-D94B-45E0-B092-32A73990E58E}"/>
                    </a:ext>
                  </a:extLst>
                </p:cNvPr>
                <p:cNvSpPr/>
                <p:nvPr/>
              </p:nvSpPr>
              <p:spPr>
                <a:xfrm>
                  <a:off x="3613484" y="2971800"/>
                  <a:ext cx="108284" cy="653716"/>
                </a:xfrm>
                <a:prstGeom prst="rect">
                  <a:avLst/>
                </a:prstGeom>
                <a:gradFill flip="none" rotWithShape="1"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E72A3613-A162-4EDE-B6E9-D206F4E33EDA}"/>
                    </a:ext>
                  </a:extLst>
                </p:cNvPr>
                <p:cNvSpPr/>
                <p:nvPr/>
              </p:nvSpPr>
              <p:spPr>
                <a:xfrm>
                  <a:off x="3585410" y="2887981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B1C08033-C405-4896-A4D0-0D68DF8E3A3B}"/>
                    </a:ext>
                  </a:extLst>
                </p:cNvPr>
                <p:cNvSpPr/>
                <p:nvPr/>
              </p:nvSpPr>
              <p:spPr>
                <a:xfrm>
                  <a:off x="3587415" y="3625516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B292E1D-D1E5-4068-8A42-A205B6B41B6B}"/>
                  </a:ext>
                </a:extLst>
              </p:cNvPr>
              <p:cNvGrpSpPr/>
              <p:nvPr/>
            </p:nvGrpSpPr>
            <p:grpSpPr>
              <a:xfrm>
                <a:off x="825689" y="2735429"/>
                <a:ext cx="183194" cy="244548"/>
                <a:chOff x="825689" y="2735429"/>
                <a:chExt cx="183194" cy="244548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0F03E96-DC0F-4E7D-9C5A-B54482F7D626}"/>
                    </a:ext>
                  </a:extLst>
                </p:cNvPr>
                <p:cNvSpPr/>
                <p:nvPr/>
              </p:nvSpPr>
              <p:spPr>
                <a:xfrm>
                  <a:off x="889669" y="2833859"/>
                  <a:ext cx="54136" cy="14611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41AEFDD5-C226-4210-9451-D8A9B6D09130}"/>
                    </a:ext>
                  </a:extLst>
                </p:cNvPr>
                <p:cNvSpPr/>
                <p:nvPr/>
              </p:nvSpPr>
              <p:spPr>
                <a:xfrm>
                  <a:off x="825689" y="2735429"/>
                  <a:ext cx="183194" cy="183194"/>
                </a:xfrm>
                <a:prstGeom prst="ellipse">
                  <a:avLst/>
                </a:prstGeom>
                <a:gradFill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6151CD5-611A-4487-9649-635711FBC4C4}"/>
                    </a:ext>
                  </a:extLst>
                </p:cNvPr>
                <p:cNvSpPr/>
                <p:nvPr/>
              </p:nvSpPr>
              <p:spPr>
                <a:xfrm>
                  <a:off x="871896" y="2778217"/>
                  <a:ext cx="91597" cy="9159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3A43437-DF0A-44F5-890A-A96729B8EC90}"/>
                </a:ext>
              </a:extLst>
            </p:cNvPr>
            <p:cNvSpPr txBox="1"/>
            <p:nvPr/>
          </p:nvSpPr>
          <p:spPr>
            <a:xfrm>
              <a:off x="6929161" y="1059371"/>
              <a:ext cx="509295" cy="458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4221C47-0E82-448D-9573-BBF36A8C8246}"/>
              </a:ext>
            </a:extLst>
          </p:cNvPr>
          <p:cNvSpPr/>
          <p:nvPr/>
        </p:nvSpPr>
        <p:spPr>
          <a:xfrm>
            <a:off x="1460312" y="295475"/>
            <a:ext cx="100584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D4739B8-C244-4DA7-B985-3DC88C131EF0}"/>
              </a:ext>
            </a:extLst>
          </p:cNvPr>
          <p:cNvSpPr/>
          <p:nvPr/>
        </p:nvSpPr>
        <p:spPr>
          <a:xfrm>
            <a:off x="9719344" y="284148"/>
            <a:ext cx="100584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hlinkClick r:id="rId11" action="ppaction://hlinksldjump"/>
            <a:extLst>
              <a:ext uri="{FF2B5EF4-FFF2-40B4-BE49-F238E27FC236}">
                <a16:creationId xmlns:a16="http://schemas.microsoft.com/office/drawing/2014/main" id="{748BF427-9DFB-4BE1-8A59-66F08C117D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23" y="2171150"/>
            <a:ext cx="1279843" cy="127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2289812-CB25-45D1-B07A-3F097EABD147}"/>
              </a:ext>
            </a:extLst>
          </p:cNvPr>
          <p:cNvGrpSpPr/>
          <p:nvPr/>
        </p:nvGrpSpPr>
        <p:grpSpPr>
          <a:xfrm flipH="1">
            <a:off x="8527223" y="949644"/>
            <a:ext cx="2143674" cy="5511223"/>
            <a:chOff x="8520117" y="929501"/>
            <a:chExt cx="2143674" cy="551122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6112CC6-BDFD-464A-899E-0863E32A335C}"/>
                </a:ext>
              </a:extLst>
            </p:cNvPr>
            <p:cNvGrpSpPr/>
            <p:nvPr/>
          </p:nvGrpSpPr>
          <p:grpSpPr>
            <a:xfrm>
              <a:off x="8520117" y="929501"/>
              <a:ext cx="2143674" cy="5511223"/>
              <a:chOff x="678426" y="786796"/>
              <a:chExt cx="2143674" cy="551122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831E6A2-8ACB-4BB2-A867-B0DF3E57207A}"/>
                  </a:ext>
                </a:extLst>
              </p:cNvPr>
              <p:cNvSpPr/>
              <p:nvPr/>
            </p:nvSpPr>
            <p:spPr>
              <a:xfrm>
                <a:off x="678426" y="786796"/>
                <a:ext cx="2098198" cy="5511223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25400" sx="101000" sy="101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3D88BDD-510D-444C-B525-8BFBD2B462EA}"/>
                  </a:ext>
                </a:extLst>
              </p:cNvPr>
              <p:cNvSpPr/>
              <p:nvPr/>
            </p:nvSpPr>
            <p:spPr>
              <a:xfrm flipV="1">
                <a:off x="992126" y="153237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292929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4AA4782-8EE3-491A-A674-239D6D64D720}"/>
                  </a:ext>
                </a:extLst>
              </p:cNvPr>
              <p:cNvSpPr/>
              <p:nvPr/>
            </p:nvSpPr>
            <p:spPr>
              <a:xfrm flipV="1">
                <a:off x="992126" y="167472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292929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58D09FD-F163-4C34-8767-6CBF6626C5E7}"/>
                  </a:ext>
                </a:extLst>
              </p:cNvPr>
              <p:cNvSpPr/>
              <p:nvPr/>
            </p:nvSpPr>
            <p:spPr>
              <a:xfrm flipV="1">
                <a:off x="992126" y="181708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292929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CEB9455-7DEF-4B1F-9214-6C96EB276F3D}"/>
                  </a:ext>
                </a:extLst>
              </p:cNvPr>
              <p:cNvSpPr/>
              <p:nvPr/>
            </p:nvSpPr>
            <p:spPr>
              <a:xfrm flipV="1">
                <a:off x="992126" y="1959439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292929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59E86CC-A058-41C1-8034-019FCE3D68AF}"/>
                  </a:ext>
                </a:extLst>
              </p:cNvPr>
              <p:cNvSpPr/>
              <p:nvPr/>
            </p:nvSpPr>
            <p:spPr>
              <a:xfrm flipV="1">
                <a:off x="992126" y="2101794"/>
                <a:ext cx="1334068" cy="105506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100000">
                    <a:srgbClr val="292929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E2E798F-4F66-4A42-B328-3C6AA06F08B3}"/>
                  </a:ext>
                </a:extLst>
              </p:cNvPr>
              <p:cNvSpPr/>
              <p:nvPr/>
            </p:nvSpPr>
            <p:spPr>
              <a:xfrm rot="5400000" flipV="1">
                <a:off x="2647049" y="1589823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292929"/>
                  </a:gs>
                  <a:gs pos="61900">
                    <a:srgbClr val="808080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6D28254-D8FF-4157-87E7-497BFEE15D65}"/>
                  </a:ext>
                </a:extLst>
              </p:cNvPr>
              <p:cNvSpPr/>
              <p:nvPr/>
            </p:nvSpPr>
            <p:spPr>
              <a:xfrm rot="5400000" flipV="1">
                <a:off x="2648325" y="3729730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292929"/>
                  </a:gs>
                  <a:gs pos="61900">
                    <a:srgbClr val="808080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F9EA53D-4842-40C8-BBDF-1A68E1A55E04}"/>
                  </a:ext>
                </a:extLst>
              </p:cNvPr>
              <p:cNvSpPr/>
              <p:nvPr/>
            </p:nvSpPr>
            <p:spPr>
              <a:xfrm rot="5400000" flipV="1">
                <a:off x="2649601" y="5501145"/>
                <a:ext cx="229947" cy="115050"/>
              </a:xfrm>
              <a:prstGeom prst="rect">
                <a:avLst/>
              </a:prstGeom>
              <a:gradFill flip="none" rotWithShape="1">
                <a:gsLst>
                  <a:gs pos="0">
                    <a:srgbClr val="292929"/>
                  </a:gs>
                  <a:gs pos="61900">
                    <a:srgbClr val="808080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7FBA7C8-B84B-4EAB-9A2E-BDCE9CBAFB45}"/>
                  </a:ext>
                </a:extLst>
              </p:cNvPr>
              <p:cNvGrpSpPr/>
              <p:nvPr/>
            </p:nvGrpSpPr>
            <p:grpSpPr>
              <a:xfrm>
                <a:off x="825689" y="3080875"/>
                <a:ext cx="166437" cy="821354"/>
                <a:chOff x="3585410" y="2887981"/>
                <a:chExt cx="166437" cy="821354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819A051-920D-416A-A18B-909812BCE48F}"/>
                    </a:ext>
                  </a:extLst>
                </p:cNvPr>
                <p:cNvSpPr/>
                <p:nvPr/>
              </p:nvSpPr>
              <p:spPr>
                <a:xfrm>
                  <a:off x="3613484" y="2971800"/>
                  <a:ext cx="108284" cy="653716"/>
                </a:xfrm>
                <a:prstGeom prst="rect">
                  <a:avLst/>
                </a:prstGeom>
                <a:gradFill flip="none" rotWithShape="1"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6C478318-119C-4254-BFFF-A1CFFFFC3853}"/>
                    </a:ext>
                  </a:extLst>
                </p:cNvPr>
                <p:cNvSpPr/>
                <p:nvPr/>
              </p:nvSpPr>
              <p:spPr>
                <a:xfrm>
                  <a:off x="3585410" y="2887981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D0CF24A-001A-4930-B140-7E2124CA8C4C}"/>
                    </a:ext>
                  </a:extLst>
                </p:cNvPr>
                <p:cNvSpPr/>
                <p:nvPr/>
              </p:nvSpPr>
              <p:spPr>
                <a:xfrm>
                  <a:off x="3587415" y="3625516"/>
                  <a:ext cx="164432" cy="838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5B13927-0D10-44A5-A52D-17A7614C9E2A}"/>
                  </a:ext>
                </a:extLst>
              </p:cNvPr>
              <p:cNvGrpSpPr/>
              <p:nvPr/>
            </p:nvGrpSpPr>
            <p:grpSpPr>
              <a:xfrm>
                <a:off x="825689" y="2735429"/>
                <a:ext cx="183194" cy="244548"/>
                <a:chOff x="825689" y="2735429"/>
                <a:chExt cx="183194" cy="244548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6E65B9E-54D7-4324-A51D-679C9A065205}"/>
                    </a:ext>
                  </a:extLst>
                </p:cNvPr>
                <p:cNvSpPr/>
                <p:nvPr/>
              </p:nvSpPr>
              <p:spPr>
                <a:xfrm>
                  <a:off x="889669" y="2833859"/>
                  <a:ext cx="54136" cy="14611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AA8646A-4434-4822-8055-27C73D0A5F16}"/>
                    </a:ext>
                  </a:extLst>
                </p:cNvPr>
                <p:cNvSpPr/>
                <p:nvPr/>
              </p:nvSpPr>
              <p:spPr>
                <a:xfrm>
                  <a:off x="825689" y="2735429"/>
                  <a:ext cx="183194" cy="183194"/>
                </a:xfrm>
                <a:prstGeom prst="ellipse">
                  <a:avLst/>
                </a:prstGeom>
                <a:gradFill>
                  <a:gsLst>
                    <a:gs pos="13000">
                      <a:schemeClr val="bg1"/>
                    </a:gs>
                    <a:gs pos="41000">
                      <a:schemeClr val="bg1">
                        <a:lumMod val="50000"/>
                      </a:schemeClr>
                    </a:gs>
                    <a:gs pos="86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F648240-5A34-41E0-A348-6BBA44C66854}"/>
                    </a:ext>
                  </a:extLst>
                </p:cNvPr>
                <p:cNvSpPr/>
                <p:nvPr/>
              </p:nvSpPr>
              <p:spPr>
                <a:xfrm>
                  <a:off x="871896" y="2778217"/>
                  <a:ext cx="91597" cy="9159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4792677-E24B-497E-8A23-602F6D31FA08}"/>
                </a:ext>
              </a:extLst>
            </p:cNvPr>
            <p:cNvSpPr txBox="1"/>
            <p:nvPr/>
          </p:nvSpPr>
          <p:spPr>
            <a:xfrm>
              <a:off x="9309352" y="1040069"/>
              <a:ext cx="55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F3451-4632-45CC-A6D6-D32BEB3D0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5272" y1="64856" x2="55272" y2="64856"/>
                        <a14:foregroundMark x1="57188" y1="67891" x2="57188" y2="67891"/>
                        <a14:foregroundMark x1="58147" y1="66933" x2="58147" y2="63738"/>
                        <a14:foregroundMark x1="47604" y1="65655" x2="38978" y2="63738"/>
                        <a14:foregroundMark x1="36901" y1="63738" x2="36741" y2="70927"/>
                        <a14:foregroundMark x1="40415" y1="72843" x2="37859" y2="69169"/>
                        <a14:foregroundMark x1="39936" y1="78275" x2="39936" y2="73163"/>
                        <a14:foregroundMark x1="32748" y1="70288" x2="30831" y2="71885"/>
                        <a14:foregroundMark x1="41214" y1="83227" x2="39297" y2="82907"/>
                        <a14:foregroundMark x1="42332" y1="84345" x2="42332" y2="84345"/>
                        <a14:foregroundMark x1="53035" y1="47284" x2="66613" y2="50000"/>
                        <a14:foregroundMark x1="38339" y1="61821" x2="32748" y2="66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5962650" cy="5449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A8A40-F9C7-45CC-917C-AA54A7E826ED}"/>
              </a:ext>
            </a:extLst>
          </p:cNvPr>
          <p:cNvSpPr txBox="1"/>
          <p:nvPr/>
        </p:nvSpPr>
        <p:spPr>
          <a:xfrm>
            <a:off x="5794201" y="800993"/>
            <a:ext cx="417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  <a:t>مرحبا اعزاى الطلاب سوف نتكلم اليوم عن العناصرمن حولنا تب هو يعنى اي عنصر...........؟</a:t>
            </a:r>
            <a:endParaRPr lang="en-US" b="1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05F6-8FCB-42D7-AD0F-D0396322C5EE}"/>
              </a:ext>
            </a:extLst>
          </p:cNvPr>
          <p:cNvSpPr txBox="1"/>
          <p:nvPr/>
        </p:nvSpPr>
        <p:spPr>
          <a:xfrm>
            <a:off x="5641145" y="1872818"/>
            <a:ext cx="628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  <a:t>العنصر هو ابسيط شى يكون عليها المادة - هو وحدة بناء المادة وهو أبسط صورة توجد عليها المادة ولا يمكن تحليله لمادتين او أكثر</a:t>
            </a:r>
            <a:b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</a:br>
            <a:endParaRPr lang="en-US" b="1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458C3-4501-45EF-A5BD-7C9716CB94F6}"/>
              </a:ext>
            </a:extLst>
          </p:cNvPr>
          <p:cNvSpPr txBox="1"/>
          <p:nvPr/>
        </p:nvSpPr>
        <p:spPr>
          <a:xfrm>
            <a:off x="5385691" y="2472675"/>
            <a:ext cx="685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 يتكون العنصر من جسيمات صغيرة تسمى الجزيئات وهى تتكون من ذرات</a:t>
            </a:r>
            <a:b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</a:b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 ذرات العنصر الواحد متشابهة ولكنها تختلف من عنصر الى اخر</a:t>
            </a:r>
            <a:b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</a:b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وكذالك خواص العناصر:- يمكن تصنيف العناصر الى مجموعتين</a:t>
            </a:r>
            <a:b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</a:b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AAAD65-BA32-4CD5-B557-4D6AD8898F78}"/>
              </a:ext>
            </a:extLst>
          </p:cNvPr>
          <p:cNvGrpSpPr/>
          <p:nvPr/>
        </p:nvGrpSpPr>
        <p:grpSpPr>
          <a:xfrm>
            <a:off x="9733819" y="3656176"/>
            <a:ext cx="1371600" cy="1762426"/>
            <a:chOff x="9819249" y="4631340"/>
            <a:chExt cx="1371600" cy="17624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AB845D-2F0C-4D93-B20E-6917E15D4682}"/>
                </a:ext>
              </a:extLst>
            </p:cNvPr>
            <p:cNvSpPr/>
            <p:nvPr/>
          </p:nvSpPr>
          <p:spPr>
            <a:xfrm>
              <a:off x="9819249" y="5022166"/>
              <a:ext cx="1371600" cy="1371600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677" b="99740" l="1103" r="93382">
                            <a14:backgroundMark x1="19608" y1="55729" x2="19608" y2="55729"/>
                            <a14:backgroundMark x1="34926" y1="41406" x2="34926" y2="41406"/>
                            <a14:backgroundMark x1="75000" y1="76302" x2="75000" y2="763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B5E313-6C8B-44B3-9D46-9E0A3F11C890}"/>
                </a:ext>
              </a:extLst>
            </p:cNvPr>
            <p:cNvSpPr txBox="1"/>
            <p:nvPr/>
          </p:nvSpPr>
          <p:spPr>
            <a:xfrm>
              <a:off x="9903653" y="4631340"/>
              <a:ext cx="108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b="1" i="0" dirty="0">
                  <a:solidFill>
                    <a:srgbClr val="393939"/>
                  </a:solidFill>
                  <a:effectLst/>
                  <a:latin typeface="Questv1" panose="01000500000000020006" pitchFamily="50" charset="-78"/>
                  <a:cs typeface="Questv1" panose="01000500000000020006" pitchFamily="50" charset="-78"/>
                </a:rPr>
                <a:t>الفلــــزات</a:t>
              </a:r>
              <a:endParaRPr lang="en-US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B0C17E-3CFD-415F-A9FE-085B4C6ACA36}"/>
              </a:ext>
            </a:extLst>
          </p:cNvPr>
          <p:cNvGrpSpPr/>
          <p:nvPr/>
        </p:nvGrpSpPr>
        <p:grpSpPr>
          <a:xfrm>
            <a:off x="7386421" y="3626617"/>
            <a:ext cx="1425376" cy="1791985"/>
            <a:chOff x="8081893" y="4601781"/>
            <a:chExt cx="1425376" cy="17919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A05440-291A-4C9E-8901-5A8EFBA2796B}"/>
                </a:ext>
              </a:extLst>
            </p:cNvPr>
            <p:cNvSpPr/>
            <p:nvPr/>
          </p:nvSpPr>
          <p:spPr>
            <a:xfrm>
              <a:off x="8135669" y="5022166"/>
              <a:ext cx="1371600" cy="13716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4521D8-B1B1-4A94-AC37-21325BE475F7}"/>
                </a:ext>
              </a:extLst>
            </p:cNvPr>
            <p:cNvSpPr txBox="1"/>
            <p:nvPr/>
          </p:nvSpPr>
          <p:spPr>
            <a:xfrm>
              <a:off x="8081893" y="4601781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b="1" i="0" dirty="0">
                  <a:solidFill>
                    <a:srgbClr val="393939"/>
                  </a:solidFill>
                  <a:effectLst/>
                  <a:latin typeface="Questv1" panose="01000500000000020006" pitchFamily="50" charset="-78"/>
                  <a:cs typeface="Questv1" panose="01000500000000020006" pitchFamily="50" charset="-78"/>
                </a:rPr>
                <a:t>اللافلــــزات</a:t>
              </a:r>
              <a:endParaRPr lang="ar-EG" b="0" i="0" dirty="0">
                <a:solidFill>
                  <a:srgbClr val="393939"/>
                </a:solidFill>
                <a:effectLst/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7C7C8-1701-4C06-BF8F-031755B344BA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78352E-D6BF-432A-A227-BE356DB09838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25BF93-0C80-49E3-A5D6-F0FF61151FA4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9D2FDE-896B-49AF-BDDF-0998179A748A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2E7AAD9-9171-4875-BDD5-5457C0E30C25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9" name="TextBox 227">
              <a:extLst>
                <a:ext uri="{FF2B5EF4-FFF2-40B4-BE49-F238E27FC236}">
                  <a16:creationId xmlns:a16="http://schemas.microsoft.com/office/drawing/2014/main" id="{EFF88249-B4BF-4C00-B20A-11D4CEE866D9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20" name="TextBox 230">
              <a:extLst>
                <a:ext uri="{FF2B5EF4-FFF2-40B4-BE49-F238E27FC236}">
                  <a16:creationId xmlns:a16="http://schemas.microsoft.com/office/drawing/2014/main" id="{DA6D8049-3137-4906-8995-A09EF780F02E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id="{7AA0F1D7-F3E6-4641-AD56-6378279C4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0629F8-E346-4203-A0EA-7CD0858FD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B7BAD8B-031A-45DB-84D0-84C90E82C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68CE4D0-0E62-4374-9BEF-621051183C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9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flipH="1">
            <a:off x="6747283" y="1223754"/>
            <a:ext cx="4446163" cy="4446163"/>
          </a:xfrm>
          <a:prstGeom prst="ellipse">
            <a:avLst/>
          </a:prstGeom>
          <a:pattFill prst="smGrid">
            <a:fgClr>
              <a:schemeClr val="bg1">
                <a:lumMod val="95000"/>
              </a:schemeClr>
            </a:fgClr>
            <a:bgClr>
              <a:srgbClr val="DDE1E2"/>
            </a:bgClr>
          </a:pattFill>
          <a:ln>
            <a:noFill/>
          </a:ln>
          <a:effectLst>
            <a:innerShdw blurRad="952500">
              <a:schemeClr val="tx1">
                <a:lumMod val="50000"/>
                <a:lumOff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7119658" y="1596129"/>
            <a:ext cx="3701413" cy="3701413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508000" dist="76200" dir="2700000" sx="102000" sy="102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0" name="Rectangle: Rounded Corners 19"/>
          <p:cNvSpPr/>
          <p:nvPr/>
        </p:nvSpPr>
        <p:spPr>
          <a:xfrm flipH="1">
            <a:off x="1917350" y="982461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B117"/>
              </a:gs>
              <a:gs pos="100000">
                <a:srgbClr val="FFDB3F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1" name="Rectangle: Rounded Corners 20"/>
          <p:cNvSpPr/>
          <p:nvPr/>
        </p:nvSpPr>
        <p:spPr>
          <a:xfrm flipH="1">
            <a:off x="1378328" y="2004844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5222"/>
              </a:gs>
              <a:gs pos="100000">
                <a:srgbClr val="FBA31A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2" name="Rectangle: Rounded Corners 21"/>
          <p:cNvSpPr/>
          <p:nvPr/>
        </p:nvSpPr>
        <p:spPr>
          <a:xfrm flipH="1">
            <a:off x="998553" y="3027228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6228F"/>
              </a:gs>
              <a:gs pos="100000">
                <a:srgbClr val="D3509D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3" name="Rectangle: Rounded Corners 22"/>
          <p:cNvSpPr/>
          <p:nvPr/>
        </p:nvSpPr>
        <p:spPr>
          <a:xfrm flipH="1">
            <a:off x="1378329" y="4049611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73E8F"/>
              </a:gs>
              <a:gs pos="100000">
                <a:srgbClr val="6957A1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4" name="Rectangle: Rounded Corners 23"/>
          <p:cNvSpPr/>
          <p:nvPr/>
        </p:nvSpPr>
        <p:spPr>
          <a:xfrm flipH="1">
            <a:off x="1917350" y="5071995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AA9"/>
              </a:gs>
              <a:gs pos="100000">
                <a:srgbClr val="00AED0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3" name="Freeform: Shape 32"/>
          <p:cNvSpPr/>
          <p:nvPr/>
        </p:nvSpPr>
        <p:spPr>
          <a:xfrm flipH="1">
            <a:off x="6098552" y="740850"/>
            <a:ext cx="2688152" cy="537630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gradFill flip="none" rotWithShape="1">
            <a:gsLst>
              <a:gs pos="75000">
                <a:srgbClr val="60509C"/>
              </a:gs>
              <a:gs pos="50000">
                <a:srgbClr val="C74399"/>
              </a:gs>
              <a:gs pos="25000">
                <a:srgbClr val="F4941D"/>
              </a:gs>
              <a:gs pos="0">
                <a:srgbClr val="FFD63A"/>
              </a:gs>
              <a:gs pos="100000">
                <a:srgbClr val="00ACBE"/>
              </a:gs>
            </a:gsLst>
            <a:lin ang="5400000" scaled="1"/>
            <a:tileRect/>
          </a:gra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7008657" y="1208008"/>
            <a:ext cx="352449" cy="352449"/>
          </a:xfrm>
          <a:prstGeom prst="ellipse">
            <a:avLst/>
          </a:prstGeom>
          <a:solidFill>
            <a:srgbClr val="FFD539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6197249" y="2230392"/>
            <a:ext cx="352449" cy="352449"/>
          </a:xfrm>
          <a:prstGeom prst="ellipse">
            <a:avLst/>
          </a:prstGeom>
          <a:solidFill>
            <a:srgbClr val="F9951F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6001792" y="3252775"/>
            <a:ext cx="352449" cy="352449"/>
          </a:xfrm>
          <a:prstGeom prst="ellipse">
            <a:avLst/>
          </a:prstGeom>
          <a:solidFill>
            <a:srgbClr val="CC499B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6181374" y="4275159"/>
            <a:ext cx="352449" cy="352449"/>
          </a:xfrm>
          <a:prstGeom prst="ellipse">
            <a:avLst/>
          </a:prstGeom>
          <a:solidFill>
            <a:srgbClr val="64539E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008657" y="5297542"/>
            <a:ext cx="352449" cy="352449"/>
          </a:xfrm>
          <a:prstGeom prst="ellipse">
            <a:avLst/>
          </a:prstGeom>
          <a:solidFill>
            <a:srgbClr val="00AECD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cxnSp>
        <p:nvCxnSpPr>
          <p:cNvPr id="41" name="Straight Connector 40"/>
          <p:cNvCxnSpPr>
            <a:stCxn id="34" idx="6"/>
            <a:endCxn id="20" idx="1"/>
          </p:cNvCxnSpPr>
          <p:nvPr/>
        </p:nvCxnSpPr>
        <p:spPr>
          <a:xfrm flipH="1">
            <a:off x="5609235" y="1384233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stCxn id="35" idx="6"/>
            <a:endCxn id="21" idx="1"/>
          </p:cNvCxnSpPr>
          <p:nvPr/>
        </p:nvCxnSpPr>
        <p:spPr>
          <a:xfrm flipH="1">
            <a:off x="5070213" y="2406617"/>
            <a:ext cx="11270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37" idx="6"/>
            <a:endCxn id="23" idx="1"/>
          </p:cNvCxnSpPr>
          <p:nvPr/>
        </p:nvCxnSpPr>
        <p:spPr>
          <a:xfrm flipH="1">
            <a:off x="5070214" y="4451384"/>
            <a:ext cx="1111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38" idx="6"/>
            <a:endCxn id="24" idx="1"/>
          </p:cNvCxnSpPr>
          <p:nvPr/>
        </p:nvCxnSpPr>
        <p:spPr>
          <a:xfrm flipH="1">
            <a:off x="5609235" y="5473767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flipH="1">
            <a:off x="4890475" y="1062288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4351307" y="2084670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3977555" y="3108303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4351307" y="4129439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4890475" y="5151822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7233317" y="1686915"/>
            <a:ext cx="3474097" cy="3474097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7285918" y="1740369"/>
            <a:ext cx="3367188" cy="3367188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8916840" y="1659197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8916840" y="5074510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7195369" y="3367912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10609999" y="3367912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79" name="Graphic 78" descr="Compute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014419" y="5281057"/>
            <a:ext cx="396000" cy="396000"/>
          </a:xfrm>
          <a:prstGeom prst="rect">
            <a:avLst/>
          </a:prstGeom>
        </p:spPr>
      </p:pic>
      <p:pic>
        <p:nvPicPr>
          <p:cNvPr id="81" name="Graphic 80" descr="Single ge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745910" y="4305664"/>
            <a:ext cx="360000" cy="360000"/>
          </a:xfrm>
          <a:prstGeom prst="rect">
            <a:avLst/>
          </a:prstGeom>
        </p:spPr>
      </p:pic>
      <p:pic>
        <p:nvPicPr>
          <p:cNvPr id="83" name="Graphic 82" descr="Stopwatch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503914" y="4266779"/>
            <a:ext cx="360000" cy="360000"/>
          </a:xfrm>
          <a:prstGeom prst="rect">
            <a:avLst/>
          </a:prstGeom>
        </p:spPr>
      </p:pic>
      <p:pic>
        <p:nvPicPr>
          <p:cNvPr id="85" name="Graphic 84" descr="Lightbul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791230" y="4647740"/>
            <a:ext cx="360000" cy="360000"/>
          </a:xfrm>
          <a:prstGeom prst="rect">
            <a:avLst/>
          </a:prstGeom>
        </p:spPr>
      </p:pic>
      <p:pic>
        <p:nvPicPr>
          <p:cNvPr id="87" name="Graphic 86" descr="Head with Gear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300873" y="4580357"/>
            <a:ext cx="360000" cy="36000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 flipH="1">
            <a:off x="8518607" y="4773327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89" name="Oval 88"/>
          <p:cNvSpPr/>
          <p:nvPr/>
        </p:nvSpPr>
        <p:spPr>
          <a:xfrm flipH="1">
            <a:off x="8226527" y="4656120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0" name="Oval 89"/>
          <p:cNvSpPr/>
          <p:nvPr/>
        </p:nvSpPr>
        <p:spPr>
          <a:xfrm flipH="1">
            <a:off x="7968173" y="4492075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7594421" y="3510567"/>
            <a:ext cx="272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  <a:t>اولا مجموعة اسمها :  الفلزات</a:t>
            </a:r>
            <a:endParaRPr lang="en-IN" sz="1400" spc="300" dirty="0">
              <a:solidFill>
                <a:schemeClr val="bg1">
                  <a:lumMod val="65000"/>
                </a:schemeClr>
              </a:solidFill>
              <a:latin typeface="Questv1" panose="01000500000000020006" pitchFamily="50" charset="-78"/>
              <a:ea typeface="Open Sans Condensed" panose="020B08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5" name="TextBox 94"/>
          <p:cNvSpPr txBox="1"/>
          <p:nvPr/>
        </p:nvSpPr>
        <p:spPr>
          <a:xfrm flipH="1">
            <a:off x="1636695" y="1155099"/>
            <a:ext cx="3244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قابله للطرق والسحب و الثنى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1671227" y="2209092"/>
            <a:ext cx="261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جيده التوصيل للحراره و الكهرباء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1648196" y="4227306"/>
            <a:ext cx="261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لها بريق معدنى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1171713" y="3250472"/>
            <a:ext cx="3023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4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درجة الانصهار عاليه</a:t>
            </a:r>
            <a:endParaRPr lang="en-IN" sz="100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 flipH="1">
            <a:off x="2186187" y="5275894"/>
            <a:ext cx="261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جميعها صلبه ماعدا الزئيق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pic>
        <p:nvPicPr>
          <p:cNvPr id="105" name="Graphic 104" descr="Camera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123643" y="3188361"/>
            <a:ext cx="432000" cy="432000"/>
          </a:xfrm>
          <a:prstGeom prst="rect">
            <a:avLst/>
          </a:prstGeom>
        </p:spPr>
      </p:pic>
      <p:pic>
        <p:nvPicPr>
          <p:cNvPr id="70" name="Graphic 69" descr="Lightbulb" hidden="1">
            <a:extLst>
              <a:ext uri="{FF2B5EF4-FFF2-40B4-BE49-F238E27FC236}">
                <a16:creationId xmlns:a16="http://schemas.microsoft.com/office/drawing/2014/main" id="{5ED77E35-7214-4318-8011-5E9C2A94D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050463" y="1200457"/>
            <a:ext cx="360000" cy="360000"/>
          </a:xfrm>
          <a:prstGeom prst="rect">
            <a:avLst/>
          </a:prstGeom>
        </p:spPr>
      </p:pic>
      <p:pic>
        <p:nvPicPr>
          <p:cNvPr id="72" name="Graphic 71" descr="Head with Gears" hidden="1">
            <a:extLst>
              <a:ext uri="{FF2B5EF4-FFF2-40B4-BE49-F238E27FC236}">
                <a16:creationId xmlns:a16="http://schemas.microsoft.com/office/drawing/2014/main" id="{B9B8164C-1998-4836-8F85-54522B0818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495969" y="2240745"/>
            <a:ext cx="360000" cy="3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248191-09AE-417F-B36C-6B49CEFB1CEF}"/>
              </a:ext>
            </a:extLst>
          </p:cNvPr>
          <p:cNvSpPr/>
          <p:nvPr/>
        </p:nvSpPr>
        <p:spPr>
          <a:xfrm>
            <a:off x="8091520" y="1840192"/>
            <a:ext cx="1734767" cy="1564169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32F77-2240-4270-93C6-4559078182DD}"/>
              </a:ext>
            </a:extLst>
          </p:cNvPr>
          <p:cNvSpPr txBox="1"/>
          <p:nvPr/>
        </p:nvSpPr>
        <p:spPr>
          <a:xfrm>
            <a:off x="8066507" y="4110024"/>
            <a:ext cx="17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خصائصها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89F1A9-DF4A-479D-9A01-DE0DBA8207D3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4B5F3FB-5422-4B65-B916-95031E4C9B4E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D25B733-9B4B-486B-AE69-29BAA55B3B23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B747EC-A07C-4E06-9CDE-E079D07CBD3D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F5CE892-50EB-42A1-B257-EEBFA0F66084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71" name="TextBox 227">
              <a:extLst>
                <a:ext uri="{FF2B5EF4-FFF2-40B4-BE49-F238E27FC236}">
                  <a16:creationId xmlns:a16="http://schemas.microsoft.com/office/drawing/2014/main" id="{7DB412A3-87F1-47F9-8C65-DC36C702FA37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73" name="TextBox 230">
              <a:extLst>
                <a:ext uri="{FF2B5EF4-FFF2-40B4-BE49-F238E27FC236}">
                  <a16:creationId xmlns:a16="http://schemas.microsoft.com/office/drawing/2014/main" id="{F6FA10AA-278C-456C-BFFC-25D47A799AD2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74" name="Picture 73">
            <a:hlinkClick r:id="rId20" action="ppaction://hlinksldjump"/>
            <a:extLst>
              <a:ext uri="{FF2B5EF4-FFF2-40B4-BE49-F238E27FC236}">
                <a16:creationId xmlns:a16="http://schemas.microsoft.com/office/drawing/2014/main" id="{09989643-3E3A-45D0-A958-B610542C28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7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09A1A-8353-4E31-B222-9CD2A6D019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4E9175-60F4-4EAD-9EBE-E19210EFCFA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7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1E6C368-B8CC-4573-9629-5B42B63426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5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5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5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25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8" grpId="0" animBg="1"/>
      <p:bldP spid="89" grpId="0" animBg="1"/>
      <p:bldP spid="90" grpId="0" animBg="1"/>
      <p:bldP spid="93" grpId="0"/>
      <p:bldP spid="95" grpId="0"/>
      <p:bldP spid="96" grpId="0"/>
      <p:bldP spid="97" grpId="0"/>
      <p:bldP spid="98" grpId="0"/>
      <p:bldP spid="99" grpId="0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flipH="1">
            <a:off x="6747283" y="1223754"/>
            <a:ext cx="4446163" cy="4446163"/>
          </a:xfrm>
          <a:prstGeom prst="ellipse">
            <a:avLst/>
          </a:prstGeom>
          <a:pattFill prst="smGrid">
            <a:fgClr>
              <a:schemeClr val="bg1">
                <a:lumMod val="95000"/>
              </a:schemeClr>
            </a:fgClr>
            <a:bgClr>
              <a:srgbClr val="DDE1E2"/>
            </a:bgClr>
          </a:pattFill>
          <a:ln>
            <a:noFill/>
          </a:ln>
          <a:effectLst>
            <a:innerShdw blurRad="952500">
              <a:schemeClr val="tx1">
                <a:lumMod val="50000"/>
                <a:lumOff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7119658" y="1596129"/>
            <a:ext cx="3701413" cy="3701413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508000" dist="76200" dir="2700000" sx="102000" sy="102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0" name="Rectangle: Rounded Corners 19"/>
          <p:cNvSpPr/>
          <p:nvPr/>
        </p:nvSpPr>
        <p:spPr>
          <a:xfrm flipH="1">
            <a:off x="1917350" y="982461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B117"/>
              </a:gs>
              <a:gs pos="100000">
                <a:srgbClr val="FFDB3F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1" name="Rectangle: Rounded Corners 20"/>
          <p:cNvSpPr/>
          <p:nvPr/>
        </p:nvSpPr>
        <p:spPr>
          <a:xfrm flipH="1">
            <a:off x="1378328" y="2004844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5222"/>
              </a:gs>
              <a:gs pos="100000">
                <a:srgbClr val="FBA31A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2" name="Rectangle: Rounded Corners 21"/>
          <p:cNvSpPr/>
          <p:nvPr/>
        </p:nvSpPr>
        <p:spPr>
          <a:xfrm flipH="1">
            <a:off x="998553" y="3027228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6228F"/>
              </a:gs>
              <a:gs pos="100000">
                <a:srgbClr val="D3509D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3" name="Rectangle: Rounded Corners 22"/>
          <p:cNvSpPr/>
          <p:nvPr/>
        </p:nvSpPr>
        <p:spPr>
          <a:xfrm flipH="1">
            <a:off x="1378329" y="4049611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73E8F"/>
              </a:gs>
              <a:gs pos="100000">
                <a:srgbClr val="6957A1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4" name="Rectangle: Rounded Corners 23"/>
          <p:cNvSpPr/>
          <p:nvPr/>
        </p:nvSpPr>
        <p:spPr>
          <a:xfrm flipH="1">
            <a:off x="1917350" y="5071995"/>
            <a:ext cx="3691885" cy="803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AA9"/>
              </a:gs>
              <a:gs pos="100000">
                <a:srgbClr val="00AED0"/>
              </a:gs>
            </a:gsLst>
            <a:lin ang="13500000" scaled="1"/>
            <a:tileRect/>
          </a:gra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3" name="Freeform: Shape 32"/>
          <p:cNvSpPr/>
          <p:nvPr/>
        </p:nvSpPr>
        <p:spPr>
          <a:xfrm flipH="1">
            <a:off x="6098552" y="740850"/>
            <a:ext cx="2688152" cy="537630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gradFill flip="none" rotWithShape="1">
            <a:gsLst>
              <a:gs pos="75000">
                <a:srgbClr val="60509C"/>
              </a:gs>
              <a:gs pos="50000">
                <a:srgbClr val="C74399"/>
              </a:gs>
              <a:gs pos="25000">
                <a:srgbClr val="F4941D"/>
              </a:gs>
              <a:gs pos="0">
                <a:srgbClr val="FFD63A"/>
              </a:gs>
              <a:gs pos="100000">
                <a:srgbClr val="00ACBE"/>
              </a:gs>
            </a:gsLst>
            <a:lin ang="5400000" scaled="1"/>
            <a:tileRect/>
          </a:gra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7008657" y="1208008"/>
            <a:ext cx="352449" cy="352449"/>
          </a:xfrm>
          <a:prstGeom prst="ellipse">
            <a:avLst/>
          </a:prstGeom>
          <a:solidFill>
            <a:srgbClr val="FFD539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6197249" y="2230392"/>
            <a:ext cx="352449" cy="352449"/>
          </a:xfrm>
          <a:prstGeom prst="ellipse">
            <a:avLst/>
          </a:prstGeom>
          <a:solidFill>
            <a:srgbClr val="F9951F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6001792" y="3252775"/>
            <a:ext cx="352449" cy="352449"/>
          </a:xfrm>
          <a:prstGeom prst="ellipse">
            <a:avLst/>
          </a:prstGeom>
          <a:solidFill>
            <a:srgbClr val="CC499B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6181374" y="4275159"/>
            <a:ext cx="352449" cy="352449"/>
          </a:xfrm>
          <a:prstGeom prst="ellipse">
            <a:avLst/>
          </a:prstGeom>
          <a:solidFill>
            <a:srgbClr val="64539E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008657" y="5297542"/>
            <a:ext cx="352449" cy="352449"/>
          </a:xfrm>
          <a:prstGeom prst="ellipse">
            <a:avLst/>
          </a:prstGeom>
          <a:solidFill>
            <a:srgbClr val="00AECD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cxnSp>
        <p:nvCxnSpPr>
          <p:cNvPr id="41" name="Straight Connector 40"/>
          <p:cNvCxnSpPr>
            <a:stCxn id="34" idx="6"/>
            <a:endCxn id="20" idx="1"/>
          </p:cNvCxnSpPr>
          <p:nvPr/>
        </p:nvCxnSpPr>
        <p:spPr>
          <a:xfrm flipH="1">
            <a:off x="5609235" y="1384233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stCxn id="35" idx="6"/>
            <a:endCxn id="21" idx="1"/>
          </p:cNvCxnSpPr>
          <p:nvPr/>
        </p:nvCxnSpPr>
        <p:spPr>
          <a:xfrm flipH="1">
            <a:off x="5070213" y="2406617"/>
            <a:ext cx="11270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6" idx="6"/>
            <a:endCxn id="22" idx="1"/>
          </p:cNvCxnSpPr>
          <p:nvPr/>
        </p:nvCxnSpPr>
        <p:spPr>
          <a:xfrm flipH="1">
            <a:off x="4690438" y="3429000"/>
            <a:ext cx="131135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37" idx="6"/>
            <a:endCxn id="23" idx="1"/>
          </p:cNvCxnSpPr>
          <p:nvPr/>
        </p:nvCxnSpPr>
        <p:spPr>
          <a:xfrm flipH="1">
            <a:off x="5070214" y="4451384"/>
            <a:ext cx="1111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38" idx="6"/>
            <a:endCxn id="24" idx="1"/>
          </p:cNvCxnSpPr>
          <p:nvPr/>
        </p:nvCxnSpPr>
        <p:spPr>
          <a:xfrm flipH="1">
            <a:off x="5609235" y="5473767"/>
            <a:ext cx="139942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flipH="1">
            <a:off x="4890475" y="1062288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4351307" y="2084670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3977555" y="3108303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4351307" y="4129439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4890475" y="5151822"/>
            <a:ext cx="643888" cy="643888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330200" dist="63500" dir="2700000" sx="106000" sy="106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7233317" y="1686915"/>
            <a:ext cx="3474097" cy="3474097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7285918" y="1740369"/>
            <a:ext cx="3367188" cy="3367188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8916840" y="1659197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8916840" y="5074510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7195369" y="3367912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10609999" y="3367912"/>
            <a:ext cx="112102" cy="1121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79" name="Graphic 78" descr="Compute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014419" y="5281057"/>
            <a:ext cx="396000" cy="396000"/>
          </a:xfrm>
          <a:prstGeom prst="rect">
            <a:avLst/>
          </a:prstGeom>
        </p:spPr>
      </p:pic>
      <p:pic>
        <p:nvPicPr>
          <p:cNvPr id="81" name="Graphic 80" descr="Single ge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745910" y="4305664"/>
            <a:ext cx="360000" cy="360000"/>
          </a:xfrm>
          <a:prstGeom prst="rect">
            <a:avLst/>
          </a:prstGeom>
        </p:spPr>
      </p:pic>
      <p:pic>
        <p:nvPicPr>
          <p:cNvPr id="83" name="Graphic 82" descr="Stopwatch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503914" y="4266779"/>
            <a:ext cx="360000" cy="360000"/>
          </a:xfrm>
          <a:prstGeom prst="rect">
            <a:avLst/>
          </a:prstGeom>
        </p:spPr>
      </p:pic>
      <p:pic>
        <p:nvPicPr>
          <p:cNvPr id="85" name="Graphic 84" descr="Lightbul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791230" y="4647740"/>
            <a:ext cx="360000" cy="360000"/>
          </a:xfrm>
          <a:prstGeom prst="rect">
            <a:avLst/>
          </a:prstGeom>
        </p:spPr>
      </p:pic>
      <p:pic>
        <p:nvPicPr>
          <p:cNvPr id="87" name="Graphic 86" descr="Head with Gear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300873" y="4580357"/>
            <a:ext cx="360000" cy="36000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 flipH="1">
            <a:off x="8518607" y="4773327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89" name="Oval 88"/>
          <p:cNvSpPr/>
          <p:nvPr/>
        </p:nvSpPr>
        <p:spPr>
          <a:xfrm flipH="1">
            <a:off x="8226527" y="4656120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0" name="Oval 89"/>
          <p:cNvSpPr/>
          <p:nvPr/>
        </p:nvSpPr>
        <p:spPr>
          <a:xfrm flipH="1">
            <a:off x="7968173" y="4492075"/>
            <a:ext cx="112102" cy="1121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7565249" y="3452782"/>
            <a:ext cx="272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  <a:t>ثانيا :</a:t>
            </a:r>
          </a:p>
          <a:p>
            <a:pPr algn="ctr"/>
            <a:r>
              <a:rPr lang="ar-EG" b="1" dirty="0">
                <a:latin typeface="Questv1" panose="01000500000000020006" pitchFamily="50" charset="-78"/>
                <a:cs typeface="Questv1" panose="01000500000000020006" pitchFamily="50" charset="-78"/>
              </a:rPr>
              <a:t>اللافلزات</a:t>
            </a:r>
            <a:endParaRPr lang="en-IN" sz="1400" spc="300" dirty="0">
              <a:solidFill>
                <a:schemeClr val="bg1">
                  <a:lumMod val="65000"/>
                </a:schemeClr>
              </a:solidFill>
              <a:latin typeface="Questv1" panose="01000500000000020006" pitchFamily="50" charset="-78"/>
              <a:ea typeface="Open Sans Condensed" panose="020B08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5" name="TextBox 94"/>
          <p:cNvSpPr txBox="1"/>
          <p:nvPr/>
        </p:nvSpPr>
        <p:spPr>
          <a:xfrm flipH="1">
            <a:off x="1707007" y="1207987"/>
            <a:ext cx="3244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 غير قابله للطرق والسحب و الثنى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1765982" y="2211744"/>
            <a:ext cx="261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رديئه التوصيل للحراره و الكهرباء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1707007" y="4259160"/>
            <a:ext cx="261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ليس لها برق معدنى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1203742" y="3221949"/>
            <a:ext cx="3023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درجه الانصهار منخفضه</a:t>
            </a:r>
            <a:endParaRPr lang="en-IN" sz="105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 flipH="1">
            <a:off x="2128144" y="5178126"/>
            <a:ext cx="286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توجد بحالاتها الثلاتة : سائله وصلبة وغازية</a:t>
            </a:r>
            <a:endParaRPr lang="en-IN" sz="1600" dirty="0">
              <a:solidFill>
                <a:schemeClr val="bg1"/>
              </a:solidFill>
              <a:latin typeface="Questv1" panose="01000500000000020006" pitchFamily="50" charset="-78"/>
              <a:ea typeface="Open Sans Condensed Light" panose="020B0306030504020204" pitchFamily="34" charset="0"/>
              <a:cs typeface="Questv1" panose="01000500000000020006" pitchFamily="50" charset="-78"/>
            </a:endParaRPr>
          </a:p>
        </p:txBody>
      </p:sp>
      <p:pic>
        <p:nvPicPr>
          <p:cNvPr id="105" name="Graphic 104" descr="Camera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123643" y="3188361"/>
            <a:ext cx="432000" cy="432000"/>
          </a:xfrm>
          <a:prstGeom prst="rect">
            <a:avLst/>
          </a:prstGeom>
        </p:spPr>
      </p:pic>
      <p:pic>
        <p:nvPicPr>
          <p:cNvPr id="70" name="Graphic 69" descr="Lightbulb" hidden="1">
            <a:extLst>
              <a:ext uri="{FF2B5EF4-FFF2-40B4-BE49-F238E27FC236}">
                <a16:creationId xmlns:a16="http://schemas.microsoft.com/office/drawing/2014/main" id="{5ED77E35-7214-4318-8011-5E9C2A94D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050463" y="1200457"/>
            <a:ext cx="360000" cy="360000"/>
          </a:xfrm>
          <a:prstGeom prst="rect">
            <a:avLst/>
          </a:prstGeom>
        </p:spPr>
      </p:pic>
      <p:pic>
        <p:nvPicPr>
          <p:cNvPr id="72" name="Graphic 71" descr="Head with Gears" hidden="1">
            <a:extLst>
              <a:ext uri="{FF2B5EF4-FFF2-40B4-BE49-F238E27FC236}">
                <a16:creationId xmlns:a16="http://schemas.microsoft.com/office/drawing/2014/main" id="{B9B8164C-1998-4836-8F85-54522B0818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495969" y="2240745"/>
            <a:ext cx="360000" cy="3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248191-09AE-417F-B36C-6B49CEFB1CEF}"/>
              </a:ext>
            </a:extLst>
          </p:cNvPr>
          <p:cNvSpPr/>
          <p:nvPr/>
        </p:nvSpPr>
        <p:spPr>
          <a:xfrm>
            <a:off x="8091520" y="1840192"/>
            <a:ext cx="1734767" cy="1564169"/>
          </a:xfrm>
          <a:prstGeom prst="ellipse">
            <a:avLst/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67A91-B677-42A4-B532-E7B935A30273}"/>
              </a:ext>
            </a:extLst>
          </p:cNvPr>
          <p:cNvSpPr txBox="1"/>
          <p:nvPr/>
        </p:nvSpPr>
        <p:spPr>
          <a:xfrm>
            <a:off x="8322431" y="4088263"/>
            <a:ext cx="131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0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خصائصها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73AC3B-7A01-4C6D-8B31-2DF296462544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CDD459B-9E5B-4425-A5BE-56ED5F322B5A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5DFCE2A-28CC-4D64-8531-C4B12358C0DA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BA88BFA-D529-4D4F-81C3-3019940351DE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6F90F41-1A27-4A13-9071-EAA77477D1E3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82" name="TextBox 227">
              <a:extLst>
                <a:ext uri="{FF2B5EF4-FFF2-40B4-BE49-F238E27FC236}">
                  <a16:creationId xmlns:a16="http://schemas.microsoft.com/office/drawing/2014/main" id="{87600423-35B0-422B-8EDF-F6293AA8FC5B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84" name="TextBox 230">
              <a:extLst>
                <a:ext uri="{FF2B5EF4-FFF2-40B4-BE49-F238E27FC236}">
                  <a16:creationId xmlns:a16="http://schemas.microsoft.com/office/drawing/2014/main" id="{9594B6C9-1360-4063-9E86-9CA86893FC83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57" name="Picture 56">
            <a:hlinkClick r:id="rId21" action="ppaction://hlinksldjump"/>
            <a:extLst>
              <a:ext uri="{FF2B5EF4-FFF2-40B4-BE49-F238E27FC236}">
                <a16:creationId xmlns:a16="http://schemas.microsoft.com/office/drawing/2014/main" id="{C113B37B-0395-4EA2-BEDE-A9FEAC3C37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E1EA07-E865-4CB2-B07F-6329AA1B94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7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02FA4A-172A-4D1A-B946-533314B40D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7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383B6C6-BEE3-4BCA-8E45-A78083DFB43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2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5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5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"/>
                            </p:stCondLst>
                            <p:childTnLst>
                              <p:par>
                                <p:cTn id="1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750"/>
                            </p:stCondLst>
                            <p:childTnLst>
                              <p:par>
                                <p:cTn id="1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8" grpId="0" animBg="1"/>
      <p:bldP spid="89" grpId="0" animBg="1"/>
      <p:bldP spid="90" grpId="0" animBg="1"/>
      <p:bldP spid="93" grpId="0"/>
      <p:bldP spid="95" grpId="0"/>
      <p:bldP spid="96" grpId="0"/>
      <p:bldP spid="97" grpId="0"/>
      <p:bldP spid="98" grpId="0"/>
      <p:bldP spid="99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29B7C0-B346-4479-8AF5-1C65A466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8482" cy="6144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76E52-6DA9-49E9-8833-14EA4B606FEB}"/>
              </a:ext>
            </a:extLst>
          </p:cNvPr>
          <p:cNvSpPr txBox="1"/>
          <p:nvPr/>
        </p:nvSpPr>
        <p:spPr>
          <a:xfrm>
            <a:off x="7182728" y="1582615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chemeClr val="accent6">
                    <a:lumMod val="7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هيجلنا سؤال هنا ويقلنا لماذا يستخدم الذهب فى صناعه الحلى بدلا من الكربون؟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E2215-FB85-4E1C-B83C-AB6E6DA236C0}"/>
              </a:ext>
            </a:extLst>
          </p:cNvPr>
          <p:cNvSpPr txBox="1"/>
          <p:nvPr/>
        </p:nvSpPr>
        <p:spPr>
          <a:xfrm>
            <a:off x="7182728" y="2634175"/>
            <a:ext cx="458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طبعا هنجاوب هنا :</a:t>
            </a:r>
          </a:p>
          <a:p>
            <a:pPr algn="r" rtl="1"/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لان الذهب من الفلزات ومن خصائص الفلزات  له بريق  معدنى اما الكربون من اللافلزات وليس له برق معدنى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6A4922-471A-449A-9E5B-B2D900B05556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5E1FCB-A075-4E44-8281-317D433565BF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E4CE05-4ADA-4513-8061-C500084B4DE9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938C81-3109-49DE-B78D-9902B98441B2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767491-3239-4381-BA3B-0A7D86877E52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3" name="TextBox 227">
              <a:extLst>
                <a:ext uri="{FF2B5EF4-FFF2-40B4-BE49-F238E27FC236}">
                  <a16:creationId xmlns:a16="http://schemas.microsoft.com/office/drawing/2014/main" id="{0EDBF97F-D251-47E4-B007-5DC5A5378AFD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4" name="TextBox 230">
              <a:extLst>
                <a:ext uri="{FF2B5EF4-FFF2-40B4-BE49-F238E27FC236}">
                  <a16:creationId xmlns:a16="http://schemas.microsoft.com/office/drawing/2014/main" id="{740B9C54-8791-4052-81C1-181BA8907105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4680D6-2F4E-483C-BDA6-54AF246EB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996" y1="84116" x2="12996" y2="84116"/>
                        <a14:foregroundMark x1="38267" y1="48736" x2="38267" y2="48736"/>
                        <a14:foregroundMark x1="59025" y1="49458" x2="59025" y2="49458"/>
                        <a14:foregroundMark x1="51986" y1="39350" x2="51986" y2="39350"/>
                        <a14:foregroundMark x1="31769" y1="36101" x2="31769" y2="36101"/>
                        <a14:foregroundMark x1="28881" y1="38448" x2="28881" y2="38448"/>
                        <a14:foregroundMark x1="59747" y1="44585" x2="59747" y2="44585"/>
                        <a14:foregroundMark x1="56137" y1="42599" x2="56137" y2="42599"/>
                        <a14:foregroundMark x1="58484" y1="44585" x2="58484" y2="44585"/>
                        <a14:foregroundMark x1="43502" y1="41697" x2="43502" y2="41697"/>
                        <a14:foregroundMark x1="93141" y1="68953" x2="93141" y2="68953"/>
                        <a14:foregroundMark x1="81769" y1="73105" x2="81769" y2="73105"/>
                        <a14:foregroundMark x1="22022" y1="7942" x2="22022" y2="7942"/>
                        <a14:foregroundMark x1="75993" y1="33574" x2="75993" y2="33574"/>
                        <a14:foregroundMark x1="77617" y1="39711" x2="77617" y2="39711"/>
                        <a14:foregroundMark x1="75271" y1="29061" x2="75271" y2="29061"/>
                        <a14:foregroundMark x1="74007" y1="25812" x2="74007" y2="25812"/>
                        <a14:foregroundMark x1="52527" y1="5596" x2="52527" y2="5596"/>
                        <a14:foregroundMark x1="51986" y1="4332" x2="51986" y2="4332"/>
                        <a14:foregroundMark x1="48014" y1="3610" x2="48014" y2="3610"/>
                        <a14:foregroundMark x1="77256" y1="44585" x2="77256" y2="44585"/>
                        <a14:foregroundMark x1="77256" y1="37184" x2="77256" y2="37184"/>
                        <a14:foregroundMark x1="72744" y1="23827" x2="72744" y2="23827"/>
                        <a14:foregroundMark x1="78159" y1="42238" x2="78159" y2="42238"/>
                        <a14:foregroundMark x1="76895" y1="42599" x2="76895" y2="4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24" y="3873212"/>
            <a:ext cx="1874080" cy="187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9FF92-23CB-4D72-9F60-B8EB4DE30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5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52" y="3732814"/>
            <a:ext cx="4149941" cy="230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A286D056-741B-4313-8F42-0281DB340D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30C328-793D-456E-9BB8-A59AAAD34B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2E7B2A-0F35-4256-8B69-C11B64B46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6B842BF-2B04-4593-BD49-34242B8D48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5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BF762-ACD6-48B3-BAC8-A46DBD66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02327" cy="6144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40F32-0C98-4D19-932F-BED17198BE08}"/>
              </a:ext>
            </a:extLst>
          </p:cNvPr>
          <p:cNvSpPr txBox="1"/>
          <p:nvPr/>
        </p:nvSpPr>
        <p:spPr>
          <a:xfrm>
            <a:off x="7315201" y="1716258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rgbClr val="C0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علل</a:t>
            </a:r>
            <a:r>
              <a:rPr lang="ar-EG" dirty="0">
                <a:solidFill>
                  <a:srgbClr val="C00000"/>
                </a:solidFill>
              </a:rPr>
              <a:t> :</a:t>
            </a:r>
          </a:p>
          <a:p>
            <a:pPr algn="r" rtl="1"/>
            <a:r>
              <a:rPr lang="ar-EG" b="1" dirty="0">
                <a:solidFill>
                  <a:schemeClr val="accent6">
                    <a:lumMod val="7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تصنع اسلاك الكهرباء من النحاس والالمونيوم؟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2A020-FF1D-4D76-8815-2197A0D280B4}"/>
              </a:ext>
            </a:extLst>
          </p:cNvPr>
          <p:cNvSpPr txBox="1"/>
          <p:nvPr/>
        </p:nvSpPr>
        <p:spPr>
          <a:xfrm>
            <a:off x="7315201" y="2795899"/>
            <a:ext cx="400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لانها جيده التوصيل للكهرباء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E0D1D2-A4C1-4EAC-944F-0175F27248C7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3982D6-BD87-4684-B647-3BB0135321C0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1F608C-C5F0-4FCD-BB3E-82F057D78D98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4C9CE0-3199-48AC-9CC6-F503543011CA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50CF00-E9AB-428B-BD90-71C772A57091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1" name="TextBox 227">
              <a:extLst>
                <a:ext uri="{FF2B5EF4-FFF2-40B4-BE49-F238E27FC236}">
                  <a16:creationId xmlns:a16="http://schemas.microsoft.com/office/drawing/2014/main" id="{4CD2052D-FB6E-49C6-AA61-A81B87EFB9F4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2" name="TextBox 230">
              <a:extLst>
                <a:ext uri="{FF2B5EF4-FFF2-40B4-BE49-F238E27FC236}">
                  <a16:creationId xmlns:a16="http://schemas.microsoft.com/office/drawing/2014/main" id="{114D8C56-4B18-4CED-875A-26ACB20EE955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B87214F-B5A4-464B-8ECD-662C5C2B4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182" l="1436" r="9389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6971" y="3388309"/>
            <a:ext cx="3082700" cy="304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422826D3-B6BF-46B3-BEB5-7F75E8DA4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832366-745F-443F-A102-E36D33E6C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DD38E4-F2F0-4CFF-89F3-22BA2E6A4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1BFCA9C-2DB6-4231-AA55-A3D28C1E33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0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5B5B9-F1E1-430C-A9CA-CE498DD0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343848" cy="6163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6A127-8D03-4F98-947A-555CEF418C2E}"/>
              </a:ext>
            </a:extLst>
          </p:cNvPr>
          <p:cNvSpPr txBox="1"/>
          <p:nvPr/>
        </p:nvSpPr>
        <p:spPr>
          <a:xfrm>
            <a:off x="7413674" y="2096086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chemeClr val="accent6">
                    <a:lumMod val="7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لماذا تصنع اوانى الطهى من الالومنيوم والنحاس ولكن المقتبض تصنع من الخشب؟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13078-BBD9-4127-9BFE-11AAA0D13D7A}"/>
              </a:ext>
            </a:extLst>
          </p:cNvPr>
          <p:cNvSpPr txBox="1"/>
          <p:nvPr/>
        </p:nvSpPr>
        <p:spPr>
          <a:xfrm>
            <a:off x="7413674" y="2954214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لان الالومنيوم جيد التوصيل للحرار اما الخشب رديئة التوصيل للحرارة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61FDE-CB8E-4C61-8107-0805A37FAEA4}"/>
              </a:ext>
            </a:extLst>
          </p:cNvPr>
          <p:cNvGrpSpPr/>
          <p:nvPr/>
        </p:nvGrpSpPr>
        <p:grpSpPr>
          <a:xfrm>
            <a:off x="9989962" y="64342"/>
            <a:ext cx="2033478" cy="1188012"/>
            <a:chOff x="9989962" y="64342"/>
            <a:chExt cx="2033478" cy="11880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9C973D-B70E-46F3-87C4-49AA2EBAA89F}"/>
                </a:ext>
              </a:extLst>
            </p:cNvPr>
            <p:cNvSpPr/>
            <p:nvPr/>
          </p:nvSpPr>
          <p:spPr>
            <a:xfrm>
              <a:off x="9989962" y="64342"/>
              <a:ext cx="2033478" cy="109762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7B5AE5-9B41-4678-896B-A3AD23D16BA9}"/>
                </a:ext>
              </a:extLst>
            </p:cNvPr>
            <p:cNvSpPr/>
            <p:nvPr/>
          </p:nvSpPr>
          <p:spPr>
            <a:xfrm>
              <a:off x="10146560" y="148870"/>
              <a:ext cx="1720281" cy="928568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B6D640-B573-4CE3-BF31-388EC9C6F44B}"/>
                </a:ext>
              </a:extLst>
            </p:cNvPr>
            <p:cNvSpPr/>
            <p:nvPr/>
          </p:nvSpPr>
          <p:spPr>
            <a:xfrm rot="12993344">
              <a:off x="10422197" y="300481"/>
              <a:ext cx="264935" cy="2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0F457-C964-4747-8F1A-918F3E1F83AF}"/>
                </a:ext>
              </a:extLst>
            </p:cNvPr>
            <p:cNvSpPr/>
            <p:nvPr/>
          </p:nvSpPr>
          <p:spPr>
            <a:xfrm>
              <a:off x="10195000" y="1161966"/>
              <a:ext cx="1752607" cy="90388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80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1" name="TextBox 227">
              <a:extLst>
                <a:ext uri="{FF2B5EF4-FFF2-40B4-BE49-F238E27FC236}">
                  <a16:creationId xmlns:a16="http://schemas.microsoft.com/office/drawing/2014/main" id="{017C8266-FBB9-482F-9B98-164CA9ADE038}"/>
                </a:ext>
              </a:extLst>
            </p:cNvPr>
            <p:cNvSpPr txBox="1"/>
            <p:nvPr/>
          </p:nvSpPr>
          <p:spPr>
            <a:xfrm>
              <a:off x="10420033" y="231524"/>
              <a:ext cx="1129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spc="10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12" name="TextBox 230">
              <a:extLst>
                <a:ext uri="{FF2B5EF4-FFF2-40B4-BE49-F238E27FC236}">
                  <a16:creationId xmlns:a16="http://schemas.microsoft.com/office/drawing/2014/main" id="{ABEFCF4F-D32F-44FE-BAA0-C8A64A68A9AE}"/>
                </a:ext>
              </a:extLst>
            </p:cNvPr>
            <p:cNvSpPr txBox="1"/>
            <p:nvPr/>
          </p:nvSpPr>
          <p:spPr>
            <a:xfrm>
              <a:off x="10357302" y="280894"/>
              <a:ext cx="142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ar-EG" sz="2000" spc="80" dirty="0">
                  <a:solidFill>
                    <a:schemeClr val="bg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العناصر من حولنا</a:t>
              </a:r>
              <a:endParaRPr lang="en-US" sz="2000" spc="80" dirty="0">
                <a:solidFill>
                  <a:schemeClr val="bg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E46C3-066B-44B3-8CE7-F5DD34A17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8" b="89892" l="5235" r="96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10" y="3277379"/>
            <a:ext cx="3238647" cy="323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920F5828-7786-4A1C-AD47-B8A14DE74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50" y="6038337"/>
            <a:ext cx="670793" cy="6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F60041-964C-42AA-893F-057993D24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8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5F8867-6908-4B32-A8B9-0A60CA91C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080" y="6144032"/>
            <a:ext cx="497002" cy="4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251E7DB-F743-43E7-BC88-A6D852AE0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657" y="6163036"/>
            <a:ext cx="579680" cy="5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6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5111</TotalTime>
  <Words>283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Impact</vt:lpstr>
      <vt:lpstr>Questv1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elhwawshy</cp:lastModifiedBy>
  <cp:revision>67</cp:revision>
  <dcterms:created xsi:type="dcterms:W3CDTF">2017-06-17T09:18:45Z</dcterms:created>
  <dcterms:modified xsi:type="dcterms:W3CDTF">2020-12-15T21:19:24Z</dcterms:modified>
</cp:coreProperties>
</file>