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18" r:id="rId1"/>
    <p:sldMasterId id="2147484303" r:id="rId2"/>
  </p:sldMasterIdLst>
  <p:notesMasterIdLst>
    <p:notesMasterId r:id="rId12"/>
  </p:notesMasterIdLst>
  <p:sldIdLst>
    <p:sldId id="463" r:id="rId3"/>
    <p:sldId id="286" r:id="rId4"/>
    <p:sldId id="464" r:id="rId5"/>
    <p:sldId id="287" r:id="rId6"/>
    <p:sldId id="317" r:id="rId7"/>
    <p:sldId id="289" r:id="rId8"/>
    <p:sldId id="465" r:id="rId9"/>
    <p:sldId id="288" r:id="rId10"/>
    <p:sldId id="290" r:id="rId11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B63"/>
    <a:srgbClr val="295752"/>
    <a:srgbClr val="6AAC90"/>
    <a:srgbClr val="EA6312"/>
    <a:srgbClr val="B0C3C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3357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DE0C1E-2E42-43F0-9F61-5C7AFF03FEC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517E2D-A46E-4B6A-98D8-F17313751E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13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474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40100" y="0"/>
            <a:ext cx="6751899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264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17/12/2020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184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9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3000"/>
                </a:schemeClr>
              </a:gs>
              <a:gs pos="100000">
                <a:schemeClr val="accent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3000"/>
                </a:schemeClr>
              </a:gs>
              <a:gs pos="100000">
                <a:schemeClr val="accent3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3000"/>
                </a:schemeClr>
              </a:gs>
              <a:gs pos="100000">
                <a:schemeClr val="accent4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51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3000"/>
                </a:schemeClr>
              </a:gs>
              <a:gs pos="100000">
                <a:schemeClr val="accent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29893" y="1414272"/>
            <a:ext cx="2345436" cy="4210304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3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3752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17/12/2020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38600" y="998220"/>
            <a:ext cx="4080000" cy="308864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403146" y="1196340"/>
            <a:ext cx="3556564" cy="27178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97490" y="1174749"/>
            <a:ext cx="3631672" cy="27178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96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4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6009" y="1333249"/>
            <a:ext cx="2455200" cy="4338346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055004" y="1675627"/>
            <a:ext cx="2160000" cy="37760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434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2213" y="1920875"/>
            <a:ext cx="2389187" cy="29860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646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94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12184063" cy="41317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57688" y="1534935"/>
            <a:ext cx="3487737" cy="26638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083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7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11" name="Diamond 1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691798" y="955675"/>
            <a:ext cx="4449763" cy="25088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57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rot="374568">
            <a:off x="807830" y="182146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 rot="21320486">
            <a:off x="3017630" y="192774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304148" y="1959111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 rot="157508">
            <a:off x="7615154" y="1937264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 rot="21086136">
            <a:off x="9944717" y="177374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99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4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292374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4579424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674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0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90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7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9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0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7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8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9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0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1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2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3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4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5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6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7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8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9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0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1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2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3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4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552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6140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CCC9-F116-4705-8A6C-DC48B3101F5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 rot="1570320">
            <a:off x="7080173" y="846379"/>
            <a:ext cx="3637620" cy="4710037"/>
          </a:xfrm>
          <a:custGeom>
            <a:avLst/>
            <a:gdLst>
              <a:gd name="connsiteX0" fmla="*/ 0 w 2701268"/>
              <a:gd name="connsiteY0" fmla="*/ 0 h 3495324"/>
              <a:gd name="connsiteX1" fmla="*/ 2701268 w 2701268"/>
              <a:gd name="connsiteY1" fmla="*/ 0 h 3495324"/>
              <a:gd name="connsiteX2" fmla="*/ 2701268 w 2701268"/>
              <a:gd name="connsiteY2" fmla="*/ 3495324 h 3495324"/>
              <a:gd name="connsiteX3" fmla="*/ 0 w 2701268"/>
              <a:gd name="connsiteY3" fmla="*/ 3495324 h 3495324"/>
              <a:gd name="connsiteX4" fmla="*/ 0 w 2701268"/>
              <a:gd name="connsiteY4" fmla="*/ 0 h 3495324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0 w 2701268"/>
              <a:gd name="connsiteY3" fmla="*/ 3495324 h 3522445"/>
              <a:gd name="connsiteX4" fmla="*/ 0 w 2701268"/>
              <a:gd name="connsiteY4" fmla="*/ 0 h 3522445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3829 w 2701268"/>
              <a:gd name="connsiteY3" fmla="*/ 3434009 h 3522445"/>
              <a:gd name="connsiteX4" fmla="*/ 0 w 2701268"/>
              <a:gd name="connsiteY4" fmla="*/ 0 h 3522445"/>
              <a:gd name="connsiteX0" fmla="*/ 0 w 2714828"/>
              <a:gd name="connsiteY0" fmla="*/ 0 h 3522445"/>
              <a:gd name="connsiteX1" fmla="*/ 2714828 w 2714828"/>
              <a:gd name="connsiteY1" fmla="*/ 10316 h 3522445"/>
              <a:gd name="connsiteX2" fmla="*/ 2680634 w 2714828"/>
              <a:gd name="connsiteY2" fmla="*/ 3522445 h 3522445"/>
              <a:gd name="connsiteX3" fmla="*/ 3829 w 2714828"/>
              <a:gd name="connsiteY3" fmla="*/ 3434009 h 3522445"/>
              <a:gd name="connsiteX4" fmla="*/ 0 w 2714828"/>
              <a:gd name="connsiteY4" fmla="*/ 0 h 3522445"/>
              <a:gd name="connsiteX0" fmla="*/ 16748 w 2711060"/>
              <a:gd name="connsiteY0" fmla="*/ 0 h 3532528"/>
              <a:gd name="connsiteX1" fmla="*/ 2711060 w 2711060"/>
              <a:gd name="connsiteY1" fmla="*/ 20399 h 3532528"/>
              <a:gd name="connsiteX2" fmla="*/ 2676866 w 2711060"/>
              <a:gd name="connsiteY2" fmla="*/ 3532528 h 3532528"/>
              <a:gd name="connsiteX3" fmla="*/ 61 w 2711060"/>
              <a:gd name="connsiteY3" fmla="*/ 3444092 h 3532528"/>
              <a:gd name="connsiteX4" fmla="*/ 16748 w 2711060"/>
              <a:gd name="connsiteY4" fmla="*/ 0 h 3532528"/>
              <a:gd name="connsiteX0" fmla="*/ 16748 w 2728215"/>
              <a:gd name="connsiteY0" fmla="*/ 0 h 3532528"/>
              <a:gd name="connsiteX1" fmla="*/ 2728215 w 2728215"/>
              <a:gd name="connsiteY1" fmla="*/ 3477 h 3532528"/>
              <a:gd name="connsiteX2" fmla="*/ 2676866 w 2728215"/>
              <a:gd name="connsiteY2" fmla="*/ 3532528 h 3532528"/>
              <a:gd name="connsiteX3" fmla="*/ 61 w 2728215"/>
              <a:gd name="connsiteY3" fmla="*/ 3444092 h 3532528"/>
              <a:gd name="connsiteX4" fmla="*/ 16748 w 2728215"/>
              <a:gd name="connsiteY4" fmla="*/ 0 h 35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215" h="3532528">
                <a:moveTo>
                  <a:pt x="16748" y="0"/>
                </a:moveTo>
                <a:lnTo>
                  <a:pt x="2728215" y="3477"/>
                </a:lnTo>
                <a:lnTo>
                  <a:pt x="2676866" y="3532528"/>
                </a:lnTo>
                <a:lnTo>
                  <a:pt x="61" y="3444092"/>
                </a:lnTo>
                <a:cubicBezTo>
                  <a:pt x="-1215" y="2299422"/>
                  <a:pt x="18024" y="1144670"/>
                  <a:pt x="1674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1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347556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8159" y="1310640"/>
            <a:ext cx="3359363" cy="445008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79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4722368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929750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4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822238" y="1218702"/>
            <a:ext cx="3450801" cy="462329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3780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9528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3007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5172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82659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2716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3181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45276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1109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2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9353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5529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95983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2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5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78244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70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0" y="-1"/>
            <a:ext cx="12192000" cy="4508500"/>
          </a:xfrm>
          <a:custGeom>
            <a:avLst/>
            <a:gdLst>
              <a:gd name="connsiteX0" fmla="*/ 0 w 12192000"/>
              <a:gd name="connsiteY0" fmla="*/ 0 h 4508500"/>
              <a:gd name="connsiteX1" fmla="*/ 12192000 w 12192000"/>
              <a:gd name="connsiteY1" fmla="*/ 0 h 4508500"/>
              <a:gd name="connsiteX2" fmla="*/ 12192000 w 12192000"/>
              <a:gd name="connsiteY2" fmla="*/ 4174067 h 4508500"/>
              <a:gd name="connsiteX3" fmla="*/ 6438591 w 12192000"/>
              <a:gd name="connsiteY3" fmla="*/ 4174067 h 4508500"/>
              <a:gd name="connsiteX4" fmla="*/ 6096001 w 12192000"/>
              <a:gd name="connsiteY4" fmla="*/ 4508500 h 4508500"/>
              <a:gd name="connsiteX5" fmla="*/ 5753412 w 12192000"/>
              <a:gd name="connsiteY5" fmla="*/ 4174067 h 4508500"/>
              <a:gd name="connsiteX6" fmla="*/ 0 w 12192000"/>
              <a:gd name="connsiteY6" fmla="*/ 4174067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08500">
                <a:moveTo>
                  <a:pt x="0" y="0"/>
                </a:moveTo>
                <a:lnTo>
                  <a:pt x="12192000" y="0"/>
                </a:lnTo>
                <a:lnTo>
                  <a:pt x="12192000" y="4174067"/>
                </a:lnTo>
                <a:lnTo>
                  <a:pt x="6438591" y="4174067"/>
                </a:lnTo>
                <a:lnTo>
                  <a:pt x="6096001" y="4508500"/>
                </a:lnTo>
                <a:lnTo>
                  <a:pt x="5753412" y="4174067"/>
                </a:lnTo>
                <a:lnTo>
                  <a:pt x="0" y="4174067"/>
                </a:lnTo>
                <a:close/>
              </a:path>
            </a:pathLst>
          </a:custGeom>
          <a:pattFill prst="pct10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A5DF-3870-4DDC-9404-5AACBF694E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500" y="937260"/>
            <a:ext cx="2171700" cy="21717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42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94625" y="1600200"/>
            <a:ext cx="2133600" cy="373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2160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3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2439988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4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6544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5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8799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6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0944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7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3183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8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85328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97567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0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109712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1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0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2160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3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2439988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4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36544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5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48799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6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0944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7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73183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5328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7567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109712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387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2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2164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3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2440375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4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36548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5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48803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6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60948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7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73187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8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85332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9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97571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0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109716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1" name="Pentagon 70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174430" y="3482130"/>
            <a:ext cx="29052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614160" y="5163504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614160" y="3482130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4299" y="3472075"/>
            <a:ext cx="6400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978159" y="87372"/>
            <a:ext cx="609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4299" y="87372"/>
            <a:ext cx="276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74430" y="87372"/>
            <a:ext cx="2905200" cy="3283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FEC5296-CB61-4FCE-A9A7-83AD3B6A055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2020-12-17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8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  <p:sldLayoutId id="2147484238" r:id="rId20"/>
    <p:sldLayoutId id="2147484239" r:id="rId21"/>
    <p:sldLayoutId id="2147484240" r:id="rId22"/>
    <p:sldLayoutId id="2147484241" r:id="rId23"/>
    <p:sldLayoutId id="2147484242" r:id="rId24"/>
    <p:sldLayoutId id="2147484243" r:id="rId25"/>
    <p:sldLayoutId id="2147484244" r:id="rId26"/>
    <p:sldLayoutId id="2147484245" r:id="rId27"/>
    <p:sldLayoutId id="2147484246" r:id="rId28"/>
    <p:sldLayoutId id="2147484247" r:id="rId29"/>
    <p:sldLayoutId id="2147484248" r:id="rId30"/>
    <p:sldLayoutId id="2147484249" r:id="rId31"/>
    <p:sldLayoutId id="2147484250" r:id="rId32"/>
    <p:sldLayoutId id="2147484251" r:id="rId33"/>
    <p:sldLayoutId id="2147484252" r:id="rId34"/>
    <p:sldLayoutId id="2147484253" r:id="rId35"/>
    <p:sldLayoutId id="2147484254" r:id="rId36"/>
    <p:sldLayoutId id="2147484255" r:id="rId37"/>
    <p:sldLayoutId id="2147484256" r:id="rId38"/>
    <p:sldLayoutId id="2147484257" r:id="rId39"/>
    <p:sldLayoutId id="2147484258" r:id="rId40"/>
    <p:sldLayoutId id="214748425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EB0B-332D-4098-A1DB-9016AFEB54DC}" type="datetimeFigureOut">
              <a:rPr lang="ar-EG" smtClean="0"/>
              <a:t>03/05/1442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909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7" r:id="rId12"/>
    <p:sldLayoutId id="2147484318" r:id="rId13"/>
    <p:sldLayoutId id="214748431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5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3170675" y="140439"/>
            <a:ext cx="5850650" cy="792088"/>
          </a:xfrm>
          <a:prstGeom prst="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الوحدة الرابعة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D5A15-41F9-4496-B0F8-D1F2CB6314EE}"/>
              </a:ext>
            </a:extLst>
          </p:cNvPr>
          <p:cNvSpPr txBox="1"/>
          <p:nvPr/>
        </p:nvSpPr>
        <p:spPr>
          <a:xfrm>
            <a:off x="4354287" y="932527"/>
            <a:ext cx="37091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ar-EG" altLang="ko-KR" sz="5400" dirty="0" smtClean="0">
                <a:solidFill>
                  <a:prstClr val="white"/>
                </a:solidFill>
                <a:effectLst/>
                <a:latin typeface="Nizar Cocon Kurdish" panose="020A0503020102020204" pitchFamily="18" charset="-78"/>
                <a:ea typeface="맑은 고딕" panose="020B0503020000020004" pitchFamily="34" charset="-127"/>
                <a:cs typeface="Nizar Cocon Kurdish" panose="020A0503020102020204" pitchFamily="18" charset="-78"/>
              </a:rPr>
              <a:t>الدرس الاول</a:t>
            </a:r>
            <a:endParaRPr lang="ko-KR" altLang="en-US" sz="5400" dirty="0">
              <a:solidFill>
                <a:prstClr val="white"/>
              </a:solidFill>
              <a:effectLst/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1586" y="1841027"/>
            <a:ext cx="607730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خلافة ابى بكر الصديق (رضى الله عنه)</a:t>
            </a: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1184366" y="6479178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626656" y="6479178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767837" y="6479178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8208100" y="3332841"/>
            <a:ext cx="3464636" cy="426720"/>
          </a:xfrm>
          <a:prstGeom prst="roundRect">
            <a:avLst/>
          </a:prstGeom>
          <a:solidFill>
            <a:srgbClr val="A98B63"/>
          </a:solidFill>
          <a:ln>
            <a:solidFill>
              <a:srgbClr val="A98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24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1 . حياة </a:t>
            </a:r>
            <a:r>
              <a:rPr lang="ar-EG" sz="2400" b="1" dirty="0" smtClean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ابى </a:t>
            </a:r>
            <a:r>
              <a:rPr lang="ar-EG" sz="24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بكر قبل دخول الاسلام </a:t>
            </a:r>
            <a:endParaRPr lang="en-US" sz="24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5098" y="2418924"/>
            <a:ext cx="35076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عناصر الدرس :</a:t>
            </a:r>
            <a:endParaRPr lang="ar-EG" sz="32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8216710" y="4453242"/>
            <a:ext cx="3464637" cy="426720"/>
          </a:xfrm>
          <a:prstGeom prst="roundRect">
            <a:avLst/>
          </a:prstGeom>
          <a:solidFill>
            <a:srgbClr val="A98B63"/>
          </a:solidFill>
          <a:ln>
            <a:solidFill>
              <a:srgbClr val="A98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2400" b="1" dirty="0" smtClean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3 .  ابى بكر خليفة للمسلمين</a:t>
            </a:r>
            <a:endParaRPr lang="en-US" sz="24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8208100" y="4996226"/>
            <a:ext cx="3464636" cy="426720"/>
          </a:xfrm>
          <a:prstGeom prst="roundRect">
            <a:avLst/>
          </a:prstGeom>
          <a:solidFill>
            <a:srgbClr val="A98B63"/>
          </a:solidFill>
          <a:ln>
            <a:solidFill>
              <a:srgbClr val="A98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2400" b="1" dirty="0" smtClean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4 . ارسال جيش اسامة بن زايد</a:t>
            </a:r>
            <a:endParaRPr lang="en-US" sz="24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8208099" y="5563353"/>
            <a:ext cx="3464637" cy="426720"/>
          </a:xfrm>
          <a:prstGeom prst="roundRect">
            <a:avLst/>
          </a:prstGeom>
          <a:solidFill>
            <a:srgbClr val="A98B63"/>
          </a:solidFill>
          <a:ln>
            <a:solidFill>
              <a:srgbClr val="A98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2400" b="1" dirty="0" smtClean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5 . قتال المرتدين</a:t>
            </a:r>
            <a:endParaRPr lang="en-US" sz="24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8208100" y="6092043"/>
            <a:ext cx="3464637" cy="426720"/>
          </a:xfrm>
          <a:prstGeom prst="roundRect">
            <a:avLst/>
          </a:prstGeom>
          <a:solidFill>
            <a:srgbClr val="A98B63"/>
          </a:solidFill>
          <a:ln>
            <a:solidFill>
              <a:srgbClr val="A98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2400" b="1" dirty="0" smtClean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6 .جمع القران الكريم و نشر الاسلام </a:t>
            </a:r>
            <a:endParaRPr lang="en-US" sz="24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8208100" y="3902154"/>
            <a:ext cx="3464636" cy="426720"/>
          </a:xfrm>
          <a:prstGeom prst="roundRect">
            <a:avLst/>
          </a:prstGeom>
          <a:solidFill>
            <a:srgbClr val="A98B63"/>
          </a:solidFill>
          <a:ln>
            <a:solidFill>
              <a:srgbClr val="A98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2400" b="1" dirty="0" smtClean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 . حياته بعد الاسلام</a:t>
            </a:r>
            <a:endParaRPr lang="en-US" sz="24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16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7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24" y="4365104"/>
            <a:ext cx="2456065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6409509"/>
            <a:ext cx="12192000" cy="44849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CDB6A2BA-CEAB-4A05-A905-33A0D5C39ACD}"/>
              </a:ext>
            </a:extLst>
          </p:cNvPr>
          <p:cNvSpPr>
            <a:spLocks noChangeAspect="1"/>
          </p:cNvSpPr>
          <p:nvPr/>
        </p:nvSpPr>
        <p:spPr>
          <a:xfrm flipH="1">
            <a:off x="2273576" y="2240441"/>
            <a:ext cx="1041753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DC8C577A-62F3-4EB7-99E9-E51F72B98CA4}"/>
              </a:ext>
            </a:extLst>
          </p:cNvPr>
          <p:cNvSpPr>
            <a:spLocks noChangeAspect="1"/>
          </p:cNvSpPr>
          <p:nvPr/>
        </p:nvSpPr>
        <p:spPr>
          <a:xfrm>
            <a:off x="9575693" y="2570175"/>
            <a:ext cx="1144911" cy="65947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0B093DD2-9B13-4D01-9B12-8D05342D6851}"/>
              </a:ext>
            </a:extLst>
          </p:cNvPr>
          <p:cNvSpPr>
            <a:spLocks noChangeAspect="1"/>
          </p:cNvSpPr>
          <p:nvPr/>
        </p:nvSpPr>
        <p:spPr>
          <a:xfrm>
            <a:off x="5746171" y="3707329"/>
            <a:ext cx="1062885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0" y="4681317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37" y="1742290"/>
            <a:ext cx="2959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u="sng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ولنبدء ب</a:t>
            </a:r>
            <a:r>
              <a:rPr lang="ar-EG" sz="2400" b="1" u="sng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حیاته قبل دخوله الإسلام</a:t>
            </a:r>
            <a:endParaRPr lang="en-US" sz="2400" b="1" u="sng" dirty="0">
              <a:solidFill>
                <a:srgbClr val="0070C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1541" y="2420890"/>
            <a:ext cx="8433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فقد عمل ابو بكر بالتجارة فكان ناجرا امينا ذا مال وفير و عرف بالصدق و الاحسان و الانفاق على الفقراء و المساكين و التواضع و البساطة و لين القلب كان محبوبا من الناس مترفعا غن عادات الجاهلية فلم يشرب الخمر لذلك ارتباط بالرسول كما اصبح كم اهل الراى و المشورة فى قريش تلك كانت صفاته قبل الاسلام فماذا كانت صفاته رضى الله عنه بعد اسلامه ؟</a:t>
            </a:r>
            <a:endParaRPr lang="en-US" sz="20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714101" y="6444343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156391" y="6444343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1297572" y="6444343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71" y="4817453"/>
            <a:ext cx="2456065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6452941"/>
            <a:ext cx="12192000" cy="40505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CDB6A2BA-CEAB-4A05-A905-33A0D5C39ACD}"/>
              </a:ext>
            </a:extLst>
          </p:cNvPr>
          <p:cNvSpPr>
            <a:spLocks noChangeAspect="1"/>
          </p:cNvSpPr>
          <p:nvPr/>
        </p:nvSpPr>
        <p:spPr>
          <a:xfrm flipH="1">
            <a:off x="2273576" y="2240441"/>
            <a:ext cx="1041753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DC8C577A-62F3-4EB7-99E9-E51F72B98CA4}"/>
              </a:ext>
            </a:extLst>
          </p:cNvPr>
          <p:cNvSpPr>
            <a:spLocks noChangeAspect="1"/>
          </p:cNvSpPr>
          <p:nvPr/>
        </p:nvSpPr>
        <p:spPr>
          <a:xfrm>
            <a:off x="9575693" y="2570175"/>
            <a:ext cx="1144911" cy="65947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0B093DD2-9B13-4D01-9B12-8D05342D6851}"/>
              </a:ext>
            </a:extLst>
          </p:cNvPr>
          <p:cNvSpPr>
            <a:spLocks noChangeAspect="1"/>
          </p:cNvSpPr>
          <p:nvPr/>
        </p:nvSpPr>
        <p:spPr>
          <a:xfrm>
            <a:off x="5746171" y="3707329"/>
            <a:ext cx="1062885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71847" y="4724749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8484" y="1690357"/>
            <a:ext cx="31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400" b="1" u="sng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تعالى لنعرف حياته بعد ان اسلم :</a:t>
            </a:r>
            <a:endParaRPr lang="en-US" sz="2400" b="1" u="sng" dirty="0">
              <a:solidFill>
                <a:srgbClr val="0070C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4904" y="2417343"/>
            <a:ext cx="8525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لم يتردد ابو بكر الصديق فى الدخول فى الاسلام عندما دعاه اليه (صلى الله عليه و سلم ) فكان اول من اسلم من الرجال و سرعان ما قدم نفسه و ماله و اسرته و كل ما يملك فى سيبل هذا الدين هل تعرف ماذا فعل ؟  لقد خرج بين الناس داعيا و مجاهدا حتى اسلم على يده الكثير من صحابه الرسول (صلى الله عليه و سلم ) و استمر يدعو هو و اصحابه لهذا الدين الجديد حتى اذن الله للرسول بان يجهز بالدعوة فقام ابو بكر فى البيت الحرام و خطب فى الناس متحملا اذى المشركين و اضطهادهم له فكان اول خطيب فى الاسلام كما انفق معظم امواله على فقراء المسلمين و شارك معه فى كل غزواته لذا احبه الرسول و جعله اماما للمسلمين فى الصلاة اثناء مرضه و توفى الرسول و هو راضى عنه</a:t>
            </a:r>
            <a:endParaRPr lang="en-US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714101" y="6444343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156391" y="6444343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297572" y="6444343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628326" y="1724255"/>
            <a:ext cx="8776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 لان نرى ابعد هذا الغطاء الوافر و الجهاد فى سبيل رفعه هذا الدين الا يستحق ان يكون رضى الله عنه خليفة للرسول ؟ تعال معنا نتعرف كيف و لماذا تم اختياره خليفة للمسلمين ؟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2298" y="3038817"/>
            <a:ext cx="2132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ابو بكر خليفة للمسلمين:</a:t>
            </a:r>
            <a:endParaRPr lang="en-US" sz="2000" b="1" dirty="0">
              <a:solidFill>
                <a:srgbClr val="0070C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7378" y="3493352"/>
            <a:ext cx="8587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لقد كان حب الصحابة للرسول (صلى الله عليه و سلم ) يفوق كل شئ لذلك لم يتحملوا خبر موته فقال عمر بن الخطاب "من قال ان محمد قد مات ضربت عنقه "لكن الصديق (رضى الله عنه ) ثبت و صبر و خطب فى الناس قائلا : من كان يعبد محمد فان محمد قد مات و من كان يعبد الله فان الله حى لا يموت ثم تلا قوله تعالى 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6461650"/>
            <a:ext cx="12192000" cy="40505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4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0" y="4759695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8" name="Action Button: Home 27">
            <a:hlinkClick r:id="" action="ppaction://hlinkshowjump?jump=firstslide" highlightClick="1"/>
          </p:cNvPr>
          <p:cNvSpPr/>
          <p:nvPr/>
        </p:nvSpPr>
        <p:spPr>
          <a:xfrm>
            <a:off x="714101" y="6444343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Back or Previous 28">
            <a:hlinkClick r:id="" action="ppaction://hlinkshowjump?jump=previousslide" highlightClick="1"/>
          </p:cNvPr>
          <p:cNvSpPr/>
          <p:nvPr/>
        </p:nvSpPr>
        <p:spPr>
          <a:xfrm>
            <a:off x="156391" y="6444343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1297572" y="6444343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415481" y="2132858"/>
            <a:ext cx="9316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) </a:t>
            </a:r>
            <a:r>
              <a:rPr lang="ar-SA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وَمَا مُحَمَّدٌ إِلاَّ رَسُولٌ قَدْ خَلَتْ مِنْ قَبْلِهِ الرُّسُلُ أَفَإِنْ مَاتَ أَوْ قُتِلَ انْقَلَبْتُمْ عَلَى أَعْقَابِكُمْ </a:t>
            </a:r>
            <a:r>
              <a:rPr lang="en-US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(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38325" y="2996952"/>
            <a:ext cx="8170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 بهذا الكلمات هدات النفوس و استقرت و تقبل الجميع امر وفاته (صلى الله عليه و سلم ) </a:t>
            </a:r>
            <a:endParaRPr lang="en-US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algn="ctr"/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 ما ان علم الانصار بوفاة الرسول حتى دعو لاجتماع عاجل فى سقيفة بنى ساعدة لمناقشة امر المسلمين و لحق بهم المهاجرين حيث دارت مشاورات بين الطرفين فى جو يسوده الحب و المودة واتفقوا على ان تكون الخلافة فى المهاجرين ثم بايعوا جميعا ابا بكر الصديق خليفة للرسول و ذلك حفاظا على كيان الدولة الاسلامية و سميت هذه البيعة "بالبيعة الخاصة "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6452941"/>
            <a:ext cx="12192000" cy="40505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85394" y="4750986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8" name="Action Button: Home 27">
            <a:hlinkClick r:id="" action="ppaction://hlinkshowjump?jump=firstslide" highlightClick="1"/>
          </p:cNvPr>
          <p:cNvSpPr/>
          <p:nvPr/>
        </p:nvSpPr>
        <p:spPr>
          <a:xfrm>
            <a:off x="714101" y="6444343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Back or Previous 30">
            <a:hlinkClick r:id="" action="ppaction://hlinkshowjump?jump=previousslide" highlightClick="1"/>
          </p:cNvPr>
          <p:cNvSpPr/>
          <p:nvPr/>
        </p:nvSpPr>
        <p:spPr>
          <a:xfrm>
            <a:off x="156391" y="6444343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1297572" y="6444343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3" y="3140968"/>
            <a:ext cx="4945747" cy="30670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47782" y="1639054"/>
            <a:ext cx="873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اما البيعة العامة </a:t>
            </a:r>
            <a:r>
              <a:rPr lang="ar-EG" sz="24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: فكانت فى المسجد حين اقبل المسلمون عليه و بايعوه </a:t>
            </a:r>
            <a:endParaRPr lang="en-US" sz="24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5401" y="2284785"/>
            <a:ext cx="8378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ثم صعد على البشر و خطب فيهم موضحا اهم الاسس التى ستسير عليها الدولة الاسلامية فى عهده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6452941"/>
            <a:ext cx="12192000" cy="40505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3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85394" y="4724749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9" name="Action Button: Home 28">
            <a:hlinkClick r:id="" action="ppaction://hlinkshowjump?jump=firstslide" highlightClick="1"/>
          </p:cNvPr>
          <p:cNvSpPr/>
          <p:nvPr/>
        </p:nvSpPr>
        <p:spPr>
          <a:xfrm>
            <a:off x="714101" y="6444343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156391" y="6444343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1297572" y="6444343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781914" y="1981363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</a:t>
            </a:r>
            <a:r>
              <a:rPr lang="ar-EG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1</a:t>
            </a:r>
            <a:r>
              <a:rPr lang="ar-EG" sz="2400" b="1" dirty="0" smtClean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.ار</a:t>
            </a:r>
            <a:r>
              <a:rPr lang="ar-EG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سا</a:t>
            </a:r>
            <a:r>
              <a:rPr lang="ar-EG" sz="2400" b="1" dirty="0" smtClean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 جيش اسامة بن زيد </a:t>
            </a:r>
            <a:endParaRPr lang="en-US" sz="2400" b="1" dirty="0">
              <a:solidFill>
                <a:srgbClr val="0070C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2196" y="2607951"/>
            <a:ext cx="62114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- ارسال جيش اسامة بن زيد و ذلك تنفيذ لامر الرسول رغم ان بعض الصحابة قد نصحوه بعدم ارساله لحاجة الدولة اليه فى مواجهة الخطر الذى تعرضت له انذاك لكنه اصر على ارساله و خرج يودعه بنفسه حيث سار معهم ماشيا و اسامة بن زيد قائد الجيش راكبا و تحرك الجيش نحو البلاد الشام لقتال الروم ثم عاد الجيش بعد اربعين يوما سالما غانما لينضم لجيوش المسلمين فى قتال المرتدين </a:t>
            </a:r>
            <a:endParaRPr lang="en-US" sz="20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6452941"/>
            <a:ext cx="12192000" cy="40505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2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0" y="4742277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8" name="Action Button: Home 27">
            <a:hlinkClick r:id="" action="ppaction://hlinkshowjump?jump=firstslide" highlightClick="1"/>
          </p:cNvPr>
          <p:cNvSpPr/>
          <p:nvPr/>
        </p:nvSpPr>
        <p:spPr>
          <a:xfrm>
            <a:off x="714101" y="6444343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Back or Previous 28">
            <a:hlinkClick r:id="" action="ppaction://hlinkshowjump?jump=previousslide" highlightClick="1"/>
          </p:cNvPr>
          <p:cNvSpPr/>
          <p:nvPr/>
        </p:nvSpPr>
        <p:spPr>
          <a:xfrm>
            <a:off x="156391" y="6444343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1297572" y="6444343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8427810" y="1356768"/>
            <a:ext cx="1988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u="sng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قتال المرتدين </a:t>
            </a:r>
            <a:endParaRPr lang="en-US" sz="2400" u="sng" dirty="0">
              <a:solidFill>
                <a:srgbClr val="0070C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6796" y="1884761"/>
            <a:ext cx="81200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بعد وفاة الرسول (صلى الله عليه و سلم ) تعرضت الدولة الاسلامية لخطر عظيم فقد ارتدت بعض القبائل عن الاسلام حيث امتنعت عن دفع الزكاة و ادعى البعض النبوة امثال مسيلمة الكذاب فاتخذ ابو بكر موقفا حازما فى امر هولاء </a:t>
            </a:r>
            <a:endParaRPr lang="en-US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لقد ارسل عدة جيوش بقيادة صحابه الرسول لقتالهم و قد اوصاهم بمراعاة اداب الحرب فى الاسلام و قد نجحت هذه الجيوش فى مهمتها و عادت القبائل المرتدة الى الاسلام </a:t>
            </a:r>
            <a:endParaRPr lang="en-US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1707" y="3156967"/>
            <a:ext cx="8298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هل تعرف عزيزى التلميذ ما اداب الحرب فى الاسلام ؟ لاخظ الشكل التخطيطى التالى لتعرفها  </a:t>
            </a:r>
            <a:endParaRPr lang="en-US" sz="2400" b="1" dirty="0">
              <a:solidFill>
                <a:srgbClr val="0070C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19" y="4045882"/>
            <a:ext cx="6138683" cy="221319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6452941"/>
            <a:ext cx="12192000" cy="40505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8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85394" y="4724749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8" name="Action Button: Home 27">
            <a:hlinkClick r:id="" action="ppaction://hlinkshowjump?jump=firstslide" highlightClick="1"/>
          </p:cNvPr>
          <p:cNvSpPr/>
          <p:nvPr/>
        </p:nvSpPr>
        <p:spPr>
          <a:xfrm>
            <a:off x="714101" y="6444343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156391" y="6444343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1297572" y="6444343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74040" y="1553055"/>
            <a:ext cx="2059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u="sng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جمع القران </a:t>
            </a:r>
            <a:endParaRPr lang="en-US" sz="2400" u="sng" dirty="0">
              <a:solidFill>
                <a:srgbClr val="0070C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5161" y="2287027"/>
            <a:ext cx="797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بعد استشهاد الكثير من حفظه اثناء حرب المرتدين اشار عمر بن الخطاب على ابي بكر الصديق بجمع القران فامر الصديق احد الصحابه و هو زيد بن ثابت احد كتاب الوحى بجمعه ممن يحفظه و تم وضعه فى صحائف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4823" y="3226266"/>
            <a:ext cx="4519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نشر الاسلام خارج شبه الجزيرة العربية </a:t>
            </a:r>
            <a:endParaRPr lang="en-US" sz="2400" dirty="0">
              <a:solidFill>
                <a:srgbClr val="0070C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6339" y="3898999"/>
            <a:ext cx="8399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بعد ما تم النصر على المرتدين و استقر امر الدولة بدا يفكر فى نشر الاسلام خارج شبه الجزيرة العربية و تامين حدود الدولة الاسلامية لذلك ارسل جيوشه الى بلاد الشام و العراق هل تعرف بقيادة من ؟ </a:t>
            </a:r>
            <a:endParaRPr lang="en-US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339" y="4774095"/>
            <a:ext cx="889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كانت هذه الجيوش تحت قيادة ابي عبيده بن الجراح ثم امر الصديق خالد بن الوليد بالتوجه الى بلاد الشام لقيادة الجيوش الاسلامية هناك و فى تلك الاثناء توفى الخليفة ابو بكر الصديق و عمره 63 عاما فخلفه عمر بن الخطاب فى تولى امور المسلمين </a:t>
            </a:r>
            <a:endParaRPr lang="en-US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51138" y="1610843"/>
            <a:ext cx="797847" cy="79208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5" y="0"/>
            <a:ext cx="1521237" cy="152123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6452941"/>
            <a:ext cx="12192000" cy="40505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3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13243" y="4742277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714101" y="6444343"/>
            <a:ext cx="446952" cy="37882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Back or Previous 36">
            <a:hlinkClick r:id="" action="ppaction://hlinkshowjump?jump=previousslide" highlightClick="1"/>
          </p:cNvPr>
          <p:cNvSpPr/>
          <p:nvPr/>
        </p:nvSpPr>
        <p:spPr>
          <a:xfrm>
            <a:off x="156391" y="6444343"/>
            <a:ext cx="426288" cy="378822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Forward or Next 37">
            <a:hlinkClick r:id="" action="ppaction://hlinkshowjump?jump=nextslide" highlightClick="1"/>
          </p:cNvPr>
          <p:cNvSpPr/>
          <p:nvPr/>
        </p:nvSpPr>
        <p:spPr>
          <a:xfrm>
            <a:off x="1297572" y="6444343"/>
            <a:ext cx="426723" cy="37882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Color 12 Dark">
      <a:dk1>
        <a:srgbClr val="FFFFFF"/>
      </a:dk1>
      <a:lt1>
        <a:srgbClr val="000000"/>
      </a:lt1>
      <a:dk2>
        <a:srgbClr val="464646"/>
      </a:dk2>
      <a:lt2>
        <a:srgbClr val="FFFFFF"/>
      </a:lt2>
      <a:accent1>
        <a:srgbClr val="F68616"/>
      </a:accent1>
      <a:accent2>
        <a:srgbClr val="FEC037"/>
      </a:accent2>
      <a:accent3>
        <a:srgbClr val="75B3B2"/>
      </a:accent3>
      <a:accent4>
        <a:srgbClr val="5EA9CA"/>
      </a:accent4>
      <a:accent5>
        <a:srgbClr val="D062A3"/>
      </a:accent5>
      <a:accent6>
        <a:srgbClr val="EE5058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1533</TotalTime>
  <Words>809</Words>
  <Application>Microsoft Office PowerPoint</Application>
  <PresentationFormat>Widescreen</PresentationFormat>
  <Paragraphs>39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맑은 고딕</vt:lpstr>
      <vt:lpstr>Arial</vt:lpstr>
      <vt:lpstr>Calibri</vt:lpstr>
      <vt:lpstr>Nizar Cocon Kurdish</vt:lpstr>
      <vt:lpstr>Open Sans Light</vt:lpstr>
      <vt:lpstr>Raleway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king1</dc:creator>
  <cp:lastModifiedBy>Windows User</cp:lastModifiedBy>
  <cp:revision>189</cp:revision>
  <dcterms:created xsi:type="dcterms:W3CDTF">2020-03-24T21:44:30Z</dcterms:created>
  <dcterms:modified xsi:type="dcterms:W3CDTF">2020-12-17T12:36:39Z</dcterms:modified>
</cp:coreProperties>
</file>