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70" r:id="rId3"/>
    <p:sldId id="271" r:id="rId4"/>
    <p:sldId id="256" r:id="rId5"/>
    <p:sldId id="257"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44" autoAdjust="0"/>
    <p:restoredTop sz="94660"/>
  </p:normalViewPr>
  <p:slideViewPr>
    <p:cSldViewPr snapToGrid="0">
      <p:cViewPr varScale="1">
        <p:scale>
          <a:sx n="74" d="100"/>
          <a:sy n="74" d="100"/>
        </p:scale>
        <p:origin x="6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408C555-FCF1-4663-B4E8-0B0014D0060F}" type="datetimeFigureOut">
              <a:rPr lang="en-US" smtClean="0"/>
              <a:t>12/15/2020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A1FBD0-9CBF-49E4-AE8F-6045915082A1}"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318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8C555-FCF1-4663-B4E8-0B0014D0060F}"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90645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8C555-FCF1-4663-B4E8-0B0014D0060F}"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302201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8C555-FCF1-4663-B4E8-0B0014D0060F}"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52445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408C555-FCF1-4663-B4E8-0B0014D0060F}" type="datetimeFigureOut">
              <a:rPr lang="en-US" smtClean="0"/>
              <a:t>12/15/2020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A1FBD0-9CBF-49E4-AE8F-6045915082A1}"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0807383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08C555-FCF1-4663-B4E8-0B0014D0060F}" type="datetimeFigureOut">
              <a:rPr lang="en-US" smtClean="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15646150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08C555-FCF1-4663-B4E8-0B0014D0060F}" type="datetimeFigureOut">
              <a:rPr lang="en-US" smtClean="0"/>
              <a:t>12/15/2020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182245582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08C555-FCF1-4663-B4E8-0B0014D0060F}" type="datetimeFigureOut">
              <a:rPr lang="en-US" smtClean="0"/>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22697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8C555-FCF1-4663-B4E8-0B0014D0060F}" type="datetimeFigureOut">
              <a:rPr lang="en-US" smtClean="0"/>
              <a:t>12/15/2020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294713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0408C555-FCF1-4663-B4E8-0B0014D0060F}" type="datetimeFigureOut">
              <a:rPr lang="en-US" smtClean="0"/>
              <a:t>12/15/2020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29A1FBD0-9CBF-49E4-AE8F-6045915082A1}"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961070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0408C555-FCF1-4663-B4E8-0B0014D0060F}" type="datetimeFigureOut">
              <a:rPr lang="en-US" smtClean="0"/>
              <a:t>12/15/2020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29A1FBD0-9CBF-49E4-AE8F-6045915082A1}" type="slidenum">
              <a:rPr lang="en-US" smtClean="0"/>
              <a:t>‹#›</a:t>
            </a:fld>
            <a:endParaRPr lang="en-US"/>
          </a:p>
        </p:txBody>
      </p:sp>
    </p:spTree>
    <p:extLst>
      <p:ext uri="{BB962C8B-B14F-4D97-AF65-F5344CB8AC3E}">
        <p14:creationId xmlns:p14="http://schemas.microsoft.com/office/powerpoint/2010/main" val="85832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408C555-FCF1-4663-B4E8-0B0014D0060F}" type="datetimeFigureOut">
              <a:rPr lang="en-US" smtClean="0"/>
              <a:t>12/15/2020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A1FBD0-9CBF-49E4-AE8F-6045915082A1}"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8737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13.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slide" Target="slide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6.xml"/><Relationship Id="rId7" Type="http://schemas.openxmlformats.org/officeDocument/2006/relationships/slide" Target="slide4.xml"/><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slide" Target="slide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4.png"/><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32586" y="2292439"/>
            <a:ext cx="9079605" cy="1446550"/>
          </a:xfrm>
          <a:prstGeom prst="rect">
            <a:avLst/>
          </a:prstGeom>
          <a:noFill/>
        </p:spPr>
        <p:txBody>
          <a:bodyPr wrap="square" rtlCol="1">
            <a:spAutoFit/>
          </a:bodyPr>
          <a:lstStyle/>
          <a:p>
            <a:pPr algn="ctr"/>
            <a:r>
              <a:rPr lang="ar-EG" sz="4400" dirty="0" smtClean="0"/>
              <a:t>الجانب العملي لماده</a:t>
            </a:r>
          </a:p>
          <a:p>
            <a:pPr algn="ctr"/>
            <a:r>
              <a:rPr lang="ar-EG" sz="4400" dirty="0" smtClean="0"/>
              <a:t>البرمجة بالبرامج الجاهزة </a:t>
            </a:r>
            <a:endParaRPr lang="ar-EG" sz="4400" dirty="0"/>
          </a:p>
        </p:txBody>
      </p:sp>
    </p:spTree>
    <p:extLst>
      <p:ext uri="{BB962C8B-B14F-4D97-AF65-F5344CB8AC3E}">
        <p14:creationId xmlns:p14="http://schemas.microsoft.com/office/powerpoint/2010/main" val="3660244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57D4A4-D8CD-4BAB-8AFD-29132CE11F38}"/>
              </a:ext>
            </a:extLst>
          </p:cNvPr>
          <p:cNvSpPr>
            <a:spLocks noGrp="1"/>
          </p:cNvSpPr>
          <p:nvPr>
            <p:ph idx="1"/>
          </p:nvPr>
        </p:nvSpPr>
        <p:spPr>
          <a:xfrm>
            <a:off x="925286" y="0"/>
            <a:ext cx="10765971" cy="6858000"/>
          </a:xfrm>
        </p:spPr>
        <p:txBody>
          <a:bodyPr/>
          <a:lstStyle/>
          <a:p>
            <a:pPr algn="r" rtl="1">
              <a:lnSpc>
                <a:spcPct val="100000"/>
              </a:lnSpc>
              <a:buFont typeface="Wingdings" pitchFamily="2" charset="2"/>
              <a:buChar char="§"/>
            </a:pPr>
            <a:r>
              <a:rPr lang="ar-EG" dirty="0"/>
              <a:t>يطلق علي الكليتين والحالبين والمثانة وجري البول </a:t>
            </a:r>
            <a:r>
              <a:rPr lang="ar-EG" b="1" dirty="0">
                <a:solidFill>
                  <a:schemeClr val="accent1"/>
                </a:solidFill>
              </a:rPr>
              <a:t>(الجهاز البولي)</a:t>
            </a:r>
          </a:p>
          <a:p>
            <a:pPr algn="r" rtl="1">
              <a:lnSpc>
                <a:spcPct val="100000"/>
              </a:lnSpc>
              <a:buFont typeface="Wingdings" pitchFamily="2" charset="2"/>
              <a:buChar char="§"/>
            </a:pPr>
            <a:r>
              <a:rPr lang="ar-EG" b="1" dirty="0">
                <a:solidFill>
                  <a:schemeClr val="accent1"/>
                </a:solidFill>
              </a:rPr>
              <a:t>هذا يمكن للفرد أن يعيش بكلية واحدة ؟ </a:t>
            </a:r>
          </a:p>
          <a:p>
            <a:pPr marL="0" indent="0" algn="r" rtl="1">
              <a:lnSpc>
                <a:spcPct val="100000"/>
              </a:lnSpc>
              <a:buNone/>
            </a:pPr>
            <a:r>
              <a:rPr lang="ar-EG" dirty="0"/>
              <a:t>في هذه الحالة فأن الكلي تنمو وتكبر قليلا وتقوم بعمل الكليتين معآ ولاكن</a:t>
            </a:r>
          </a:p>
          <a:p>
            <a:pPr marL="0" indent="0" algn="r" rtl="1">
              <a:lnSpc>
                <a:spcPct val="100000"/>
              </a:lnSpc>
              <a:buNone/>
            </a:pPr>
            <a:r>
              <a:rPr lang="ar-EG" dirty="0"/>
              <a:t>لا يمكن لاحد ان يعيش طويلا دون اي كلية أو أذا توقفت كليتاه عن العمل </a:t>
            </a:r>
          </a:p>
          <a:p>
            <a:pPr marL="0" indent="0" algn="r" rtl="1">
              <a:lnSpc>
                <a:spcPct val="100000"/>
              </a:lnSpc>
              <a:buNone/>
            </a:pPr>
            <a:r>
              <a:rPr lang="ar-EG" dirty="0"/>
              <a:t>لاي سبب لانة يصاب بالتسمم نتيجة تراكم الفضلات في دمة . </a:t>
            </a:r>
          </a:p>
          <a:p>
            <a:pPr marL="0" indent="0" algn="r" rtl="1">
              <a:lnSpc>
                <a:spcPct val="100000"/>
              </a:lnSpc>
              <a:buNone/>
            </a:pPr>
            <a:endParaRPr lang="ar-EG" sz="300" dirty="0"/>
          </a:p>
          <a:p>
            <a:pPr algn="r" rtl="1">
              <a:lnSpc>
                <a:spcPct val="100000"/>
              </a:lnSpc>
              <a:buFont typeface="Wingdings" pitchFamily="2" charset="2"/>
              <a:buChar char="§"/>
            </a:pPr>
            <a:r>
              <a:rPr lang="ar-EG" dirty="0"/>
              <a:t>وهذا أذا علمنا ان جسم الانسان يحتوى علي نحو 5أو 6 لتر من الدم </a:t>
            </a:r>
          </a:p>
          <a:p>
            <a:pPr marL="0" indent="0" algn="r" rtl="1">
              <a:lnSpc>
                <a:spcPct val="100000"/>
              </a:lnSpc>
              <a:buNone/>
            </a:pPr>
            <a:r>
              <a:rPr lang="ar-EG" dirty="0"/>
              <a:t>فأن 1.2 أو 1.3 لتر من الدم يمر خلال الكلية في كل دقيقة ليصل مجموعه </a:t>
            </a:r>
          </a:p>
          <a:p>
            <a:pPr marL="0" indent="0" algn="r" rtl="1">
              <a:lnSpc>
                <a:spcPct val="100000"/>
              </a:lnSpc>
              <a:buNone/>
            </a:pPr>
            <a:r>
              <a:rPr lang="ar-EG" dirty="0"/>
              <a:t>اليومي نحو 1600 لتر وهو يوازى بالتقريب ¼ حجم الدم كلة الذي يضخه</a:t>
            </a:r>
          </a:p>
          <a:p>
            <a:pPr marL="0" indent="0" algn="r" rtl="1">
              <a:lnSpc>
                <a:spcPct val="100000"/>
              </a:lnSpc>
              <a:buNone/>
            </a:pPr>
            <a:r>
              <a:rPr lang="ar-EG" dirty="0"/>
              <a:t>القلب </a:t>
            </a:r>
            <a:r>
              <a:rPr lang="ar-EG" dirty="0">
                <a:solidFill>
                  <a:schemeClr val="accent1"/>
                </a:solidFill>
              </a:rPr>
              <a:t>ويعني ذلك أن </a:t>
            </a:r>
            <a:r>
              <a:rPr lang="ar-EG" dirty="0"/>
              <a:t>نسبة عالية جدا من الدم تمر خلال الكلية كل دقيقة ومن</a:t>
            </a:r>
          </a:p>
          <a:p>
            <a:pPr marL="0" indent="0" algn="r" rtl="1">
              <a:lnSpc>
                <a:spcPct val="100000"/>
              </a:lnSpc>
              <a:buNone/>
            </a:pPr>
            <a:r>
              <a:rPr lang="ar-EG" dirty="0"/>
              <a:t>حجم الدم الكلي يوجد نحو 3 لترات من البلازما تمر كل قطره منها خلال</a:t>
            </a:r>
          </a:p>
          <a:p>
            <a:pPr marL="0" indent="0" algn="r" rtl="1">
              <a:lnSpc>
                <a:spcPct val="100000"/>
              </a:lnSpc>
              <a:buNone/>
            </a:pPr>
            <a:r>
              <a:rPr lang="ar-EG" dirty="0"/>
              <a:t> الكلية لتراقب محتوياتها وتختبر نحو 560 مره في اليوم . </a:t>
            </a:r>
          </a:p>
          <a:p>
            <a:pPr marL="0" indent="0" algn="r" rtl="1">
              <a:lnSpc>
                <a:spcPct val="100000"/>
              </a:lnSpc>
              <a:buNone/>
            </a:pPr>
            <a:endParaRPr lang="ar-EG" sz="800" dirty="0"/>
          </a:p>
          <a:p>
            <a:pPr marL="0" indent="0" algn="r" rtl="1">
              <a:lnSpc>
                <a:spcPct val="100000"/>
              </a:lnSpc>
              <a:buNone/>
            </a:pPr>
            <a:r>
              <a:rPr lang="ar-EG" sz="2400" b="1" dirty="0">
                <a:solidFill>
                  <a:schemeClr val="accent1"/>
                </a:solidFill>
              </a:rPr>
              <a:t>3. الكبد </a:t>
            </a:r>
          </a:p>
          <a:p>
            <a:pPr algn="r" rtl="1">
              <a:lnSpc>
                <a:spcPct val="100000"/>
              </a:lnSpc>
              <a:buFont typeface="Wingdings" pitchFamily="2" charset="2"/>
              <a:buChar char="§"/>
            </a:pPr>
            <a:r>
              <a:rPr lang="ar-EG" dirty="0"/>
              <a:t>بالأضافة الي وظائف الكبد في عملية الهضم والتمثيل الغذائي فأنة يلعب دور مهمآ في عملية الاخراج حيث يقةم بهدم وتحطيم السموم التي تمتص في الأمعاء وبالتالي يساهم في تنقية الدم منها ، وأيضآ يقوم بفصل المجموعه النيتروجينية الأمينية </a:t>
            </a:r>
            <a:r>
              <a:rPr lang="en-US" dirty="0"/>
              <a:t>NH2</a:t>
            </a:r>
            <a:r>
              <a:rPr lang="ar-EG" dirty="0"/>
              <a:t> من الاحماض الأمينية الذائده ويحولها الي يوريا ويتم طردها في صوره بولينا عن طريق الكليتين الي خارج الجسم . </a:t>
            </a:r>
          </a:p>
          <a:p>
            <a:pPr marL="0" indent="0" algn="r" rtl="1">
              <a:lnSpc>
                <a:spcPct val="100000"/>
              </a:lnSpc>
              <a:buNone/>
            </a:pPr>
            <a:endParaRPr lang="ar-EG" dirty="0"/>
          </a:p>
          <a:p>
            <a:pPr marL="0" indent="0" algn="r" rtl="1">
              <a:lnSpc>
                <a:spcPct val="100000"/>
              </a:lnSpc>
              <a:buNone/>
            </a:pPr>
            <a:endParaRPr lang="ar-EG" dirty="0"/>
          </a:p>
          <a:p>
            <a:pPr marL="0" indent="0" algn="r" rtl="1">
              <a:lnSpc>
                <a:spcPct val="100000"/>
              </a:lnSpc>
              <a:buNone/>
            </a:pPr>
            <a:endParaRPr lang="ar-EG" dirty="0"/>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303657"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pic>
        <p:nvPicPr>
          <p:cNvPr id="7" name="Picture 6">
            <a:extLst>
              <a:ext uri="{FF2B5EF4-FFF2-40B4-BE49-F238E27FC236}">
                <a16:creationId xmlns:a16="http://schemas.microsoft.com/office/drawing/2014/main" xmlns="" id="{62A3EA88-A8CC-4554-8B38-1D90F295252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95785" y="693103"/>
            <a:ext cx="2915478" cy="3279913"/>
          </a:xfrm>
          <a:prstGeom prst="rect">
            <a:avLst/>
          </a:prstGeom>
        </p:spPr>
      </p:pic>
    </p:spTree>
    <p:extLst>
      <p:ext uri="{BB962C8B-B14F-4D97-AF65-F5344CB8AC3E}">
        <p14:creationId xmlns:p14="http://schemas.microsoft.com/office/powerpoint/2010/main" val="154337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1000"/>
                                        <p:tgtEl>
                                          <p:spTgt spid="3">
                                            <p:txEl>
                                              <p:pRg st="10" end="10"/>
                                            </p:txEl>
                                          </p:spTgt>
                                        </p:tgtEl>
                                      </p:cBhvr>
                                    </p:animEffect>
                                    <p:anim calcmode="lin" valueType="num">
                                      <p:cBhvr>
                                        <p:cTn id="5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1000"/>
                                        <p:tgtEl>
                                          <p:spTgt spid="3">
                                            <p:txEl>
                                              <p:pRg st="14" end="14"/>
                                            </p:txEl>
                                          </p:spTgt>
                                        </p:tgtEl>
                                      </p:cBhvr>
                                    </p:animEffect>
                                    <p:anim calcmode="lin" valueType="num">
                                      <p:cBhvr>
                                        <p:cTn id="7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7"/>
                                        </p:tgtEl>
                                        <p:attrNameLst>
                                          <p:attrName>style.visibility</p:attrName>
                                        </p:attrNameLst>
                                      </p:cBhvr>
                                      <p:to>
                                        <p:strVal val="visible"/>
                                      </p:to>
                                    </p:set>
                                    <p:animEffect transition="in" filter="fade">
                                      <p:cBhvr>
                                        <p:cTn id="84" dur="1000"/>
                                        <p:tgtEl>
                                          <p:spTgt spid="7"/>
                                        </p:tgtEl>
                                      </p:cBhvr>
                                    </p:animEffect>
                                    <p:anim calcmode="lin" valueType="num">
                                      <p:cBhvr>
                                        <p:cTn id="85" dur="1000" fill="hold"/>
                                        <p:tgtEl>
                                          <p:spTgt spid="7"/>
                                        </p:tgtEl>
                                        <p:attrNameLst>
                                          <p:attrName>ppt_x</p:attrName>
                                        </p:attrNameLst>
                                      </p:cBhvr>
                                      <p:tavLst>
                                        <p:tav tm="0">
                                          <p:val>
                                            <p:strVal val="#ppt_x"/>
                                          </p:val>
                                        </p:tav>
                                        <p:tav tm="100000">
                                          <p:val>
                                            <p:strVal val="#ppt_x"/>
                                          </p:val>
                                        </p:tav>
                                      </p:tavLst>
                                    </p:anim>
                                    <p:anim calcmode="lin" valueType="num">
                                      <p:cBhvr>
                                        <p:cTn id="8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2F7214-61BB-44C3-953D-39B5B26A1358}"/>
              </a:ext>
            </a:extLst>
          </p:cNvPr>
          <p:cNvSpPr>
            <a:spLocks noGrp="1"/>
          </p:cNvSpPr>
          <p:nvPr>
            <p:ph idx="1"/>
          </p:nvPr>
        </p:nvSpPr>
        <p:spPr>
          <a:xfrm>
            <a:off x="1077686" y="185058"/>
            <a:ext cx="10657114" cy="6749142"/>
          </a:xfrm>
        </p:spPr>
        <p:txBody>
          <a:bodyPr/>
          <a:lstStyle/>
          <a:p>
            <a:pPr marL="0" indent="0" algn="r" rtl="1">
              <a:buNone/>
            </a:pPr>
            <a:r>
              <a:rPr lang="ar-EG" dirty="0"/>
              <a:t> </a:t>
            </a:r>
            <a:r>
              <a:rPr lang="ar-EG" sz="2400" b="1" dirty="0">
                <a:solidFill>
                  <a:schemeClr val="accent1"/>
                </a:solidFill>
              </a:rPr>
              <a:t>جهاز الكلي الصناعي :</a:t>
            </a:r>
          </a:p>
          <a:p>
            <a:pPr algn="r" rtl="1">
              <a:buFont typeface="Wingdings" pitchFamily="2" charset="2"/>
              <a:buChar char="§"/>
            </a:pPr>
            <a:r>
              <a:rPr lang="ar-EG" dirty="0"/>
              <a:t>  يحدث الفشل الكلوي نتيجة لبعض الامراض التي تصيب الكليتين لتتوقف عن أداء وظيفتها ويؤدي ذلك الي تراكم المواد الخارجية في الدم والتسمم أو الموت ، لذلك لابد من تنقية الدم عن طريق جهاز الكلي الصناعي حيث يضخ الدم من الشريان المريض الي الجهاز ليمر خلال انبوبة ذات غشاء رقيق شبة منفذ يشبة السلوفان ومن الجهه الأخري للغشاء يمر سائل لتنقية الدم يحتوي علي جميع محتويات البلازما العادية ماعدا اليوريا والنواتج الخارجية الأخري ، حيث ان تركيز تلك العناصر الضاره عالية في دم مريض الفشل الكلوى عنها في السائل الموجود داخل وعاء الكلية الصناعية لذا تمر المواد الضاره من الدم عبر الجدران شبة المنفذه الي السائل ثم يعاد الدم الي المريض نقيآ وتكرر هذه العملية عده مرات تستغرق عده ساعات في اليوم وتكرر مرتين الي ثلاث مرات أسبوعيآ . </a:t>
            </a:r>
          </a:p>
          <a:p>
            <a:pPr marL="0" indent="0" algn="r" rtl="1">
              <a:buNone/>
            </a:pPr>
            <a:r>
              <a:rPr lang="ar-EG" sz="2400" b="1" dirty="0">
                <a:solidFill>
                  <a:schemeClr val="accent1"/>
                </a:solidFill>
              </a:rPr>
              <a:t> </a:t>
            </a:r>
            <a:endParaRPr lang="en-US" sz="2400" b="1" dirty="0">
              <a:solidFill>
                <a:schemeClr val="accent1"/>
              </a:solidFill>
            </a:endParaRPr>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271000"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pic>
        <p:nvPicPr>
          <p:cNvPr id="7" name="Picture 6">
            <a:extLst>
              <a:ext uri="{FF2B5EF4-FFF2-40B4-BE49-F238E27FC236}">
                <a16:creationId xmlns:a16="http://schemas.microsoft.com/office/drawing/2014/main" xmlns="" id="{78B9C879-9CEA-45D4-B33E-C8DFF2EFA6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27804" y="2932306"/>
            <a:ext cx="5615609" cy="3261898"/>
          </a:xfrm>
          <a:prstGeom prst="rect">
            <a:avLst/>
          </a:prstGeom>
        </p:spPr>
      </p:pic>
    </p:spTree>
    <p:extLst>
      <p:ext uri="{BB962C8B-B14F-4D97-AF65-F5344CB8AC3E}">
        <p14:creationId xmlns:p14="http://schemas.microsoft.com/office/powerpoint/2010/main" val="207617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340462-26BA-4601-946B-AA0830E5A2A5}"/>
              </a:ext>
            </a:extLst>
          </p:cNvPr>
          <p:cNvSpPr>
            <a:spLocks noGrp="1"/>
          </p:cNvSpPr>
          <p:nvPr>
            <p:ph idx="1"/>
          </p:nvPr>
        </p:nvSpPr>
        <p:spPr>
          <a:xfrm>
            <a:off x="1066800" y="108858"/>
            <a:ext cx="10635343" cy="6509656"/>
          </a:xfrm>
        </p:spPr>
        <p:txBody>
          <a:bodyPr>
            <a:normAutofit lnSpcReduction="10000"/>
          </a:bodyPr>
          <a:lstStyle/>
          <a:p>
            <a:pPr marL="0" indent="0" algn="r" rtl="1">
              <a:buNone/>
            </a:pPr>
            <a:r>
              <a:rPr lang="ar-EG" sz="2800" b="1" dirty="0">
                <a:solidFill>
                  <a:schemeClr val="accent1"/>
                </a:solidFill>
                <a:latin typeface="Times New Roman" panose="02020603050405020304" pitchFamily="18" charset="0"/>
                <a:cs typeface="Times New Roman" panose="02020603050405020304" pitchFamily="18" charset="0"/>
              </a:rPr>
              <a:t>ثانيآ : الإخراج في النبات</a:t>
            </a:r>
          </a:p>
          <a:p>
            <a:pPr algn="r" rtl="1">
              <a:buFont typeface="Wingdings" pitchFamily="2" charset="2"/>
              <a:buChar char="§"/>
            </a:pPr>
            <a:r>
              <a:rPr lang="ar-EG" dirty="0"/>
              <a:t> لا يشكل الاخراج في النباتات أي مشكلة ولذالك لان معدل سرعه الهدم في النبات أقل بكثير من سرعتة في الحيوان اذا تساوى في الوزن ونتيجة ذالك فأن تجمع الفضلات في خلايا النبات يكون بطيئآ جدا ، ما ان النباتات الخضراء تعيد أستخدام فضلات الدم فمثلا </a:t>
            </a:r>
            <a:r>
              <a:rPr lang="en-US" dirty="0"/>
              <a:t>co</a:t>
            </a:r>
            <a:r>
              <a:rPr lang="en-US" sz="1200" dirty="0"/>
              <a:t>2</a:t>
            </a:r>
            <a:r>
              <a:rPr lang="en-US" dirty="0"/>
              <a:t> </a:t>
            </a:r>
            <a:r>
              <a:rPr lang="ar-EG" dirty="0"/>
              <a:t> والماء الناتجين عن عملية التنفس يعاد أستخدامها في عملية البناء الضوئي ، وكذالك فأن النبات يستطيع أستعمال فضلاته النيتروجينية في بناء بروتينة اللازمة وخصوصآ أن الفضلات الناتجه عن الكربوهيدرات أقل سمية بكثير من الفضلات النيتروجينية الناتجه عن أيضا البروتينات .</a:t>
            </a:r>
          </a:p>
          <a:p>
            <a:pPr algn="r" rtl="1">
              <a:buFont typeface="Wingdings" pitchFamily="2" charset="2"/>
              <a:buChar char="§"/>
            </a:pPr>
            <a:r>
              <a:rPr lang="ar-EG" dirty="0"/>
              <a:t>في النباتات الارضية فأن الفضلات مثل الأملاح والاملاح العضوية </a:t>
            </a:r>
          </a:p>
          <a:p>
            <a:pPr marL="0" indent="0" algn="r" rtl="1">
              <a:buNone/>
            </a:pPr>
            <a:r>
              <a:rPr lang="ar-EG" dirty="0"/>
              <a:t>تختزن في خلايا النبات علي شكل بللورات عديمة الذوبان أما في </a:t>
            </a:r>
          </a:p>
          <a:p>
            <a:pPr marL="0" indent="0" algn="r" rtl="1">
              <a:buNone/>
            </a:pPr>
            <a:r>
              <a:rPr lang="ar-EG" dirty="0"/>
              <a:t>السيتوبلازم أو في الفجوات العصارية ، ومادامت عديمة الذوبان فهي </a:t>
            </a:r>
          </a:p>
          <a:p>
            <a:pPr marL="0" indent="0" algn="r" rtl="1">
              <a:buNone/>
            </a:pPr>
            <a:r>
              <a:rPr lang="ar-EG" dirty="0"/>
              <a:t>لا تشكل اي ضرر علي الخلية النباتية وكثيرا من النباتات تطرح غاز </a:t>
            </a:r>
          </a:p>
          <a:p>
            <a:pPr marL="0" indent="0" algn="r" rtl="1">
              <a:buNone/>
            </a:pPr>
            <a:r>
              <a:rPr lang="en-US" sz="1800" dirty="0"/>
              <a:t>Co</a:t>
            </a:r>
            <a:r>
              <a:rPr lang="en-US" sz="1400" dirty="0"/>
              <a:t>2</a:t>
            </a:r>
            <a:r>
              <a:rPr lang="ar-EG" sz="1400" dirty="0"/>
              <a:t> </a:t>
            </a:r>
            <a:r>
              <a:rPr lang="ar-EG" dirty="0"/>
              <a:t>وبعض الاملاح المعدنية عن طريق الجذور ، كما ان بعض </a:t>
            </a:r>
          </a:p>
          <a:p>
            <a:pPr marL="0" indent="0" algn="r" rtl="1">
              <a:buNone/>
            </a:pPr>
            <a:r>
              <a:rPr lang="ar-EG" dirty="0"/>
              <a:t>النباتات التي تنمو في تربة غنية جدا بالكالسيوم تتخلص من هذا العنصر</a:t>
            </a:r>
          </a:p>
          <a:p>
            <a:pPr marL="0" indent="0" algn="r" rtl="1">
              <a:buNone/>
            </a:pPr>
            <a:r>
              <a:rPr lang="ar-EG" dirty="0"/>
              <a:t> الزائد عن طريق تجميعه في الاوراق التي تسقط في النهاية ، ويتخلص </a:t>
            </a:r>
          </a:p>
          <a:p>
            <a:pPr marL="0" indent="0" algn="r" rtl="1">
              <a:buNone/>
            </a:pPr>
            <a:r>
              <a:rPr lang="ar-EG" dirty="0"/>
              <a:t>النبات من غاز ثاني أكسيد الكربون الناتج عن التنفس والاكسجين الناتج </a:t>
            </a:r>
          </a:p>
          <a:p>
            <a:pPr marL="0" indent="0" algn="r" rtl="1">
              <a:buNone/>
            </a:pPr>
            <a:r>
              <a:rPr lang="ar-EG" dirty="0"/>
              <a:t>عن البناء الضوئي بالانتشار عن طريق ثغور الاوراق ، أما الماء الزائد</a:t>
            </a:r>
          </a:p>
          <a:p>
            <a:pPr marL="0" indent="0" algn="r" rtl="1">
              <a:buNone/>
            </a:pPr>
            <a:r>
              <a:rPr lang="ar-EG" dirty="0"/>
              <a:t> </a:t>
            </a:r>
            <a:endParaRPr lang="en-US" dirty="0"/>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194800" y="6170787"/>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pic>
        <p:nvPicPr>
          <p:cNvPr id="7" name="Picture 6">
            <a:extLst>
              <a:ext uri="{FF2B5EF4-FFF2-40B4-BE49-F238E27FC236}">
                <a16:creationId xmlns:a16="http://schemas.microsoft.com/office/drawing/2014/main" xmlns="" id="{1517A9B5-6970-45A4-8130-C3A25A5EB74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42930" y="2726634"/>
            <a:ext cx="3429000" cy="2543175"/>
          </a:xfrm>
          <a:prstGeom prst="rect">
            <a:avLst/>
          </a:prstGeom>
        </p:spPr>
      </p:pic>
    </p:spTree>
    <p:extLst>
      <p:ext uri="{BB962C8B-B14F-4D97-AF65-F5344CB8AC3E}">
        <p14:creationId xmlns:p14="http://schemas.microsoft.com/office/powerpoint/2010/main" val="51526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1000"/>
                                        <p:tgtEl>
                                          <p:spTgt spid="7"/>
                                        </p:tgtEl>
                                      </p:cBhvr>
                                    </p:animEffect>
                                    <p:anim calcmode="lin" valueType="num">
                                      <p:cBhvr>
                                        <p:cTn id="69" dur="1000" fill="hold"/>
                                        <p:tgtEl>
                                          <p:spTgt spid="7"/>
                                        </p:tgtEl>
                                        <p:attrNameLst>
                                          <p:attrName>ppt_x</p:attrName>
                                        </p:attrNameLst>
                                      </p:cBhvr>
                                      <p:tavLst>
                                        <p:tav tm="0">
                                          <p:val>
                                            <p:strVal val="#ppt_x"/>
                                          </p:val>
                                        </p:tav>
                                        <p:tav tm="100000">
                                          <p:val>
                                            <p:strVal val="#ppt_x"/>
                                          </p:val>
                                        </p:tav>
                                      </p:tavLst>
                                    </p:anim>
                                    <p:anim calcmode="lin" valueType="num">
                                      <p:cBhvr>
                                        <p:cTn id="7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0808105-B5B1-4A0C-9F9A-A36F9DBB9A75}"/>
              </a:ext>
            </a:extLst>
          </p:cNvPr>
          <p:cNvSpPr>
            <a:spLocks noGrp="1"/>
          </p:cNvSpPr>
          <p:nvPr>
            <p:ph idx="1"/>
          </p:nvPr>
        </p:nvSpPr>
        <p:spPr>
          <a:xfrm>
            <a:off x="990600" y="185058"/>
            <a:ext cx="10711542" cy="6379028"/>
          </a:xfrm>
        </p:spPr>
        <p:txBody>
          <a:bodyPr/>
          <a:lstStyle/>
          <a:p>
            <a:pPr marL="0" indent="0" algn="r" rtl="1">
              <a:buNone/>
            </a:pPr>
            <a:r>
              <a:rPr lang="ar-EG" dirty="0"/>
              <a:t>فيتم طرح معظمه بعملية النتح وبعضة يخرج </a:t>
            </a:r>
            <a:r>
              <a:rPr lang="ar-EG" b="1" dirty="0">
                <a:solidFill>
                  <a:schemeClr val="accent1"/>
                </a:solidFill>
                <a:latin typeface="Times New Roman" panose="02020603050405020304" pitchFamily="18" charset="0"/>
                <a:cs typeface="Times New Roman" panose="02020603050405020304" pitchFamily="18" charset="0"/>
              </a:rPr>
              <a:t>بعملية الادماع </a:t>
            </a:r>
            <a:r>
              <a:rPr lang="ar-EG" dirty="0"/>
              <a:t>حيث يشاهد خروج قطرات مائية عند أطراف اوراق بعض النباتات في الصباح الباكرفي نهاية فصل الربيع وتخرج قطرات الادماع عن غير طريق الثغور اذ يوجد لها جهاز دمعي متخصص قد يكون من خلية واحده او من عده خلايا تفتح بفتحه تسمي </a:t>
            </a:r>
            <a:r>
              <a:rPr lang="ar-EG" b="1" dirty="0">
                <a:solidFill>
                  <a:schemeClr val="accent1"/>
                </a:solidFill>
                <a:latin typeface="Times New Roman" panose="02020603050405020304" pitchFamily="18" charset="0"/>
                <a:cs typeface="Times New Roman" panose="02020603050405020304" pitchFamily="18" charset="0"/>
              </a:rPr>
              <a:t>التغر المائي </a:t>
            </a:r>
            <a:r>
              <a:rPr lang="ar-EG" dirty="0"/>
              <a:t>ويتميز</a:t>
            </a:r>
            <a:r>
              <a:rPr lang="ar-EG" b="1" dirty="0">
                <a:solidFill>
                  <a:schemeClr val="accent1"/>
                </a:solidFill>
                <a:latin typeface="Times New Roman" panose="02020603050405020304" pitchFamily="18" charset="0"/>
                <a:cs typeface="Times New Roman" panose="02020603050405020304" pitchFamily="18" charset="0"/>
              </a:rPr>
              <a:t> </a:t>
            </a:r>
            <a:r>
              <a:rPr lang="ar-EG" dirty="0"/>
              <a:t>بدوام انفتاحه ، كما تتميز القطرات الدمعية بأنها ليست ماءآ خالصآ وأنما يوجد بها بعض المواد المختلفه قد تترسب اذا تبخر ماء الادماع بسرعه .</a:t>
            </a:r>
          </a:p>
          <a:p>
            <a:pPr marL="0" indent="0" algn="r" rtl="1">
              <a:buNone/>
            </a:pPr>
            <a:endParaRPr lang="en-US" sz="1000" dirty="0"/>
          </a:p>
          <a:p>
            <a:pPr marL="0" indent="0" algn="r" rtl="1">
              <a:buNone/>
            </a:pPr>
            <a:r>
              <a:rPr lang="ar-EG" sz="2800" b="1" dirty="0">
                <a:solidFill>
                  <a:schemeClr val="accent1"/>
                </a:solidFill>
                <a:latin typeface="Times New Roman" panose="02020603050405020304" pitchFamily="18" charset="0"/>
                <a:cs typeface="Times New Roman" panose="02020603050405020304" pitchFamily="18" charset="0"/>
              </a:rPr>
              <a:t> التنح </a:t>
            </a:r>
          </a:p>
          <a:p>
            <a:pPr algn="r" rtl="1">
              <a:buFont typeface="Wingdings" pitchFamily="2" charset="2"/>
              <a:buChar char="§"/>
            </a:pPr>
            <a:r>
              <a:rPr lang="ar-EG" dirty="0"/>
              <a:t>تسمي عملية فقد النبات للماء في صورة بخار(التنح) وأكثر 90</a:t>
            </a:r>
            <a:r>
              <a:rPr lang="ar-EG" sz="1800" dirty="0"/>
              <a:t>% </a:t>
            </a:r>
            <a:r>
              <a:rPr lang="ar-EG" dirty="0"/>
              <a:t>من مجموع الماء الذي يفقده النبات يخرج عن طريق الثغور ويطلق علية </a:t>
            </a:r>
            <a:r>
              <a:rPr lang="ar-EG" b="1" dirty="0">
                <a:solidFill>
                  <a:schemeClr val="accent1"/>
                </a:solidFill>
                <a:latin typeface="Times New Roman" panose="02020603050405020304" pitchFamily="18" charset="0"/>
                <a:cs typeface="Times New Roman" panose="02020603050405020304" pitchFamily="18" charset="0"/>
              </a:rPr>
              <a:t>النتح الثغري </a:t>
            </a:r>
            <a:r>
              <a:rPr lang="ar-EG" dirty="0"/>
              <a:t>اما بخار الماء الذي قد يمر ايضآ بطريقة مباشره من خلال بشره المجموع الخضري والتي تكسوها ماده الكيوتين الشمعية فهو </a:t>
            </a:r>
            <a:r>
              <a:rPr lang="ar-EG" b="1" dirty="0">
                <a:solidFill>
                  <a:schemeClr val="accent1"/>
                </a:solidFill>
                <a:latin typeface="Times New Roman" panose="02020603050405020304" pitchFamily="18" charset="0"/>
                <a:cs typeface="Times New Roman" panose="02020603050405020304" pitchFamily="18" charset="0"/>
              </a:rPr>
              <a:t>نتح كيوتيني </a:t>
            </a:r>
            <a:r>
              <a:rPr lang="ar-EG" dirty="0"/>
              <a:t>ولا يتجاوز مقداره عاده 5</a:t>
            </a:r>
            <a:r>
              <a:rPr lang="ar-EG" sz="1600" dirty="0"/>
              <a:t>%</a:t>
            </a:r>
            <a:r>
              <a:rPr lang="ar-EG" dirty="0"/>
              <a:t> من بخار الماء الكلي المفقود ، كما ان السوق الخشبية للاشجار تفقد مقادير صغيره من بخار الماء خلال العديسات بواسطة </a:t>
            </a:r>
            <a:r>
              <a:rPr lang="ar-EG" b="1" dirty="0">
                <a:solidFill>
                  <a:schemeClr val="accent1"/>
                </a:solidFill>
                <a:latin typeface="Times New Roman" panose="02020603050405020304" pitchFamily="18" charset="0"/>
                <a:cs typeface="Times New Roman" panose="02020603050405020304" pitchFamily="18" charset="0"/>
              </a:rPr>
              <a:t>العديسي</a:t>
            </a:r>
            <a:r>
              <a:rPr lang="ar-EG" dirty="0"/>
              <a:t> .</a:t>
            </a:r>
          </a:p>
          <a:p>
            <a:pPr algn="r" rtl="1">
              <a:buFont typeface="Wingdings" pitchFamily="2" charset="2"/>
              <a:buChar char="§"/>
            </a:pPr>
            <a:r>
              <a:rPr lang="ar-EG" dirty="0"/>
              <a:t>يحتاج النبات الي كميات هائله من الماء يمتصها من التربة يدخل اغلبه من خلال الجذور لتنقله الانسجه الموصله الناقله من الجذر الي الساق فالاوراق ويفقد في نفس الوقت اغلب هذه الكميه من الماء بصفه تكاد تكون مستمره ، وما يحدث هو ان الماء يتسرب في صوره بخار من جدر الخلايا الرطبه للنسيج المتوسط (الميزوفيلي) بالورقه الي الهواء المسافات البينية (الجيوب الهوائية) التي تتخلل الخلايا ومنها تمر بالانتشار خلال فتحات الثغور الي الهواء الخارجي . </a:t>
            </a:r>
          </a:p>
          <a:p>
            <a:pPr algn="r" rtl="1">
              <a:buFont typeface="Wingdings" pitchFamily="2" charset="2"/>
              <a:buChar char="§"/>
            </a:pPr>
            <a:r>
              <a:rPr lang="ar-EG" dirty="0"/>
              <a:t>وكذلك الحال بالنسبة لسائر الخلايا الاخري التي تطل علي المسافات البينية الاخري المتخللة لكافة انسجة النبات .</a:t>
            </a:r>
            <a:endParaRPr lang="en-US" dirty="0"/>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260114" y="6254317"/>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spTree>
    <p:extLst>
      <p:ext uri="{BB962C8B-B14F-4D97-AF65-F5344CB8AC3E}">
        <p14:creationId xmlns:p14="http://schemas.microsoft.com/office/powerpoint/2010/main" val="275088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14F7FBA-154C-4E9D-B8FF-5EA95B72765C}"/>
              </a:ext>
            </a:extLst>
          </p:cNvPr>
          <p:cNvSpPr>
            <a:spLocks noGrp="1"/>
          </p:cNvSpPr>
          <p:nvPr>
            <p:ph idx="1"/>
          </p:nvPr>
        </p:nvSpPr>
        <p:spPr>
          <a:xfrm>
            <a:off x="1175658" y="174173"/>
            <a:ext cx="10624457" cy="6683827"/>
          </a:xfrm>
        </p:spPr>
        <p:txBody>
          <a:bodyPr/>
          <a:lstStyle/>
          <a:p>
            <a:pPr algn="r" rtl="1">
              <a:buFont typeface="Wingdings" pitchFamily="2" charset="2"/>
              <a:buChar char="§"/>
            </a:pPr>
            <a:r>
              <a:rPr lang="ar-EG" dirty="0"/>
              <a:t>علي أن نسبة قليلة من الماء تمر ايضآ خلال طبقة الكيوكتيل التي تغطي بشره الاعضاء النباتية المعرضة للهواء الخارجي ، وكذلك من العديسات ( وهي فتحات توجد في طبقة الفلين التي تغطي سيقان الاشجار الخشبية ) وبأختصار فانه يمكن القول علي ان السطح الكلي للنبات المعرض للهواء الجولا يفقد الماء .</a:t>
            </a:r>
          </a:p>
          <a:p>
            <a:pPr algn="r" rtl="1">
              <a:buFont typeface="Wingdings" pitchFamily="2" charset="2"/>
              <a:buChar char="§"/>
            </a:pPr>
            <a:r>
              <a:rPr lang="ar-EG" dirty="0"/>
              <a:t>ونظر الان الثغور اكثر وجودا علي اوراق النبات عن اي عضو اخر من المجموع الخضري فان النتح يتم اغلبة في الاوراق </a:t>
            </a:r>
          </a:p>
          <a:p>
            <a:pPr marL="0" indent="0" algn="r" rtl="1">
              <a:buNone/>
            </a:pPr>
            <a:endParaRPr lang="ar-EG" sz="800" dirty="0"/>
          </a:p>
          <a:p>
            <a:pPr marL="0" indent="0" algn="r" rtl="1">
              <a:buNone/>
            </a:pPr>
            <a:r>
              <a:rPr lang="ar-EG" sz="2800" b="1" dirty="0">
                <a:solidFill>
                  <a:schemeClr val="accent1"/>
                </a:solidFill>
                <a:latin typeface="Times New Roman" panose="02020603050405020304" pitchFamily="18" charset="0"/>
                <a:cs typeface="Times New Roman" panose="02020603050405020304" pitchFamily="18" charset="0"/>
              </a:rPr>
              <a:t>فوائد النتح للنبات </a:t>
            </a:r>
          </a:p>
          <a:p>
            <a:pPr algn="r" rtl="1">
              <a:buFont typeface="Wingdings" pitchFamily="2" charset="2"/>
              <a:buChar char="§"/>
            </a:pPr>
            <a:r>
              <a:rPr lang="ar-EG" dirty="0"/>
              <a:t>من اهم وظائف التنح للنبات انه يعمل علي تخفيف حدة ارتفاع درجه حرارتة وايضآ يساعد علي رفع الماء والاملاح من الارض</a:t>
            </a:r>
          </a:p>
          <a:p>
            <a:pPr marL="457200" indent="-457200" algn="r" rtl="1">
              <a:buAutoNum type="arabicPeriod"/>
            </a:pPr>
            <a:r>
              <a:rPr lang="ar-EG" b="1" dirty="0">
                <a:solidFill>
                  <a:schemeClr val="accent1"/>
                </a:solidFill>
                <a:latin typeface="Times New Roman" panose="02020603050405020304" pitchFamily="18" charset="0"/>
                <a:cs typeface="Times New Roman" panose="02020603050405020304" pitchFamily="18" charset="0"/>
              </a:rPr>
              <a:t>تخفيف حده ارتفاع درجة الحرارة : </a:t>
            </a:r>
          </a:p>
          <a:p>
            <a:pPr algn="r" rtl="1">
              <a:buFont typeface="Wingdings" pitchFamily="2" charset="2"/>
              <a:buChar char="§"/>
            </a:pPr>
            <a:r>
              <a:rPr lang="ar-EG" dirty="0"/>
              <a:t> نعلم ان جزءا كبيرا من الطاقه التي تمتصها اوراق النبات تكون في صورة حرارة ، او تحول الحرارة الي حرارة في داخل انسجة الورق ، ويتصور ان الطاقه الممتصه التي تزيد عن الحاجه التي تستخدم في عملية البناء الضوئي قد تسبب ارتفاعا في درجة حرارة الورقة وخاصة في الايام المشمسة الدافئة ، يضر البروتوبلاست او يميتة اذا لم يعمل النتح بتأثير تبخير الماء علي تبريد النبات وخفض درجة الحرارة نسبيآ .</a:t>
            </a:r>
          </a:p>
          <a:p>
            <a:pPr marL="0" indent="0" algn="r" rtl="1">
              <a:buNone/>
            </a:pPr>
            <a:r>
              <a:rPr lang="ar-EG" dirty="0"/>
              <a:t>2</a:t>
            </a:r>
            <a:r>
              <a:rPr lang="ar-EG" b="1" dirty="0">
                <a:solidFill>
                  <a:schemeClr val="accent1"/>
                </a:solidFill>
                <a:latin typeface="Times New Roman" panose="02020603050405020304" pitchFamily="18" charset="0"/>
                <a:cs typeface="Times New Roman" panose="02020603050405020304" pitchFamily="18" charset="0"/>
              </a:rPr>
              <a:t>. رفع الماء والاملاح من التربة : </a:t>
            </a:r>
          </a:p>
          <a:p>
            <a:pPr algn="r" rtl="1">
              <a:buFont typeface="Wingdings" pitchFamily="2" charset="2"/>
              <a:buChar char="§"/>
            </a:pPr>
            <a:r>
              <a:rPr lang="ar-EG" dirty="0"/>
              <a:t>تحتوي خلايا الجزر علي عصارة خلوية يكون تركيزها من المواد الذائبة (العضوية والغيرعضوية) اكتر من تركيز محلول التربة ونتيجة ذلك فان الماء الارضي يدخل خلايا الجذر بالقوة الاسموزية ويكون الجهد كافيآ لتحريك الماء من الشعيرات الجذرية الي انسجه الجذر الداخلية حتي اوعية وقصيبات الخشب ثم يرتفع في اوعية الساق وينتقل الي اوعية الورق (العروق الصغيرة) </a:t>
            </a:r>
            <a:endParaRPr lang="ar-EG" b="1" dirty="0">
              <a:solidFill>
                <a:schemeClr val="accent1"/>
              </a:solidFill>
              <a:latin typeface="Times New Roman" panose="02020603050405020304" pitchFamily="18" charset="0"/>
              <a:cs typeface="Times New Roman" panose="02020603050405020304" pitchFamily="18" charset="0"/>
            </a:endParaRPr>
          </a:p>
          <a:p>
            <a:pPr marL="0" indent="0" algn="r" rtl="1">
              <a:buNone/>
            </a:pPr>
            <a:endParaRPr lang="ar-EG" b="1" dirty="0">
              <a:solidFill>
                <a:schemeClr val="accent1"/>
              </a:solidFill>
              <a:latin typeface="Times New Roman" panose="02020603050405020304" pitchFamily="18" charset="0"/>
              <a:cs typeface="Times New Roman" panose="02020603050405020304" pitchFamily="18" charset="0"/>
            </a:endParaRPr>
          </a:p>
          <a:p>
            <a:pPr marL="0" indent="0" algn="r" rtl="1">
              <a:buNone/>
            </a:pPr>
            <a:endParaRPr lang="en-US" sz="2800" b="1" dirty="0">
              <a:solidFill>
                <a:schemeClr val="accent1"/>
              </a:solidFill>
              <a:latin typeface="Times New Roman" panose="02020603050405020304" pitchFamily="18" charset="0"/>
              <a:cs typeface="Times New Roman" panose="02020603050405020304" pitchFamily="18" charset="0"/>
            </a:endParaRPr>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118600"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spTree>
    <p:extLst>
      <p:ext uri="{BB962C8B-B14F-4D97-AF65-F5344CB8AC3E}">
        <p14:creationId xmlns:p14="http://schemas.microsoft.com/office/powerpoint/2010/main" val="254922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mph" presetSubtype="0" fill="hold" nodeType="clickEffect">
                                  <p:stCondLst>
                                    <p:cond delay="0"/>
                                  </p:stCondLst>
                                  <p:iterate type="lt">
                                    <p:tmPct val="4000"/>
                                  </p:iterate>
                                  <p:childTnLst>
                                    <p:set>
                                      <p:cBhvr override="childStyle">
                                        <p:cTn id="34" dur="500" fill="hold"/>
                                        <p:tgtEl>
                                          <p:spTgt spid="3">
                                            <p:txEl>
                                              <p:pRg st="5" end="5"/>
                                            </p:txEl>
                                          </p:spTgt>
                                        </p:tgtEl>
                                        <p:attrNameLst>
                                          <p:attrName>style.color</p:attrName>
                                        </p:attrNameLst>
                                      </p:cBhvr>
                                      <p:to>
                                        <p:clrVal>
                                          <a:schemeClr val="accent2"/>
                                        </p:clrVal>
                                      </p:to>
                                    </p:set>
                                    <p:set>
                                      <p:cBhvr>
                                        <p:cTn id="35" dur="500" fill="hold"/>
                                        <p:tgtEl>
                                          <p:spTgt spid="3">
                                            <p:txEl>
                                              <p:pRg st="5" end="5"/>
                                            </p:txEl>
                                          </p:spTgt>
                                        </p:tgtEl>
                                        <p:attrNameLst>
                                          <p:attrName>fillcolor</p:attrName>
                                        </p:attrNameLst>
                                      </p:cBhvr>
                                      <p:to>
                                        <p:clrVal>
                                          <a:schemeClr val="accent2"/>
                                        </p:clrVal>
                                      </p:to>
                                    </p:set>
                                    <p:set>
                                      <p:cBhvr>
                                        <p:cTn id="36" dur="500" fill="hold"/>
                                        <p:tgtEl>
                                          <p:spTgt spid="3">
                                            <p:txEl>
                                              <p:pRg st="5" end="5"/>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mph" presetSubtype="0" fill="hold" nodeType="clickEffect">
                                  <p:stCondLst>
                                    <p:cond delay="0"/>
                                  </p:stCondLst>
                                  <p:iterate type="lt">
                                    <p:tmPct val="4000"/>
                                  </p:iterate>
                                  <p:childTnLst>
                                    <p:set>
                                      <p:cBhvr override="childStyle">
                                        <p:cTn id="47" dur="500" fill="hold"/>
                                        <p:tgtEl>
                                          <p:spTgt spid="3">
                                            <p:txEl>
                                              <p:pRg st="7" end="7"/>
                                            </p:txEl>
                                          </p:spTgt>
                                        </p:tgtEl>
                                        <p:attrNameLst>
                                          <p:attrName>style.color</p:attrName>
                                        </p:attrNameLst>
                                      </p:cBhvr>
                                      <p:to>
                                        <p:clrVal>
                                          <a:schemeClr val="accent2"/>
                                        </p:clrVal>
                                      </p:to>
                                    </p:set>
                                    <p:set>
                                      <p:cBhvr>
                                        <p:cTn id="48" dur="500" fill="hold"/>
                                        <p:tgtEl>
                                          <p:spTgt spid="3">
                                            <p:txEl>
                                              <p:pRg st="7" end="7"/>
                                            </p:txEl>
                                          </p:spTgt>
                                        </p:tgtEl>
                                        <p:attrNameLst>
                                          <p:attrName>fillcolor</p:attrName>
                                        </p:attrNameLst>
                                      </p:cBhvr>
                                      <p:to>
                                        <p:clrVal>
                                          <a:schemeClr val="accent2"/>
                                        </p:clrVal>
                                      </p:to>
                                    </p:set>
                                    <p:set>
                                      <p:cBhvr>
                                        <p:cTn id="49" dur="500" fill="hold"/>
                                        <p:tgtEl>
                                          <p:spTgt spid="3">
                                            <p:txEl>
                                              <p:pRg st="7" end="7"/>
                                            </p:txEl>
                                          </p:spTgt>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4D30B41-CCA5-4307-B84E-74151A9D5698}"/>
              </a:ext>
            </a:extLst>
          </p:cNvPr>
          <p:cNvSpPr>
            <a:spLocks noGrp="1"/>
          </p:cNvSpPr>
          <p:nvPr>
            <p:ph idx="1"/>
          </p:nvPr>
        </p:nvSpPr>
        <p:spPr>
          <a:xfrm>
            <a:off x="1055914" y="119744"/>
            <a:ext cx="10689772" cy="6738256"/>
          </a:xfrm>
        </p:spPr>
        <p:txBody>
          <a:bodyPr/>
          <a:lstStyle/>
          <a:p>
            <a:pPr marL="0" indent="0" algn="r" rtl="1">
              <a:buNone/>
            </a:pPr>
            <a:r>
              <a:rPr lang="ar-EG" dirty="0"/>
              <a:t>   في خلايا النسيج الميزوفيلي ويؤدي ذالك الي تخفيف تركيز عصارتها الخلوية وبالتالي الي تقليل قدره هذه الخلايا علي شد</a:t>
            </a:r>
          </a:p>
          <a:p>
            <a:pPr marL="0" indent="0" algn="r" rtl="1">
              <a:buNone/>
            </a:pPr>
            <a:r>
              <a:rPr lang="ar-EG" dirty="0"/>
              <a:t>   الماء  او وقف هذا الشد كلية .</a:t>
            </a:r>
          </a:p>
          <a:p>
            <a:pPr algn="r" rtl="1">
              <a:buFont typeface="Wingdings" pitchFamily="2" charset="2"/>
              <a:buChar char="§"/>
            </a:pPr>
            <a:r>
              <a:rPr lang="ar-EG" dirty="0"/>
              <a:t>ولاكن خلايا الميزوفلي تتخللها مسافات بينية واسعه مليئة بالهواء واذا ما تبخر ماء الخلايا الي ذلك تباعآ فان تركيز عصارة الخلايا ياخد في التزايد في التتدريج مما يستتبع زياده قدرتة علي سحب الماء من اسفل ويشير ذلك الي دور النتح في شد الماء الي اعلي بوضوح .</a:t>
            </a:r>
          </a:p>
          <a:p>
            <a:pPr algn="r" rtl="1">
              <a:buFont typeface="Wingdings" pitchFamily="2" charset="2"/>
              <a:buChar char="§"/>
            </a:pPr>
            <a:r>
              <a:rPr lang="ar-EG" dirty="0"/>
              <a:t>وبالنظر الي ان القوة الاسموزية لا تكفي الا لتحريك الماء الي اعلي في ساق النبات لمسافة قصيره في ظاهره تسمي</a:t>
            </a:r>
          </a:p>
          <a:p>
            <a:pPr marL="0" indent="0" algn="r" rtl="1">
              <a:buNone/>
            </a:pPr>
            <a:r>
              <a:rPr lang="ar-EG" dirty="0"/>
              <a:t>   (الضغط الجذري) وبالنظر الي ان بعض الاشجار تتطلب تحريك الماء في اوعيتها الي ارتفاع يصل في بعضها الي 125 مترآ فان       </a:t>
            </a:r>
          </a:p>
          <a:p>
            <a:pPr marL="0" indent="0" algn="r" rtl="1">
              <a:buNone/>
            </a:pPr>
            <a:r>
              <a:rPr lang="ar-EG" dirty="0"/>
              <a:t>   ذلك يتم تفسيره من خلال نظرية (التماسك والتلاصق) التي سبق لك دراستها في الفصل الثاني .</a:t>
            </a:r>
            <a:endParaRPr lang="en-US" dirty="0"/>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216572" y="6292673"/>
            <a:ext cx="540000" cy="540000"/>
          </a:xfrm>
          <a:prstGeom prst="rect">
            <a:avLst/>
          </a:prstGeom>
        </p:spPr>
      </p:pic>
      <p:pic>
        <p:nvPicPr>
          <p:cNvPr id="5" name="Picture 4">
            <a:hlinkClick r:id="" action="ppaction://hlinkshowjump?jump=lastslide"/>
          </p:cNvPr>
          <p:cNvPicPr>
            <a:picLocks/>
          </p:cNvPicPr>
          <p:nvPr/>
        </p:nvPicPr>
        <p:blipFill>
          <a:blip r:embed="rId4">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7" name="Picture 6">
            <a:hlinkClick r:id="rId5" action="ppaction://hlinksldjump"/>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spTree>
    <p:extLst>
      <p:ext uri="{BB962C8B-B14F-4D97-AF65-F5344CB8AC3E}">
        <p14:creationId xmlns:p14="http://schemas.microsoft.com/office/powerpoint/2010/main" val="180183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32586" y="2292439"/>
            <a:ext cx="9079605" cy="1446550"/>
          </a:xfrm>
          <a:prstGeom prst="rect">
            <a:avLst/>
          </a:prstGeom>
          <a:noFill/>
        </p:spPr>
        <p:txBody>
          <a:bodyPr wrap="square" rtlCol="1">
            <a:spAutoFit/>
          </a:bodyPr>
          <a:lstStyle/>
          <a:p>
            <a:pPr algn="ctr"/>
            <a:r>
              <a:rPr lang="ar-EG" sz="4400" dirty="0" smtClean="0"/>
              <a:t>الفرقة الرابعة</a:t>
            </a:r>
            <a:endParaRPr lang="ar-EG" sz="4400" dirty="0"/>
          </a:p>
          <a:p>
            <a:pPr algn="ctr"/>
            <a:r>
              <a:rPr lang="ar-EG" sz="4400" dirty="0"/>
              <a:t>شعبة تكنولوجيا التعليم </a:t>
            </a:r>
            <a:endParaRPr lang="ar-EG" sz="4400" dirty="0"/>
          </a:p>
        </p:txBody>
      </p:sp>
    </p:spTree>
    <p:extLst>
      <p:ext uri="{BB962C8B-B14F-4D97-AF65-F5344CB8AC3E}">
        <p14:creationId xmlns:p14="http://schemas.microsoft.com/office/powerpoint/2010/main" val="70402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5464" y="1918952"/>
            <a:ext cx="9079605" cy="2800767"/>
          </a:xfrm>
          <a:prstGeom prst="rect">
            <a:avLst/>
          </a:prstGeom>
          <a:noFill/>
        </p:spPr>
        <p:txBody>
          <a:bodyPr wrap="square" rtlCol="1">
            <a:spAutoFit/>
          </a:bodyPr>
          <a:lstStyle/>
          <a:p>
            <a:pPr algn="ctr"/>
            <a:r>
              <a:rPr lang="ar-EG" sz="4400" dirty="0" smtClean="0"/>
              <a:t>الاعداد: دنيا رضا فاروق</a:t>
            </a:r>
          </a:p>
          <a:p>
            <a:pPr algn="ctr"/>
            <a:r>
              <a:rPr lang="ar-EG" sz="4400" dirty="0" smtClean="0"/>
              <a:t>ايه عاطف </a:t>
            </a:r>
          </a:p>
          <a:p>
            <a:pPr algn="ctr"/>
            <a:r>
              <a:rPr lang="ar-EG" sz="4400" dirty="0" smtClean="0"/>
              <a:t>الاشراف: ا.م.د/نهلة</a:t>
            </a:r>
          </a:p>
          <a:p>
            <a:pPr algn="ctr"/>
            <a:r>
              <a:rPr lang="ar-EG" sz="4400" dirty="0" smtClean="0"/>
              <a:t>م/منار</a:t>
            </a:r>
            <a:endParaRPr lang="ar-EG" sz="4400" dirty="0"/>
          </a:p>
        </p:txBody>
      </p:sp>
    </p:spTree>
    <p:extLst>
      <p:ext uri="{BB962C8B-B14F-4D97-AF65-F5344CB8AC3E}">
        <p14:creationId xmlns:p14="http://schemas.microsoft.com/office/powerpoint/2010/main" val="388874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6E073837-5AC0-4649-976D-1039DB51E7D9}"/>
              </a:ext>
            </a:extLst>
          </p:cNvPr>
          <p:cNvSpPr txBox="1"/>
          <p:nvPr/>
        </p:nvSpPr>
        <p:spPr>
          <a:xfrm>
            <a:off x="3949148" y="1992560"/>
            <a:ext cx="4585252" cy="2123658"/>
          </a:xfrm>
          <a:prstGeom prst="rect">
            <a:avLst/>
          </a:prstGeom>
          <a:noFill/>
        </p:spPr>
        <p:txBody>
          <a:bodyPr wrap="square" rtlCol="0">
            <a:spAutoFit/>
          </a:bodyPr>
          <a:lstStyle/>
          <a:p>
            <a:pPr algn="ctr"/>
            <a:r>
              <a:rPr lang="ar-EG" sz="6600" b="1" dirty="0"/>
              <a:t>الإخراج في الكائنات الحية </a:t>
            </a:r>
            <a:endParaRPr lang="en-US" sz="6600" b="1" dirty="0"/>
          </a:p>
        </p:txBody>
      </p:sp>
      <p:pic>
        <p:nvPicPr>
          <p:cNvPr id="3" name="Picture 2">
            <a:extLst>
              <a:ext uri="{FF2B5EF4-FFF2-40B4-BE49-F238E27FC236}">
                <a16:creationId xmlns:a16="http://schemas.microsoft.com/office/drawing/2014/main" xmlns="" id="{3754C275-8CA8-4246-A439-743F2D5CC0A1}"/>
              </a:ext>
            </a:extLst>
          </p:cNvPr>
          <p:cNvPicPr>
            <a:picLocks noChangeAspect="1"/>
          </p:cNvPicPr>
          <p:nvPr/>
        </p:nvPicPr>
        <p:blipFill>
          <a:blip r:embed="rId2"/>
          <a:stretch>
            <a:fillRect/>
          </a:stretch>
        </p:blipFill>
        <p:spPr>
          <a:xfrm>
            <a:off x="600860" y="107922"/>
            <a:ext cx="1030276" cy="1025697"/>
          </a:xfrm>
          <a:prstGeom prst="rect">
            <a:avLst/>
          </a:prstGeom>
        </p:spPr>
      </p:pic>
      <p:pic>
        <p:nvPicPr>
          <p:cNvPr id="4" name="Picture 3">
            <a:extLst>
              <a:ext uri="{FF2B5EF4-FFF2-40B4-BE49-F238E27FC236}">
                <a16:creationId xmlns:a16="http://schemas.microsoft.com/office/drawing/2014/main" xmlns="" id="{7D9DEB9E-00B2-4FAE-AC9C-FAB5F4117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41057" y="107922"/>
            <a:ext cx="1030276" cy="933900"/>
          </a:xfrm>
          <a:prstGeom prst="rect">
            <a:avLst/>
          </a:prstGeom>
        </p:spPr>
      </p:pic>
      <p:pic>
        <p:nvPicPr>
          <p:cNvPr id="9" name="Picture 8">
            <a:hlinkClick r:id="" action="ppaction://hlinkshowjump?jump=firstslide"/>
          </p:cNvPr>
          <p:cNvPicPr>
            <a:picLocks/>
          </p:cNvPicPr>
          <p:nvPr/>
        </p:nvPicPr>
        <p:blipFill>
          <a:blip r:embed="rId4">
            <a:extLst>
              <a:ext uri="{28A0092B-C50C-407E-A947-70E740481C1C}">
                <a14:useLocalDpi xmlns:a14="http://schemas.microsoft.com/office/drawing/2010/main" val="0"/>
              </a:ext>
            </a:extLst>
          </a:blip>
          <a:stretch>
            <a:fillRect/>
          </a:stretch>
        </p:blipFill>
        <p:spPr>
          <a:xfrm>
            <a:off x="11499600" y="6270902"/>
            <a:ext cx="540000" cy="540000"/>
          </a:xfrm>
          <a:prstGeom prst="rect">
            <a:avLst/>
          </a:prstGeom>
        </p:spPr>
      </p:pic>
      <p:pic>
        <p:nvPicPr>
          <p:cNvPr id="10" name="Picture 9">
            <a:hlinkClick r:id="rId5" action="ppaction://hlinksldjump"/>
          </p:cNvPr>
          <p:cNvPicPr>
            <a:picLocks/>
          </p:cNvPicPr>
          <p:nvPr/>
        </p:nvPicPr>
        <p:blipFill>
          <a:blip r:embed="rId6">
            <a:extLst>
              <a:ext uri="{28A0092B-C50C-407E-A947-70E740481C1C}">
                <a14:useLocalDpi xmlns:a14="http://schemas.microsoft.com/office/drawing/2010/main" val="0"/>
              </a:ext>
            </a:extLst>
          </a:blip>
          <a:stretch>
            <a:fillRect/>
          </a:stretch>
        </p:blipFill>
        <p:spPr>
          <a:xfrm>
            <a:off x="390152" y="6194204"/>
            <a:ext cx="540000" cy="540000"/>
          </a:xfrm>
          <a:prstGeom prst="rect">
            <a:avLst/>
          </a:prstGeom>
        </p:spPr>
      </p:pic>
      <p:sp>
        <p:nvSpPr>
          <p:cNvPr id="11" name="TextBox 10">
            <a:extLst>
              <a:ext uri="{FF2B5EF4-FFF2-40B4-BE49-F238E27FC236}">
                <a16:creationId xmlns:a16="http://schemas.microsoft.com/office/drawing/2014/main" xmlns="" id="{6E073837-5AC0-4649-976D-1039DB51E7D9}"/>
              </a:ext>
            </a:extLst>
          </p:cNvPr>
          <p:cNvSpPr txBox="1"/>
          <p:nvPr/>
        </p:nvSpPr>
        <p:spPr>
          <a:xfrm>
            <a:off x="4108174" y="5848726"/>
            <a:ext cx="4267199" cy="1015663"/>
          </a:xfrm>
          <a:prstGeom prst="rect">
            <a:avLst/>
          </a:prstGeom>
          <a:noFill/>
        </p:spPr>
        <p:txBody>
          <a:bodyPr wrap="square" rtlCol="0">
            <a:spAutoFit/>
          </a:bodyPr>
          <a:lstStyle/>
          <a:p>
            <a:pPr algn="r" rtl="1"/>
            <a:r>
              <a:rPr lang="ar-EG" sz="2000" b="1" dirty="0">
                <a:solidFill>
                  <a:schemeClr val="bg1"/>
                </a:solidFill>
              </a:rPr>
              <a:t>أعداد : دنيا رضا فاروق - أية عاطف علي </a:t>
            </a:r>
          </a:p>
          <a:p>
            <a:pPr algn="r" rtl="1"/>
            <a:r>
              <a:rPr lang="ar-EG" sz="2000" b="1" dirty="0">
                <a:solidFill>
                  <a:schemeClr val="bg1"/>
                </a:solidFill>
              </a:rPr>
              <a:t>تحت أشراف : د/ نهلة متولي – أ/ منار درويش </a:t>
            </a:r>
          </a:p>
          <a:p>
            <a:pPr algn="r" rtl="1"/>
            <a:r>
              <a:rPr lang="ar-EG" sz="2000" b="1" dirty="0">
                <a:solidFill>
                  <a:schemeClr val="bg1"/>
                </a:solidFill>
              </a:rPr>
              <a:t>     مادة أستخدام البرامج الجاهزة </a:t>
            </a:r>
            <a:endParaRPr lang="en-US" sz="2000" b="1" dirty="0">
              <a:solidFill>
                <a:schemeClr val="bg1"/>
              </a:solidFill>
            </a:endParaRPr>
          </a:p>
        </p:txBody>
      </p:sp>
    </p:spTree>
    <p:extLst>
      <p:ext uri="{BB962C8B-B14F-4D97-AF65-F5344CB8AC3E}">
        <p14:creationId xmlns:p14="http://schemas.microsoft.com/office/powerpoint/2010/main" val="251819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37ECA6C-AF3F-4660-A503-99A22DB7A2FE}"/>
              </a:ext>
            </a:extLst>
          </p:cNvPr>
          <p:cNvSpPr>
            <a:spLocks noGrp="1"/>
          </p:cNvSpPr>
          <p:nvPr>
            <p:ph idx="1"/>
          </p:nvPr>
        </p:nvSpPr>
        <p:spPr>
          <a:xfrm>
            <a:off x="1054021" y="769441"/>
            <a:ext cx="10628244" cy="5892844"/>
          </a:xfrm>
        </p:spPr>
        <p:txBody>
          <a:bodyPr>
            <a:noAutofit/>
          </a:bodyPr>
          <a:lstStyle/>
          <a:p>
            <a:pPr algn="r" rtl="1">
              <a:buFont typeface="Wingdings" pitchFamily="2" charset="2"/>
              <a:buChar char="§"/>
            </a:pPr>
            <a:r>
              <a:rPr lang="ar-EG" dirty="0">
                <a:solidFill>
                  <a:schemeClr val="tx1"/>
                </a:solidFill>
                <a:latin typeface="Times New Roman" panose="02020603050405020304" pitchFamily="18" charset="0"/>
                <a:cs typeface="Times New Roman" panose="02020603050405020304" pitchFamily="18" charset="0"/>
              </a:rPr>
              <a:t>تحتاج كل العمليات الحيوية التي تحدث في جسم الكائن الحي مهما تفاوت رقيه إلي نشاطات كيميائية تتخلف عنها بعض الفضلات أو المواد التالفة .</a:t>
            </a:r>
          </a:p>
          <a:p>
            <a:pPr algn="r" rtl="1">
              <a:buFont typeface="Wingdings" pitchFamily="2" charset="2"/>
              <a:buChar char="§"/>
            </a:pPr>
            <a:r>
              <a:rPr lang="ar-EG" dirty="0">
                <a:solidFill>
                  <a:schemeClr val="tx1"/>
                </a:solidFill>
                <a:latin typeface="Times New Roman" panose="02020603050405020304" pitchFamily="18" charset="0"/>
                <a:cs typeface="Times New Roman" panose="02020603050405020304" pitchFamily="18" charset="0"/>
              </a:rPr>
              <a:t>ولابد للكائن الحي أن يتخلص منها أولاً بأول إلا تراكمت في جسمه وسببت له الكثير من المشكلات والاضرار ويطلق علي العملية التي يتلخص بها الكائن الحي من هذة الفضلات (الإخراج).</a:t>
            </a:r>
          </a:p>
          <a:p>
            <a:pPr marL="0" indent="0" algn="r" rtl="1">
              <a:buNone/>
            </a:pPr>
            <a:endParaRPr lang="ar-EG" dirty="0">
              <a:solidFill>
                <a:schemeClr val="tx1"/>
              </a:solidFill>
              <a:latin typeface="Times New Roman" panose="02020603050405020304" pitchFamily="18" charset="0"/>
              <a:cs typeface="Times New Roman" panose="02020603050405020304" pitchFamily="18" charset="0"/>
            </a:endParaRPr>
          </a:p>
          <a:p>
            <a:pPr marL="0" indent="0" algn="r">
              <a:buNone/>
            </a:pPr>
            <a:r>
              <a:rPr lang="ar-EG" sz="2800" b="1" dirty="0">
                <a:solidFill>
                  <a:schemeClr val="accent1"/>
                </a:solidFill>
                <a:latin typeface="Times New Roman" panose="02020603050405020304" pitchFamily="18" charset="0"/>
                <a:cs typeface="Times New Roman" panose="02020603050405020304" pitchFamily="18" charset="0"/>
              </a:rPr>
              <a:t>أولاً: الإخراج في الحيوان </a:t>
            </a:r>
          </a:p>
          <a:p>
            <a:pPr algn="r" rtl="1">
              <a:buFont typeface="Wingdings" pitchFamily="2" charset="2"/>
              <a:buChar char="§"/>
            </a:pPr>
            <a:r>
              <a:rPr lang="ar-EG" dirty="0">
                <a:solidFill>
                  <a:schemeClr val="tx1"/>
                </a:solidFill>
                <a:latin typeface="Times New Roman" panose="02020603050405020304" pitchFamily="18" charset="0"/>
                <a:cs typeface="Times New Roman" panose="02020603050405020304" pitchFamily="18" charset="0"/>
              </a:rPr>
              <a:t>تقتصر عملية الإخراج فقط علي المواد التي تعبر الأغشية البلازمية لتغادر الجسم أما الطعام غير المهضوم والذي يخرج علي صورة براز فلا يعتبر إخراجاً ، بمفهومه العلمي لأنه خرج من الجسم دون أن ينفذ من الإغشية البلازمية للخلايا .</a:t>
            </a:r>
          </a:p>
          <a:p>
            <a:pPr marL="0" indent="0" algn="r">
              <a:buNone/>
            </a:pPr>
            <a:r>
              <a:rPr lang="ar-EG" dirty="0">
                <a:solidFill>
                  <a:schemeClr val="tx1"/>
                </a:solidFill>
                <a:latin typeface="Times New Roman" panose="02020603050405020304" pitchFamily="18" charset="0"/>
                <a:cs typeface="Times New Roman" panose="02020603050405020304" pitchFamily="18" charset="0"/>
              </a:rPr>
              <a:t>   ومثل ذلك النيتروجين في الهواء الجوي الذي يدخل إلي الرئتين في عملية الشهيق ويخرج منها في عملية الزفير .</a:t>
            </a:r>
          </a:p>
          <a:p>
            <a:pPr algn="r" rtl="1">
              <a:buFont typeface="Wingdings" pitchFamily="2" charset="2"/>
              <a:buChar char="§"/>
            </a:pPr>
            <a:r>
              <a:rPr lang="ar-EG" dirty="0">
                <a:solidFill>
                  <a:schemeClr val="tx1"/>
                </a:solidFill>
                <a:latin typeface="Times New Roman" panose="02020603050405020304" pitchFamily="18" charset="0"/>
                <a:cs typeface="Times New Roman" panose="02020603050405020304" pitchFamily="18" charset="0"/>
              </a:rPr>
              <a:t>وأهم الفضلات التي ينتجها الجسم ويخرجها هي ثاني أكسيد الكربون والماء الناتجين من تكسير الجزيئات العضوية والفضلات النتروجينية  ( النشادر واليوريا  وحامض اليوريك "حامض البوليك ") الناتجة من تكسير البروتينات .</a:t>
            </a:r>
          </a:p>
          <a:p>
            <a:pPr marL="0" indent="0" algn="r">
              <a:buNone/>
            </a:pPr>
            <a:endParaRPr lang="ar-EG" sz="1000" dirty="0">
              <a:solidFill>
                <a:schemeClr val="tx1"/>
              </a:solidFill>
              <a:latin typeface="Times New Roman" panose="02020603050405020304" pitchFamily="18" charset="0"/>
              <a:cs typeface="Times New Roman" panose="02020603050405020304" pitchFamily="18" charset="0"/>
            </a:endParaRPr>
          </a:p>
          <a:p>
            <a:pPr algn="r" rtl="1">
              <a:buFont typeface="Wingdings" pitchFamily="2" charset="2"/>
              <a:buChar char="§"/>
            </a:pPr>
            <a:r>
              <a:rPr lang="ar-EG" dirty="0">
                <a:solidFill>
                  <a:schemeClr val="tx1"/>
                </a:solidFill>
                <a:latin typeface="Times New Roman" panose="02020603050405020304" pitchFamily="18" charset="0"/>
                <a:cs typeface="Times New Roman" panose="02020603050405020304" pitchFamily="18" charset="0"/>
              </a:rPr>
              <a:t>أما الأعضاء التي تتولي الإخراج في الحيونات الراقية فهي الجلد والرئتين والكبد أو الكليتين.</a:t>
            </a:r>
          </a:p>
          <a:p>
            <a:pPr marL="0" indent="0" algn="r">
              <a:buNone/>
            </a:pPr>
            <a:endParaRPr lang="ar-EG"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C66D0F55-369C-4F6E-B5AD-AE3E2DDB1873}"/>
              </a:ext>
            </a:extLst>
          </p:cNvPr>
          <p:cNvSpPr txBox="1"/>
          <p:nvPr/>
        </p:nvSpPr>
        <p:spPr>
          <a:xfrm>
            <a:off x="7275443" y="0"/>
            <a:ext cx="4532244" cy="769441"/>
          </a:xfrm>
          <a:prstGeom prst="rect">
            <a:avLst/>
          </a:prstGeom>
          <a:noFill/>
        </p:spPr>
        <p:txBody>
          <a:bodyPr wrap="square" rtlCol="0">
            <a:spAutoFit/>
          </a:bodyPr>
          <a:lstStyle/>
          <a:p>
            <a:pPr algn="r"/>
            <a:r>
              <a:rPr lang="ar-EG" dirty="0"/>
              <a:t>  </a:t>
            </a:r>
            <a:r>
              <a:rPr lang="ar-EG" sz="4400" b="1" dirty="0">
                <a:solidFill>
                  <a:schemeClr val="accent1"/>
                </a:solidFill>
              </a:rPr>
              <a:t>مفهوم الإخراج وأهميتة </a:t>
            </a:r>
            <a:endParaRPr lang="en-US" sz="4400" b="1" dirty="0">
              <a:solidFill>
                <a:schemeClr val="accent1"/>
              </a:solidFill>
            </a:endParaRPr>
          </a:p>
        </p:txBody>
      </p:sp>
      <p:pic>
        <p:nvPicPr>
          <p:cNvPr id="5" name="Picture 4">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267687" y="6257873"/>
            <a:ext cx="540000" cy="540000"/>
          </a:xfrm>
          <a:prstGeom prst="rect">
            <a:avLst/>
          </a:prstGeom>
        </p:spPr>
      </p:pic>
      <p:pic>
        <p:nvPicPr>
          <p:cNvPr id="6" name="Picture 5">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7" name="Picture 6">
            <a:hlinkClick r:id="rId2" action="ppaction://hlinksldjump"/>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spTree>
    <p:extLst>
      <p:ext uri="{BB962C8B-B14F-4D97-AF65-F5344CB8AC3E}">
        <p14:creationId xmlns:p14="http://schemas.microsoft.com/office/powerpoint/2010/main" val="392221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0991E7-C8A8-458E-934A-D652034A33B0}"/>
              </a:ext>
            </a:extLst>
          </p:cNvPr>
          <p:cNvSpPr>
            <a:spLocks noGrp="1"/>
          </p:cNvSpPr>
          <p:nvPr>
            <p:ph type="title"/>
          </p:nvPr>
        </p:nvSpPr>
        <p:spPr>
          <a:xfrm>
            <a:off x="7209183" y="422142"/>
            <a:ext cx="4220817" cy="797058"/>
          </a:xfrm>
        </p:spPr>
        <p:txBody>
          <a:bodyPr>
            <a:normAutofit fontScale="90000"/>
          </a:bodyPr>
          <a:lstStyle/>
          <a:p>
            <a:pPr algn="r"/>
            <a:r>
              <a:rPr lang="ar-EG" sz="4400" b="1" dirty="0">
                <a:solidFill>
                  <a:schemeClr val="accent1"/>
                </a:solidFill>
              </a:rPr>
              <a:t>الإخراج في الإنسان: </a:t>
            </a:r>
            <a:endParaRPr lang="en-US" sz="4400" b="1" dirty="0">
              <a:solidFill>
                <a:schemeClr val="accent1"/>
              </a:solidFill>
            </a:endParaRPr>
          </a:p>
        </p:txBody>
      </p:sp>
      <p:sp>
        <p:nvSpPr>
          <p:cNvPr id="3" name="Content Placeholder 2">
            <a:extLst>
              <a:ext uri="{FF2B5EF4-FFF2-40B4-BE49-F238E27FC236}">
                <a16:creationId xmlns:a16="http://schemas.microsoft.com/office/drawing/2014/main" xmlns="" id="{DBB0C235-99BB-4BFE-AC26-F362FCDDC6F4}"/>
              </a:ext>
            </a:extLst>
          </p:cNvPr>
          <p:cNvSpPr>
            <a:spLocks noGrp="1"/>
          </p:cNvSpPr>
          <p:nvPr>
            <p:ph idx="1"/>
          </p:nvPr>
        </p:nvSpPr>
        <p:spPr>
          <a:xfrm>
            <a:off x="1503469" y="1219200"/>
            <a:ext cx="10178322" cy="5038673"/>
          </a:xfrm>
        </p:spPr>
        <p:txBody>
          <a:bodyPr/>
          <a:lstStyle/>
          <a:p>
            <a:pPr marL="0" indent="0" algn="r">
              <a:buNone/>
            </a:pPr>
            <a:r>
              <a:rPr lang="ar-EG" sz="2400" b="1" dirty="0">
                <a:solidFill>
                  <a:schemeClr val="accent1"/>
                </a:solidFill>
                <a:cs typeface="+mj-cs"/>
              </a:rPr>
              <a:t>1- الجلد </a:t>
            </a:r>
          </a:p>
          <a:p>
            <a:pPr algn="r" rtl="1">
              <a:buFont typeface="Wingdings" pitchFamily="2" charset="2"/>
              <a:buChar char="§"/>
            </a:pPr>
            <a:r>
              <a:rPr lang="ar-EG" dirty="0">
                <a:solidFill>
                  <a:schemeClr val="tx1"/>
                </a:solidFill>
                <a:cs typeface="+mj-cs"/>
              </a:rPr>
              <a:t>يعتبر الجلد عضواً للإخراج في جسم الإنسان  ويعد الجلد أكبر أعضاء الجسم كله وأطرافه من الخارج .</a:t>
            </a:r>
          </a:p>
          <a:p>
            <a:pPr marL="0" indent="0" algn="r" rtl="1">
              <a:buNone/>
            </a:pPr>
            <a:r>
              <a:rPr lang="ar-EG" sz="2400" b="1" dirty="0">
                <a:solidFill>
                  <a:schemeClr val="accent1"/>
                </a:solidFill>
                <a:cs typeface="+mj-cs"/>
              </a:rPr>
              <a:t>تركيب الجلد :</a:t>
            </a:r>
          </a:p>
          <a:p>
            <a:pPr algn="r" rtl="1">
              <a:buFont typeface="Wingdings" pitchFamily="2" charset="2"/>
              <a:buChar char="§"/>
            </a:pPr>
            <a:r>
              <a:rPr lang="ar-EG" dirty="0">
                <a:solidFill>
                  <a:schemeClr val="tx1"/>
                </a:solidFill>
                <a:cs typeface="+mj-cs"/>
              </a:rPr>
              <a:t>يتركب الجلد من طبقتين رئيسيتين هما البشرة والأدمة ويلتصق بالجسم بواسطة طبقة دهنية .</a:t>
            </a:r>
          </a:p>
          <a:p>
            <a:pPr marL="0" indent="0" algn="r">
              <a:buNone/>
            </a:pPr>
            <a:r>
              <a:rPr lang="ar-EG" sz="2400" b="1" dirty="0">
                <a:solidFill>
                  <a:schemeClr val="accent1"/>
                </a:solidFill>
                <a:cs typeface="+mj-cs"/>
              </a:rPr>
              <a:t>البشرة :</a:t>
            </a:r>
          </a:p>
          <a:p>
            <a:pPr algn="r" rtl="1">
              <a:buFont typeface="Wingdings" pitchFamily="2" charset="2"/>
              <a:buChar char="§"/>
            </a:pPr>
            <a:r>
              <a:rPr lang="ar-EG" dirty="0">
                <a:solidFill>
                  <a:schemeClr val="tx1"/>
                </a:solidFill>
                <a:cs typeface="+mj-cs"/>
              </a:rPr>
              <a:t>تتكون من عدة طبقات طلائية مايوجد منها علي السطح خلايا غير حية مملوءة بمادة قرنية من الكيراتين وتتعرض دائماً للاحتكاك ( عندما تجف وجهك أو جسمك بمنشفة أو تحك يديك معاً ) وتنشأ عن هجرة خلايا الطبقة الداخلية التي تتولي تكوينها إلي السطح الخارجي ثم تموت وهي تتجدد باستمرار وتعوض وعند قاعدة الطبقة الداخلية خلايا صبغية تفرز حبيبات تكسب الجلد لونة ( الميلانين)</a:t>
            </a:r>
            <a:endParaRPr lang="ar-EG" sz="900" dirty="0">
              <a:solidFill>
                <a:schemeClr val="accent1"/>
              </a:solidFill>
              <a:cs typeface="+mj-cs"/>
            </a:endParaRPr>
          </a:p>
          <a:p>
            <a:pPr marL="0" indent="0" algn="r">
              <a:buNone/>
            </a:pPr>
            <a:r>
              <a:rPr lang="ar-EG" sz="2400" b="1" dirty="0">
                <a:solidFill>
                  <a:schemeClr val="accent1"/>
                </a:solidFill>
                <a:cs typeface="+mj-cs"/>
              </a:rPr>
              <a:t>الأدمة :</a:t>
            </a:r>
          </a:p>
          <a:p>
            <a:pPr algn="r" rtl="1">
              <a:buFont typeface="Wingdings" pitchFamily="2" charset="2"/>
              <a:buChar char="§"/>
            </a:pPr>
            <a:r>
              <a:rPr lang="ar-EG" dirty="0">
                <a:solidFill>
                  <a:schemeClr val="tx1"/>
                </a:solidFill>
                <a:cs typeface="+mj-cs"/>
              </a:rPr>
              <a:t>طبقة تلي البشرة تتكون بصفة أساسية من أنسجة ضامة وتحتوي علي الأوعية الدموية والنهايات العصبية الحسية العرقية والدهنية وبصيلات الشعر والخلايا الدهنية .</a:t>
            </a:r>
          </a:p>
          <a:p>
            <a:pPr marL="0" indent="0" algn="r">
              <a:buNone/>
            </a:pPr>
            <a:endParaRPr lang="ar-EG" dirty="0">
              <a:solidFill>
                <a:schemeClr val="tx1"/>
              </a:solidFill>
            </a:endParaRPr>
          </a:p>
          <a:p>
            <a:pPr marL="0" indent="0" algn="r">
              <a:buNone/>
            </a:pPr>
            <a:endParaRPr lang="ar-EG" dirty="0">
              <a:solidFill>
                <a:schemeClr val="tx1"/>
              </a:solidFill>
            </a:endParaRPr>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194800"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spTree>
    <p:extLst>
      <p:ext uri="{BB962C8B-B14F-4D97-AF65-F5344CB8AC3E}">
        <p14:creationId xmlns:p14="http://schemas.microsoft.com/office/powerpoint/2010/main" val="243803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712F11E-1E8E-44F6-919F-6BA2D1C974BD}"/>
              </a:ext>
            </a:extLst>
          </p:cNvPr>
          <p:cNvSpPr>
            <a:spLocks noGrp="1"/>
          </p:cNvSpPr>
          <p:nvPr>
            <p:ph idx="1"/>
          </p:nvPr>
        </p:nvSpPr>
        <p:spPr>
          <a:xfrm>
            <a:off x="1596234" y="221973"/>
            <a:ext cx="10178322" cy="6414053"/>
          </a:xfrm>
        </p:spPr>
        <p:txBody>
          <a:bodyPr/>
          <a:lstStyle/>
          <a:p>
            <a:pPr marL="0" indent="0" algn="r">
              <a:buNone/>
            </a:pPr>
            <a:r>
              <a:rPr lang="ar-EG" sz="2400" b="1" dirty="0">
                <a:solidFill>
                  <a:schemeClr val="accent1"/>
                </a:solidFill>
              </a:rPr>
              <a:t>والغدة العراقية :</a:t>
            </a:r>
            <a:r>
              <a:rPr lang="ar-EG" b="1" dirty="0">
                <a:solidFill>
                  <a:schemeClr val="accent1"/>
                </a:solidFill>
              </a:rPr>
              <a:t> </a:t>
            </a:r>
          </a:p>
          <a:p>
            <a:pPr algn="r" rtl="1">
              <a:buFont typeface="Wingdings" pitchFamily="2" charset="2"/>
              <a:buChar char="§"/>
            </a:pPr>
            <a:r>
              <a:rPr lang="ar-EG" dirty="0">
                <a:cs typeface="+mj-cs"/>
              </a:rPr>
              <a:t>هي عبارة عن أنبوبة رفيعة تلتف علي نفسها وتفتح  عند سطح الجلد ( في طبقة البشرة ) وتسمي هذة الفتحات مسام العرقي ويتبخر العرق علي سطح الجلد ليخفض ذلك من حرارة الجسم وتتخلف الفضلات التي تجعل الجسم لزجاً ومن المهم إزالة هذة الفضلات تباعاً بالغسل حتي لا تسد الفضلات مسام العراق وللوقاية مما ينبعث منها رائحة كريهة عند تراكمها .</a:t>
            </a:r>
          </a:p>
          <a:p>
            <a:pPr algn="r" rtl="1">
              <a:buFont typeface="Wingdings" pitchFamily="2" charset="2"/>
              <a:buChar char="§"/>
            </a:pPr>
            <a:r>
              <a:rPr lang="ar-EG" dirty="0">
                <a:cs typeface="+mj-cs"/>
              </a:rPr>
              <a:t>وتتكون الشعرة من بصيلة تحيط بها الكثير من الشعيرات الدموية وتوجد حولها قرب خروجها من الجلد غدة دهنية تفرز مادة دهنية تسهل خروج الشعرة من الجلد وتكسبها ليونة تحول دون تقصفها كما يتصل بها عذلة تحركها إذا انقبضت .</a:t>
            </a:r>
          </a:p>
          <a:p>
            <a:pPr marL="0" indent="0" algn="r">
              <a:buNone/>
            </a:pPr>
            <a:endParaRPr lang="ar-EG" dirty="0">
              <a:cs typeface="+mj-cs"/>
            </a:endParaRPr>
          </a:p>
          <a:p>
            <a:pPr marL="0" indent="0" algn="r">
              <a:buNone/>
            </a:pPr>
            <a:r>
              <a:rPr lang="ar-EG" dirty="0"/>
              <a:t> </a:t>
            </a:r>
            <a:endParaRPr lang="en-US" dirty="0"/>
          </a:p>
        </p:txBody>
      </p:sp>
      <p:pic>
        <p:nvPicPr>
          <p:cNvPr id="5" name="Picture 4">
            <a:extLst>
              <a:ext uri="{FF2B5EF4-FFF2-40B4-BE49-F238E27FC236}">
                <a16:creationId xmlns:a16="http://schemas.microsoft.com/office/drawing/2014/main" xmlns="" id="{2A12C667-F849-43F3-91EF-1B9F578D7A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1826" y="3140764"/>
            <a:ext cx="5247861" cy="3090655"/>
          </a:xfrm>
          <a:prstGeom prst="rect">
            <a:avLst/>
          </a:prstGeom>
        </p:spPr>
      </p:pic>
      <p:pic>
        <p:nvPicPr>
          <p:cNvPr id="4" name="Picture 3">
            <a:hlinkClick r:id="rId3" action="ppaction://hlinksldjump"/>
          </p:cNvPr>
          <p:cNvPicPr>
            <a:picLocks/>
          </p:cNvPicPr>
          <p:nvPr/>
        </p:nvPicPr>
        <p:blipFill>
          <a:blip r:embed="rId4">
            <a:extLst>
              <a:ext uri="{28A0092B-C50C-407E-A947-70E740481C1C}">
                <a14:useLocalDpi xmlns:a14="http://schemas.microsoft.com/office/drawing/2010/main" val="0"/>
              </a:ext>
            </a:extLst>
          </a:blip>
          <a:stretch>
            <a:fillRect/>
          </a:stretch>
        </p:blipFill>
        <p:spPr>
          <a:xfrm>
            <a:off x="11205686" y="6231419"/>
            <a:ext cx="540000" cy="540000"/>
          </a:xfrm>
          <a:prstGeom prst="rect">
            <a:avLst/>
          </a:prstGeom>
        </p:spPr>
      </p:pic>
      <p:pic>
        <p:nvPicPr>
          <p:cNvPr id="6" name="Picture 5">
            <a:hlinkClick r:id="rId5" action="ppaction://hlinksldjump"/>
          </p:cNvPr>
          <p:cNvPicPr>
            <a:picLocks/>
          </p:cNvPicPr>
          <p:nvPr/>
        </p:nvPicPr>
        <p:blipFill>
          <a:blip r:embed="rId6">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7" name="Picture 6">
            <a:hlinkClick r:id="rId7" action="ppaction://hlinksldjump"/>
          </p:cNvPr>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spTree>
    <p:extLst>
      <p:ext uri="{BB962C8B-B14F-4D97-AF65-F5344CB8AC3E}">
        <p14:creationId xmlns:p14="http://schemas.microsoft.com/office/powerpoint/2010/main" val="172481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5D1A647-887B-4F4A-97D0-3B9C69127AA5}"/>
              </a:ext>
            </a:extLst>
          </p:cNvPr>
          <p:cNvSpPr>
            <a:spLocks noGrp="1"/>
          </p:cNvSpPr>
          <p:nvPr>
            <p:ph idx="1"/>
          </p:nvPr>
        </p:nvSpPr>
        <p:spPr>
          <a:xfrm>
            <a:off x="1273450" y="0"/>
            <a:ext cx="10330722" cy="6346371"/>
          </a:xfrm>
        </p:spPr>
        <p:txBody>
          <a:bodyPr>
            <a:normAutofit lnSpcReduction="10000"/>
          </a:bodyPr>
          <a:lstStyle/>
          <a:p>
            <a:pPr marL="0" indent="0" algn="r" rtl="1">
              <a:buNone/>
            </a:pPr>
            <a:r>
              <a:rPr lang="ar-EG" sz="2400" b="1" dirty="0">
                <a:solidFill>
                  <a:schemeClr val="accent1"/>
                </a:solidFill>
              </a:rPr>
              <a:t>2. الكلية :</a:t>
            </a:r>
          </a:p>
          <a:p>
            <a:pPr algn="r" rtl="1">
              <a:buFont typeface="Wingdings" pitchFamily="2" charset="2"/>
              <a:buChar char="§"/>
            </a:pPr>
            <a:r>
              <a:rPr lang="ar-EG" dirty="0"/>
              <a:t>لكل حيوان فقاري كليتان , وفي الفقريات الدنيا تكون الكلي اعضاء طويلة ورقيقة وتمتدعلي طول جانبي العمود الفقاري . أما في الفقريات الراقية كالثديات فأن الكلي تكون أكتنازآ وتقع خلف البريتون ( </a:t>
            </a:r>
            <a:r>
              <a:rPr lang="ar-EG" b="1" dirty="0">
                <a:solidFill>
                  <a:schemeClr val="accent1"/>
                </a:solidFill>
              </a:rPr>
              <a:t>الغشاء الذي يبطن التجويف البطني </a:t>
            </a:r>
            <a:r>
              <a:rPr lang="ar-EG" dirty="0"/>
              <a:t>) ويتصل بكل كلية قناه تنقل البول تسمي الحالب لتجمعه في المثانة حيث يخرج بعد أن يتجمع عن طريق قناه مجري البول . </a:t>
            </a:r>
          </a:p>
          <a:p>
            <a:pPr marL="0" indent="0" algn="r" rtl="1">
              <a:buNone/>
            </a:pPr>
            <a:r>
              <a:rPr lang="ar-EG" sz="2400" b="1" dirty="0">
                <a:solidFill>
                  <a:schemeClr val="accent1"/>
                </a:solidFill>
              </a:rPr>
              <a:t>تركيب الكلية :</a:t>
            </a:r>
          </a:p>
          <a:p>
            <a:pPr algn="r" rtl="1">
              <a:buFont typeface="Wingdings" pitchFamily="2" charset="2"/>
              <a:buChar char="§"/>
            </a:pPr>
            <a:r>
              <a:rPr lang="ar-EG" dirty="0"/>
              <a:t>تقع كليتا الانسان في الجزء العلوى من التجويف البطني علي جانبي العمود الفقري ويبلغ طولها 12 سم وعرضها حوالي 7 سم وسمكها نحو 3 سم وتشبه في شكلها حبة اللوبيا فجزؤها الخارجي محدب والداخلي مقعر , وعندجزها المقعر يدخل فرع من الاورطي يسمي </a:t>
            </a:r>
            <a:r>
              <a:rPr lang="ar-EG" b="1" dirty="0">
                <a:solidFill>
                  <a:schemeClr val="accent1"/>
                </a:solidFill>
              </a:rPr>
              <a:t>الشريان الكلوى </a:t>
            </a:r>
            <a:r>
              <a:rPr lang="ar-EG" dirty="0"/>
              <a:t>, كما يخرج وريد يسمي </a:t>
            </a:r>
            <a:r>
              <a:rPr lang="ar-EG" b="1" dirty="0">
                <a:solidFill>
                  <a:schemeClr val="accent1"/>
                </a:solidFill>
              </a:rPr>
              <a:t>الوريد الكلوى </a:t>
            </a:r>
            <a:r>
              <a:rPr lang="ar-EG" dirty="0"/>
              <a:t>الذي يتصل بالوريد الاجوف السفلي . </a:t>
            </a:r>
          </a:p>
          <a:p>
            <a:pPr algn="r" rtl="1">
              <a:buFont typeface="Wingdings" pitchFamily="2" charset="2"/>
              <a:buChar char="§"/>
            </a:pPr>
            <a:r>
              <a:rPr lang="ar-EG" dirty="0"/>
              <a:t>وتتكون من من منطقه خارجية ضيقة تسمي ( ا</a:t>
            </a:r>
            <a:r>
              <a:rPr lang="ar-EG" b="1" dirty="0">
                <a:solidFill>
                  <a:schemeClr val="accent1"/>
                </a:solidFill>
              </a:rPr>
              <a:t>لقشره</a:t>
            </a:r>
            <a:r>
              <a:rPr lang="ar-EG" dirty="0"/>
              <a:t> ) ومنطقه اخري داخلية عريضه تسمي ا</a:t>
            </a:r>
            <a:r>
              <a:rPr lang="ar-EG" b="1" dirty="0">
                <a:solidFill>
                  <a:schemeClr val="accent1"/>
                </a:solidFill>
              </a:rPr>
              <a:t>لنخاع </a:t>
            </a:r>
            <a:r>
              <a:rPr lang="ar-EG" dirty="0"/>
              <a:t>. </a:t>
            </a:r>
          </a:p>
          <a:p>
            <a:pPr algn="r" rtl="1">
              <a:buFont typeface="Wingdings" pitchFamily="2" charset="2"/>
              <a:buChar char="§"/>
            </a:pPr>
            <a:r>
              <a:rPr lang="ar-EG" dirty="0"/>
              <a:t>الوحدة الوظيفية للكلية هي </a:t>
            </a:r>
            <a:r>
              <a:rPr lang="ar-EG" b="1" dirty="0">
                <a:solidFill>
                  <a:schemeClr val="tx1"/>
                </a:solidFill>
              </a:rPr>
              <a:t>(</a:t>
            </a:r>
            <a:r>
              <a:rPr lang="ar-EG" b="1" dirty="0">
                <a:solidFill>
                  <a:schemeClr val="accent1"/>
                </a:solidFill>
              </a:rPr>
              <a:t> النفرون </a:t>
            </a:r>
            <a:r>
              <a:rPr lang="ar-EG" dirty="0"/>
              <a:t>) وتتكون كل كلية من نحو مليون نفرون وهي عباره عن أنابيب دقيقة تنتفخ في بدايتها مكونه انتفاخآ يشبة الفنجان يسمي ( </a:t>
            </a:r>
            <a:r>
              <a:rPr lang="ar-EG" b="1" dirty="0">
                <a:solidFill>
                  <a:schemeClr val="accent1"/>
                </a:solidFill>
              </a:rPr>
              <a:t>محفظة بومبا </a:t>
            </a:r>
            <a:r>
              <a:rPr lang="ar-EG" dirty="0"/>
              <a:t>) . </a:t>
            </a:r>
          </a:p>
          <a:p>
            <a:pPr algn="r" rtl="1">
              <a:buFont typeface="Wingdings" pitchFamily="2" charset="2"/>
              <a:buChar char="§"/>
            </a:pPr>
            <a:r>
              <a:rPr lang="ar-EG" dirty="0"/>
              <a:t>توجد بمنطقة القشره لكل نفرون أنبوبة تكون متعرجة في منطقة القشره</a:t>
            </a:r>
          </a:p>
          <a:p>
            <a:pPr marL="0" indent="0" algn="r" rtl="1">
              <a:buNone/>
            </a:pPr>
            <a:r>
              <a:rPr lang="ar-EG" dirty="0"/>
              <a:t>  في بدايتها تعرف </a:t>
            </a:r>
            <a:r>
              <a:rPr lang="ar-EG" b="1" dirty="0">
                <a:solidFill>
                  <a:schemeClr val="accent1"/>
                </a:solidFill>
              </a:rPr>
              <a:t>بالأنبوبة الملتفه القريبة </a:t>
            </a:r>
            <a:r>
              <a:rPr lang="ar-EG" dirty="0"/>
              <a:t>وتؤدي الي أنحاء علي شكل </a:t>
            </a:r>
          </a:p>
          <a:p>
            <a:pPr marL="0" indent="0" algn="r" rtl="1">
              <a:buNone/>
            </a:pPr>
            <a:r>
              <a:rPr lang="ar-EG" dirty="0"/>
              <a:t> حرف ( </a:t>
            </a:r>
            <a:r>
              <a:rPr lang="en-US" dirty="0"/>
              <a:t>U</a:t>
            </a:r>
            <a:r>
              <a:rPr lang="ar-EG" dirty="0"/>
              <a:t> ) يسمي ثنية هنل في منطقة النخاع ثم يعود مره أخري الي </a:t>
            </a:r>
          </a:p>
          <a:p>
            <a:pPr marL="0" indent="0" algn="r" rtl="1">
              <a:buNone/>
            </a:pPr>
            <a:r>
              <a:rPr lang="ar-EG" dirty="0"/>
              <a:t> القشره في صوره متعرجة تعرف بالأنبوبة الملتفه البعيدة وتتجمع هذه </a:t>
            </a:r>
          </a:p>
          <a:p>
            <a:pPr marL="0" indent="0" algn="r" rtl="1">
              <a:buNone/>
            </a:pPr>
            <a:r>
              <a:rPr lang="ar-EG" dirty="0"/>
              <a:t> الأنابيب في أنابيب جامعه تعرف </a:t>
            </a:r>
            <a:r>
              <a:rPr lang="ar-EG" b="1" dirty="0">
                <a:solidFill>
                  <a:schemeClr val="accent1"/>
                </a:solidFill>
              </a:rPr>
              <a:t>بحوض الكلية </a:t>
            </a:r>
          </a:p>
          <a:p>
            <a:pPr marL="0" indent="0" algn="r" rtl="1">
              <a:buNone/>
            </a:pPr>
            <a:endParaRPr lang="ar-EG" b="1" dirty="0"/>
          </a:p>
          <a:p>
            <a:pPr marL="0" indent="0" algn="r" rtl="1">
              <a:buNone/>
            </a:pPr>
            <a:endParaRPr lang="ar-EG" dirty="0"/>
          </a:p>
          <a:p>
            <a:pPr marL="0" indent="0" algn="r" rtl="1">
              <a:buNone/>
            </a:pPr>
            <a:endParaRPr lang="ar-EG" dirty="0">
              <a:solidFill>
                <a:schemeClr val="accent1"/>
              </a:solidFill>
            </a:endParaRPr>
          </a:p>
          <a:p>
            <a:pPr marL="0" indent="0" algn="r" rtl="1">
              <a:buNone/>
            </a:pPr>
            <a:endParaRPr lang="en-US" dirty="0">
              <a:solidFill>
                <a:schemeClr val="tx1"/>
              </a:solidFill>
            </a:endParaRPr>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173029"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205090"/>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pic>
        <p:nvPicPr>
          <p:cNvPr id="7" name="Picture 6">
            <a:extLst>
              <a:ext uri="{FF2B5EF4-FFF2-40B4-BE49-F238E27FC236}">
                <a16:creationId xmlns:a16="http://schemas.microsoft.com/office/drawing/2014/main" xmlns="" id="{5F100624-BE3F-4EC5-9ADD-54EDC0FBF6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76525" y="3794615"/>
            <a:ext cx="3008658" cy="2677622"/>
          </a:xfrm>
          <a:prstGeom prst="rect">
            <a:avLst/>
          </a:prstGeom>
        </p:spPr>
      </p:pic>
    </p:spTree>
    <p:extLst>
      <p:ext uri="{BB962C8B-B14F-4D97-AF65-F5344CB8AC3E}">
        <p14:creationId xmlns:p14="http://schemas.microsoft.com/office/powerpoint/2010/main" val="293770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strVal val="#ppt_x"/>
                                          </p:val>
                                        </p:tav>
                                        <p:tav tm="100000">
                                          <p:val>
                                            <p:strVal val="#ppt_x"/>
                                          </p:val>
                                        </p:tav>
                                      </p:tavLst>
                                    </p:anim>
                                    <p:anim calcmode="lin" valueType="num">
                                      <p:cBhvr>
                                        <p:cTn id="7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CBDA030-4CD9-432A-8850-6F4894AFA772}"/>
              </a:ext>
            </a:extLst>
          </p:cNvPr>
          <p:cNvSpPr>
            <a:spLocks noGrp="1"/>
          </p:cNvSpPr>
          <p:nvPr>
            <p:ph idx="1"/>
          </p:nvPr>
        </p:nvSpPr>
        <p:spPr>
          <a:xfrm>
            <a:off x="1208314" y="1"/>
            <a:ext cx="10482944" cy="6257872"/>
          </a:xfrm>
        </p:spPr>
        <p:txBody>
          <a:bodyPr>
            <a:normAutofit lnSpcReduction="10000"/>
          </a:bodyPr>
          <a:lstStyle/>
          <a:p>
            <a:pPr algn="r" rtl="1">
              <a:lnSpc>
                <a:spcPct val="100000"/>
              </a:lnSpc>
              <a:buFont typeface="Wingdings" pitchFamily="2" charset="2"/>
              <a:buChar char="§"/>
            </a:pPr>
            <a:r>
              <a:rPr lang="ar-EG" dirty="0"/>
              <a:t>ويتصل بكل كلية أنبوية تسمي</a:t>
            </a:r>
            <a:r>
              <a:rPr lang="ar-EG" b="1" dirty="0">
                <a:solidFill>
                  <a:schemeClr val="accent1"/>
                </a:solidFill>
              </a:rPr>
              <a:t> (الحالب) </a:t>
            </a:r>
            <a:r>
              <a:rPr lang="ar-EG" dirty="0"/>
              <a:t>تنقل البول من الكلية قطره </a:t>
            </a:r>
          </a:p>
          <a:p>
            <a:pPr marL="0" indent="0" algn="r" rtl="1">
              <a:lnSpc>
                <a:spcPct val="100000"/>
              </a:lnSpc>
              <a:buNone/>
            </a:pPr>
            <a:r>
              <a:rPr lang="ar-EG" dirty="0"/>
              <a:t>بقطره الي كيس عضلي صغير يسمي </a:t>
            </a:r>
            <a:r>
              <a:rPr lang="ar-EG" b="1" dirty="0">
                <a:solidFill>
                  <a:schemeClr val="accent1"/>
                </a:solidFill>
              </a:rPr>
              <a:t>(المثانة)</a:t>
            </a:r>
            <a:r>
              <a:rPr lang="ar-EG" dirty="0"/>
              <a:t>حيث يتصل بها من </a:t>
            </a:r>
          </a:p>
          <a:p>
            <a:pPr marL="0" indent="0" algn="r" rtl="1">
              <a:lnSpc>
                <a:spcPct val="100000"/>
              </a:lnSpc>
              <a:buNone/>
            </a:pPr>
            <a:r>
              <a:rPr lang="ar-EG" dirty="0"/>
              <a:t>الخلف في أتجاه مائل ، وللمثانة عضلة عاصره تسدها حتي يتجمع فيها </a:t>
            </a:r>
          </a:p>
          <a:p>
            <a:pPr marL="0" indent="0" algn="r" rtl="1">
              <a:lnSpc>
                <a:spcPct val="100000"/>
              </a:lnSpc>
              <a:buNone/>
            </a:pPr>
            <a:r>
              <a:rPr lang="ar-EG" dirty="0"/>
              <a:t>البول ولا تسمح للبول بالخروج الا عند الحاجه في قناة تتصل بها تسمي </a:t>
            </a:r>
          </a:p>
          <a:p>
            <a:pPr marL="0" indent="0" algn="r" rtl="1">
              <a:lnSpc>
                <a:spcPct val="100000"/>
              </a:lnSpc>
              <a:buNone/>
            </a:pPr>
            <a:r>
              <a:rPr lang="ar-EG" b="1" dirty="0">
                <a:solidFill>
                  <a:schemeClr val="accent1"/>
                </a:solidFill>
              </a:rPr>
              <a:t>( مجري البول) .</a:t>
            </a:r>
          </a:p>
          <a:p>
            <a:pPr marL="0" indent="0" algn="r" rtl="1">
              <a:buNone/>
            </a:pPr>
            <a:endParaRPr lang="ar-EG" sz="1200" b="1" dirty="0">
              <a:solidFill>
                <a:schemeClr val="accent1"/>
              </a:solidFill>
            </a:endParaRPr>
          </a:p>
          <a:p>
            <a:pPr marL="0" indent="0" algn="r" rtl="1">
              <a:buNone/>
            </a:pPr>
            <a:r>
              <a:rPr lang="ar-EG" sz="2400" b="1" dirty="0">
                <a:solidFill>
                  <a:schemeClr val="accent1"/>
                </a:solidFill>
              </a:rPr>
              <a:t>أستخلاص البول :</a:t>
            </a:r>
          </a:p>
          <a:p>
            <a:pPr algn="r" rtl="1">
              <a:lnSpc>
                <a:spcPct val="100000"/>
              </a:lnSpc>
              <a:buFont typeface="Wingdings" pitchFamily="2" charset="2"/>
              <a:buChar char="§"/>
            </a:pPr>
            <a:r>
              <a:rPr lang="ar-EG" dirty="0"/>
              <a:t>يخرج من الاورطي فرعان يتجة كل فرع منهما الي أحدي الكليتين و</a:t>
            </a:r>
          </a:p>
          <a:p>
            <a:pPr marL="0" indent="0" algn="r" rtl="1">
              <a:lnSpc>
                <a:spcPct val="100000"/>
              </a:lnSpc>
              <a:buNone/>
            </a:pPr>
            <a:r>
              <a:rPr lang="ar-EG" dirty="0"/>
              <a:t> يسمي الشريان الكلوى فيدخلها عند سطحهما المقعر ، وهنا يتفرغ الي </a:t>
            </a:r>
          </a:p>
          <a:p>
            <a:pPr marL="0" indent="0" algn="r" rtl="1">
              <a:lnSpc>
                <a:spcPct val="100000"/>
              </a:lnSpc>
              <a:buNone/>
            </a:pPr>
            <a:r>
              <a:rPr lang="ar-EG" dirty="0"/>
              <a:t>فروع أصغر فأصغر وتتكون شبكة من الشعيرات الدموية داخل محفظة بومان تعرف بالجمع حيث يرشح الجزء السائل من الدم </a:t>
            </a:r>
            <a:r>
              <a:rPr lang="ar-EG" b="1" dirty="0">
                <a:solidFill>
                  <a:schemeClr val="accent1"/>
                </a:solidFill>
              </a:rPr>
              <a:t>(البلازما) </a:t>
            </a:r>
            <a:r>
              <a:rPr lang="ar-EG" dirty="0"/>
              <a:t>بما يحوية من ماء وفضلات ومواد معدنية وجلوكوز وتمر في النفرون ، أما خلايا الدم وجزيئات البروتين الكبيره فلا تمر ، حيث أن جسم الانسان يفقد كثيرآ من المواد الضرورية اللازمة له كما يلزم علي الفرد أن يشرب 170 لتر من الماء في اليوم الواحد لأحاله مما فقده ، فبعد أن يرشح الدم لابد أن تحدث عملية أخري يستعيد فيها الماء الذي يحتاجة الجسم والجلوكوز والمواد المعدنية ليمر ثانية الي الدم وتسمي هذه العملية </a:t>
            </a:r>
            <a:r>
              <a:rPr lang="ar-EG" b="1" dirty="0">
                <a:solidFill>
                  <a:schemeClr val="accent1"/>
                </a:solidFill>
              </a:rPr>
              <a:t>(</a:t>
            </a:r>
            <a:r>
              <a:rPr lang="ar-EG" dirty="0"/>
              <a:t> </a:t>
            </a:r>
            <a:r>
              <a:rPr lang="ar-EG" b="1" dirty="0">
                <a:solidFill>
                  <a:schemeClr val="accent1"/>
                </a:solidFill>
              </a:rPr>
              <a:t>بأعاده الأمتصاص ) </a:t>
            </a:r>
            <a:r>
              <a:rPr lang="ar-EG" dirty="0"/>
              <a:t>بينما تترك فقط الفضلات التي تكون في صورة بول يحتوى علي فائض الماء ، والفضلات النيتروجينية (اليوريا) وبعض الاملاح الغير عضوية ، كما أنة يحتوى علي مواد أخري تكون فائضة عن حاجة الجسم وتشمل مقادير صغيرة من الجلوكوز والفيتامينات وتتم هذه العملية في أنبوبة النقرون ثم ينقل البول في الحالب بعد ان يخرج من الكلية الي المثانة وعندما تمتلئ المثانة بالبول فأن عضلاتها تنقبض لتدفع البول الي مجري البول ليطرده الي خارج الجسم . </a:t>
            </a:r>
          </a:p>
          <a:p>
            <a:pPr marL="0" indent="0" algn="r" rtl="1">
              <a:buNone/>
            </a:pPr>
            <a:endParaRPr lang="ar-EG" sz="2400" b="1" dirty="0">
              <a:solidFill>
                <a:schemeClr val="accent1"/>
              </a:solidFill>
            </a:endParaRPr>
          </a:p>
          <a:p>
            <a:pPr marL="0" indent="0" algn="r" rtl="1">
              <a:buNone/>
            </a:pPr>
            <a:endParaRPr lang="ar-EG" b="1" dirty="0">
              <a:solidFill>
                <a:schemeClr val="accent1"/>
              </a:solidFill>
            </a:endParaRPr>
          </a:p>
          <a:p>
            <a:pPr marL="0" indent="0" algn="r" rtl="1">
              <a:buNone/>
            </a:pPr>
            <a:endParaRPr lang="en-US" dirty="0"/>
          </a:p>
        </p:txBody>
      </p:sp>
      <p:pic>
        <p:nvPicPr>
          <p:cNvPr id="4" name="Picture 3">
            <a:hlinkClick r:id="rId2" action="ppaction://hlinksldjump"/>
          </p:cNvPr>
          <p:cNvPicPr>
            <a:picLocks/>
          </p:cNvPicPr>
          <p:nvPr/>
        </p:nvPicPr>
        <p:blipFill>
          <a:blip r:embed="rId3">
            <a:extLst>
              <a:ext uri="{28A0092B-C50C-407E-A947-70E740481C1C}">
                <a14:useLocalDpi xmlns:a14="http://schemas.microsoft.com/office/drawing/2010/main" val="0"/>
              </a:ext>
            </a:extLst>
          </a:blip>
          <a:stretch>
            <a:fillRect/>
          </a:stretch>
        </p:blipFill>
        <p:spPr>
          <a:xfrm>
            <a:off x="11173029" y="6257873"/>
            <a:ext cx="540000" cy="540000"/>
          </a:xfrm>
          <a:prstGeom prst="rect">
            <a:avLst/>
          </a:prstGeom>
        </p:spPr>
      </p:pic>
      <p:pic>
        <p:nvPicPr>
          <p:cNvPr id="5" name="Picture 4">
            <a:hlinkClick r:id="rId4" action="ppaction://hlinksldjump"/>
          </p:cNvPr>
          <p:cNvPicPr>
            <a:picLocks/>
          </p:cNvPicPr>
          <p:nvPr/>
        </p:nvPicPr>
        <p:blipFill>
          <a:blip r:embed="rId5">
            <a:extLst>
              <a:ext uri="{28A0092B-C50C-407E-A947-70E740481C1C}">
                <a14:useLocalDpi xmlns:a14="http://schemas.microsoft.com/office/drawing/2010/main" val="0"/>
              </a:ext>
            </a:extLst>
          </a:blip>
          <a:stretch>
            <a:fillRect/>
          </a:stretch>
        </p:blipFill>
        <p:spPr>
          <a:xfrm>
            <a:off x="980704" y="6194204"/>
            <a:ext cx="540000" cy="540000"/>
          </a:xfrm>
          <a:prstGeom prst="rect">
            <a:avLst/>
          </a:prstGeom>
        </p:spPr>
      </p:pic>
      <p:pic>
        <p:nvPicPr>
          <p:cNvPr id="6" name="Picture 5">
            <a:hlinkClick r:id="rId6" action="ppaction://hlinksldjump"/>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54660" y="76337"/>
            <a:ext cx="792088" cy="616766"/>
          </a:xfrm>
          <a:prstGeom prst="rect">
            <a:avLst/>
          </a:prstGeom>
        </p:spPr>
      </p:pic>
      <p:pic>
        <p:nvPicPr>
          <p:cNvPr id="7" name="Picture 6">
            <a:extLst>
              <a:ext uri="{FF2B5EF4-FFF2-40B4-BE49-F238E27FC236}">
                <a16:creationId xmlns:a16="http://schemas.microsoft.com/office/drawing/2014/main" xmlns="" id="{FFCD661B-DF52-47E7-A3F5-A655761A6EE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22259" y="76337"/>
            <a:ext cx="2745548" cy="3130688"/>
          </a:xfrm>
          <a:prstGeom prst="rect">
            <a:avLst/>
          </a:prstGeom>
        </p:spPr>
      </p:pic>
    </p:spTree>
    <p:extLst>
      <p:ext uri="{BB962C8B-B14F-4D97-AF65-F5344CB8AC3E}">
        <p14:creationId xmlns:p14="http://schemas.microsoft.com/office/powerpoint/2010/main" val="70528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0"/>
                                        <p:tgtEl>
                                          <p:spTgt spid="3">
                                            <p:txEl>
                                              <p:pRg st="7" end="7"/>
                                            </p:txEl>
                                          </p:spTgt>
                                        </p:tgtEl>
                                      </p:cBhvr>
                                    </p:animEffect>
                                    <p:anim calcmode="lin" valueType="num">
                                      <p:cBhvr>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1000"/>
                                        <p:tgtEl>
                                          <p:spTgt spid="3">
                                            <p:txEl>
                                              <p:pRg st="8" end="8"/>
                                            </p:txEl>
                                          </p:spTgt>
                                        </p:tgtEl>
                                      </p:cBhvr>
                                    </p:animEffect>
                                    <p:anim calcmode="lin" valueType="num">
                                      <p:cBhvr>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1000"/>
                                        <p:tgtEl>
                                          <p:spTgt spid="3">
                                            <p:txEl>
                                              <p:pRg st="9" end="9"/>
                                            </p:txEl>
                                          </p:spTgt>
                                        </p:tgtEl>
                                      </p:cBhvr>
                                    </p:animEffect>
                                    <p:anim calcmode="lin" valueType="num">
                                      <p:cBhvr>
                                        <p:cTn id="5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fade">
                                      <p:cBhvr>
                                        <p:cTn id="58" dur="1000"/>
                                        <p:tgtEl>
                                          <p:spTgt spid="7"/>
                                        </p:tgtEl>
                                      </p:cBhvr>
                                    </p:animEffect>
                                    <p:anim calcmode="lin" valueType="num">
                                      <p:cBhvr>
                                        <p:cTn id="59" dur="1000" fill="hold"/>
                                        <p:tgtEl>
                                          <p:spTgt spid="7"/>
                                        </p:tgtEl>
                                        <p:attrNameLst>
                                          <p:attrName>ppt_x</p:attrName>
                                        </p:attrNameLst>
                                      </p:cBhvr>
                                      <p:tavLst>
                                        <p:tav tm="0">
                                          <p:val>
                                            <p:strVal val="#ppt_x"/>
                                          </p:val>
                                        </p:tav>
                                        <p:tav tm="100000">
                                          <p:val>
                                            <p:strVal val="#ppt_x"/>
                                          </p:val>
                                        </p:tav>
                                      </p:tavLst>
                                    </p:anim>
                                    <p:anim calcmode="lin" valueType="num">
                                      <p:cBhvr>
                                        <p:cTn id="6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Badge</Template>
  <TotalTime>383</TotalTime>
  <Words>2106</Words>
  <Application>Microsoft Office PowerPoint</Application>
  <PresentationFormat>Widescreen</PresentationFormat>
  <Paragraphs>112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Gill Sans MT</vt:lpstr>
      <vt:lpstr>Impact</vt:lpstr>
      <vt:lpstr>Majalla UI</vt:lpstr>
      <vt:lpstr>Times New Roman</vt:lpstr>
      <vt:lpstr>Wingdings</vt:lpstr>
      <vt:lpstr>Badge</vt:lpstr>
      <vt:lpstr>PowerPoint Presentation</vt:lpstr>
      <vt:lpstr>PowerPoint Presentation</vt:lpstr>
      <vt:lpstr>PowerPoint Presentation</vt:lpstr>
      <vt:lpstr>PowerPoint Presentation</vt:lpstr>
      <vt:lpstr>PowerPoint Presentation</vt:lpstr>
      <vt:lpstr>الإخراج في الإنسان: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fea</dc:creator>
  <cp:lastModifiedBy>fea</cp:lastModifiedBy>
  <cp:revision>40</cp:revision>
  <dcterms:created xsi:type="dcterms:W3CDTF">2020-11-30T17:20:07Z</dcterms:created>
  <dcterms:modified xsi:type="dcterms:W3CDTF">2020-12-15T16:44:33Z</dcterms:modified>
</cp:coreProperties>
</file>