
<file path=[Content_Types].xml><?xml version="1.0" encoding="utf-8"?>
<Types xmlns="http://schemas.openxmlformats.org/package/2006/content-types">
  <Default Extension="bmp" ContentType="image/bmp"/>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768" r:id="rId4"/>
  </p:sldMasterIdLst>
  <p:notesMasterIdLst>
    <p:notesMasterId r:id="rId17"/>
  </p:notesMasterIdLst>
  <p:handoutMasterIdLst>
    <p:handoutMasterId r:id="rId18"/>
  </p:handoutMasterIdLst>
  <p:sldIdLst>
    <p:sldId id="256" r:id="rId5"/>
    <p:sldId id="259" r:id="rId6"/>
    <p:sldId id="263" r:id="rId7"/>
    <p:sldId id="264" r:id="rId8"/>
    <p:sldId id="265" r:id="rId9"/>
    <p:sldId id="266" r:id="rId10"/>
    <p:sldId id="267" r:id="rId11"/>
    <p:sldId id="268" r:id="rId12"/>
    <p:sldId id="269" r:id="rId13"/>
    <p:sldId id="270" r:id="rId14"/>
    <p:sldId id="271" r:id="rId15"/>
    <p:sldId id="272"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1" autoAdjust="0"/>
    <p:restoredTop sz="94605" autoAdjust="0"/>
  </p:normalViewPr>
  <p:slideViewPr>
    <p:cSldViewPr snapToGrid="0">
      <p:cViewPr varScale="1">
        <p:scale>
          <a:sx n="103" d="100"/>
          <a:sy n="103" d="100"/>
        </p:scale>
        <p:origin x="108" y="288"/>
      </p:cViewPr>
      <p:guideLst/>
    </p:cSldViewPr>
  </p:slideViewPr>
  <p:notesTextViewPr>
    <p:cViewPr>
      <p:scale>
        <a:sx n="1" d="1"/>
        <a:sy n="1" d="1"/>
      </p:scale>
      <p:origin x="0" y="0"/>
    </p:cViewPr>
  </p:notesTextViewPr>
  <p:notesViewPr>
    <p:cSldViewPr snapToGrid="0">
      <p:cViewPr varScale="1">
        <p:scale>
          <a:sx n="68" d="100"/>
          <a:sy n="68" d="100"/>
        </p:scale>
        <p:origin x="3288"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08F4EA64-D5E8-4450-BC30-7DFC4EBD38F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xmlns="" id="{66641F71-C740-4CC1-840C-5FB23C8519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D963B1-226B-4B24-8975-7DD28730789D}" type="datetimeFigureOut">
              <a:rPr lang="en-US" smtClean="0"/>
              <a:t>11/29/2020</a:t>
            </a:fld>
            <a:endParaRPr lang="en-US" dirty="0"/>
          </a:p>
        </p:txBody>
      </p:sp>
      <p:sp>
        <p:nvSpPr>
          <p:cNvPr id="4" name="Footer Placeholder 3">
            <a:extLst>
              <a:ext uri="{FF2B5EF4-FFF2-40B4-BE49-F238E27FC236}">
                <a16:creationId xmlns:a16="http://schemas.microsoft.com/office/drawing/2014/main" xmlns="" id="{C1BCE577-AAC9-4588-9221-506DA251D45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xmlns="" id="{B49921CD-9C42-44C5-B535-5F5FA40227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FA9CF0-FE85-40E5-A3E4-9D8D4A205BC2}" type="slidenum">
              <a:rPr lang="en-US" smtClean="0"/>
              <a:t>‹#›</a:t>
            </a:fld>
            <a:endParaRPr lang="en-US" dirty="0"/>
          </a:p>
        </p:txBody>
      </p:sp>
    </p:spTree>
    <p:extLst>
      <p:ext uri="{BB962C8B-B14F-4D97-AF65-F5344CB8AC3E}">
        <p14:creationId xmlns:p14="http://schemas.microsoft.com/office/powerpoint/2010/main" val="14096780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C0BE83-1F76-412F-817F-6B87541A62B7}" type="datetimeFigureOut">
              <a:rPr lang="en-US" smtClean="0"/>
              <a:t>11/29/2020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B54AA9-D1C5-4A71-8BC1-393246244DDE}" type="slidenum">
              <a:rPr lang="en-US" smtClean="0"/>
              <a:t>‹#›</a:t>
            </a:fld>
            <a:endParaRPr lang="en-US" dirty="0"/>
          </a:p>
        </p:txBody>
      </p:sp>
    </p:spTree>
    <p:extLst>
      <p:ext uri="{BB962C8B-B14F-4D97-AF65-F5344CB8AC3E}">
        <p14:creationId xmlns:p14="http://schemas.microsoft.com/office/powerpoint/2010/main" val="13412099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B54AA9-D1C5-4A71-8BC1-393246244DDE}" type="slidenum">
              <a:rPr lang="en-US" smtClean="0"/>
              <a:t>1</a:t>
            </a:fld>
            <a:endParaRPr lang="en-US" dirty="0"/>
          </a:p>
        </p:txBody>
      </p:sp>
    </p:spTree>
    <p:extLst>
      <p:ext uri="{BB962C8B-B14F-4D97-AF65-F5344CB8AC3E}">
        <p14:creationId xmlns:p14="http://schemas.microsoft.com/office/powerpoint/2010/main" val="1610098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B54AA9-D1C5-4A71-8BC1-393246244DDE}" type="slidenum">
              <a:rPr lang="en-US" smtClean="0"/>
              <a:t>10</a:t>
            </a:fld>
            <a:endParaRPr lang="en-US" dirty="0"/>
          </a:p>
        </p:txBody>
      </p:sp>
    </p:spTree>
    <p:extLst>
      <p:ext uri="{BB962C8B-B14F-4D97-AF65-F5344CB8AC3E}">
        <p14:creationId xmlns:p14="http://schemas.microsoft.com/office/powerpoint/2010/main" val="8004866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B54AA9-D1C5-4A71-8BC1-393246244DDE}" type="slidenum">
              <a:rPr lang="en-US" smtClean="0"/>
              <a:t>11</a:t>
            </a:fld>
            <a:endParaRPr lang="en-US" dirty="0"/>
          </a:p>
        </p:txBody>
      </p:sp>
    </p:spTree>
    <p:extLst>
      <p:ext uri="{BB962C8B-B14F-4D97-AF65-F5344CB8AC3E}">
        <p14:creationId xmlns:p14="http://schemas.microsoft.com/office/powerpoint/2010/main" val="1758288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B54AA9-D1C5-4A71-8BC1-393246244DDE}" type="slidenum">
              <a:rPr lang="en-US" smtClean="0"/>
              <a:t>12</a:t>
            </a:fld>
            <a:endParaRPr lang="en-US" dirty="0"/>
          </a:p>
        </p:txBody>
      </p:sp>
    </p:spTree>
    <p:extLst>
      <p:ext uri="{BB962C8B-B14F-4D97-AF65-F5344CB8AC3E}">
        <p14:creationId xmlns:p14="http://schemas.microsoft.com/office/powerpoint/2010/main" val="2652955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B54AA9-D1C5-4A71-8BC1-393246244DDE}" type="slidenum">
              <a:rPr lang="en-US" smtClean="0"/>
              <a:t>2</a:t>
            </a:fld>
            <a:endParaRPr lang="en-US" dirty="0"/>
          </a:p>
        </p:txBody>
      </p:sp>
    </p:spTree>
    <p:extLst>
      <p:ext uri="{BB962C8B-B14F-4D97-AF65-F5344CB8AC3E}">
        <p14:creationId xmlns:p14="http://schemas.microsoft.com/office/powerpoint/2010/main" val="14353385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B54AA9-D1C5-4A71-8BC1-393246244DDE}" type="slidenum">
              <a:rPr lang="en-US" smtClean="0"/>
              <a:t>3</a:t>
            </a:fld>
            <a:endParaRPr lang="en-US" dirty="0"/>
          </a:p>
        </p:txBody>
      </p:sp>
    </p:spTree>
    <p:extLst>
      <p:ext uri="{BB962C8B-B14F-4D97-AF65-F5344CB8AC3E}">
        <p14:creationId xmlns:p14="http://schemas.microsoft.com/office/powerpoint/2010/main" val="23699639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B54AA9-D1C5-4A71-8BC1-393246244DDE}" type="slidenum">
              <a:rPr lang="en-US" smtClean="0"/>
              <a:t>4</a:t>
            </a:fld>
            <a:endParaRPr lang="en-US" dirty="0"/>
          </a:p>
        </p:txBody>
      </p:sp>
    </p:spTree>
    <p:extLst>
      <p:ext uri="{BB962C8B-B14F-4D97-AF65-F5344CB8AC3E}">
        <p14:creationId xmlns:p14="http://schemas.microsoft.com/office/powerpoint/2010/main" val="204939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B54AA9-D1C5-4A71-8BC1-393246244DDE}" type="slidenum">
              <a:rPr lang="en-US" smtClean="0"/>
              <a:t>5</a:t>
            </a:fld>
            <a:endParaRPr lang="en-US" dirty="0"/>
          </a:p>
        </p:txBody>
      </p:sp>
    </p:spTree>
    <p:extLst>
      <p:ext uri="{BB962C8B-B14F-4D97-AF65-F5344CB8AC3E}">
        <p14:creationId xmlns:p14="http://schemas.microsoft.com/office/powerpoint/2010/main" val="1000370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B54AA9-D1C5-4A71-8BC1-393246244DDE}" type="slidenum">
              <a:rPr lang="en-US" smtClean="0"/>
              <a:t>6</a:t>
            </a:fld>
            <a:endParaRPr lang="en-US" dirty="0"/>
          </a:p>
        </p:txBody>
      </p:sp>
    </p:spTree>
    <p:extLst>
      <p:ext uri="{BB962C8B-B14F-4D97-AF65-F5344CB8AC3E}">
        <p14:creationId xmlns:p14="http://schemas.microsoft.com/office/powerpoint/2010/main" val="1652327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B54AA9-D1C5-4A71-8BC1-393246244DDE}" type="slidenum">
              <a:rPr lang="en-US" smtClean="0"/>
              <a:t>7</a:t>
            </a:fld>
            <a:endParaRPr lang="en-US" dirty="0"/>
          </a:p>
        </p:txBody>
      </p:sp>
    </p:spTree>
    <p:extLst>
      <p:ext uri="{BB962C8B-B14F-4D97-AF65-F5344CB8AC3E}">
        <p14:creationId xmlns:p14="http://schemas.microsoft.com/office/powerpoint/2010/main" val="1237513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B54AA9-D1C5-4A71-8BC1-393246244DDE}" type="slidenum">
              <a:rPr lang="en-US" smtClean="0"/>
              <a:t>8</a:t>
            </a:fld>
            <a:endParaRPr lang="en-US" dirty="0"/>
          </a:p>
        </p:txBody>
      </p:sp>
    </p:spTree>
    <p:extLst>
      <p:ext uri="{BB962C8B-B14F-4D97-AF65-F5344CB8AC3E}">
        <p14:creationId xmlns:p14="http://schemas.microsoft.com/office/powerpoint/2010/main" val="1337276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B54AA9-D1C5-4A71-8BC1-393246244DDE}" type="slidenum">
              <a:rPr lang="en-US" smtClean="0"/>
              <a:t>9</a:t>
            </a:fld>
            <a:endParaRPr lang="en-US" dirty="0"/>
          </a:p>
        </p:txBody>
      </p:sp>
    </p:spTree>
    <p:extLst>
      <p:ext uri="{BB962C8B-B14F-4D97-AF65-F5344CB8AC3E}">
        <p14:creationId xmlns:p14="http://schemas.microsoft.com/office/powerpoint/2010/main" val="2275493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bmp"/><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bmp"/><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ectangle 15"/>
          <p:cNvSpPr/>
          <p:nvPr/>
        </p:nvSpPr>
        <p:spPr>
          <a:xfrm>
            <a:off x="1" y="0"/>
            <a:ext cx="12192000" cy="6858000"/>
          </a:xfrm>
          <a:prstGeom prst="rect">
            <a:avLst/>
          </a:prstGeom>
          <a:blipFill dpi="0" rotWithShape="1">
            <a:blip r:embed="rId2">
              <a:alphaModFix amt="45000"/>
              <a:duotone>
                <a:schemeClr val="accent2">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11" name="Rectangle 10"/>
          <p:cNvSpPr/>
          <p:nvPr/>
        </p:nvSpPr>
        <p:spPr>
          <a:xfrm>
            <a:off x="1447801" y="1411615"/>
            <a:ext cx="9296400" cy="4034770"/>
          </a:xfrm>
          <a:prstGeom prst="rect">
            <a:avLst/>
          </a:prstGeom>
          <a:solidFill>
            <a:schemeClr val="bg2"/>
          </a:solidFill>
          <a:ln w="9525" cap="sq" cmpd="sng" algn="ctr">
            <a:no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solidFill>
                <a:effectLst>
                  <a:outerShdw blurRad="38100" dist="12700" dir="2700000" algn="tl" rotWithShape="0">
                    <a:prstClr val="black">
                      <a:alpha val="40000"/>
                    </a:prstClr>
                  </a:out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2"/>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rgbClr val="FFFFFF"/>
                </a:solidFill>
                <a:latin typeface="+mn-lt"/>
              </a:defRPr>
            </a:lvl1pPr>
          </a:lstStyle>
          <a:p>
            <a:fld id="{03FCE02C-6EC6-4E09-BC2C-9FDED4DE236E}" type="datetimeFigureOut">
              <a:rPr lang="en-US" dirty="0"/>
              <a:t>11/29/2020</a:t>
            </a:fld>
            <a:endParaRPr lang="en-US" dirty="0"/>
          </a:p>
        </p:txBody>
      </p:sp>
      <p:sp>
        <p:nvSpPr>
          <p:cNvPr id="21" name="Footer Placeholder 20"/>
          <p:cNvSpPr>
            <a:spLocks noGrp="1"/>
          </p:cNvSpPr>
          <p:nvPr>
            <p:ph type="ftr" sz="quarter" idx="11"/>
          </p:nvPr>
        </p:nvSpPr>
        <p:spPr>
          <a:xfrm>
            <a:off x="1453896" y="5212080"/>
            <a:ext cx="5905500" cy="228600"/>
          </a:xfrm>
        </p:spPr>
        <p:txBody>
          <a:bodyPr/>
          <a:lstStyle>
            <a:lvl1pPr algn="l">
              <a:defRPr>
                <a:solidFill>
                  <a:schemeClr val="tx2"/>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solidFill>
                  <a:schemeClr val="tx2"/>
                </a:solidFill>
              </a:defRPr>
            </a:lvl1pPr>
          </a:lstStyle>
          <a:p>
            <a:fld id="{FB075A7A-4A9A-410F-B848-AB998ACC9419}" type="datetimeFigureOut">
              <a:rPr lang="en-US" dirty="0"/>
              <a:pPr/>
              <a:t>11/29/2020</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solidFill>
                  <a:schemeClr val="tx2"/>
                </a:solidFill>
              </a:defRPr>
            </a:lvl1pPr>
          </a:lstStyle>
          <a:p>
            <a:fld id="{AA5F3E88-2D66-4D17-B0FA-EA13CB20B2FF}" type="datetimeFigureOut">
              <a:rPr lang="en-US" dirty="0"/>
              <a:pPr/>
              <a:t>11/29/2020</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sz="18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solidFill>
                  <a:schemeClr val="tx2"/>
                </a:solidFill>
              </a:defRPr>
            </a:lvl1pPr>
          </a:lstStyle>
          <a:p>
            <a:fld id="{4D8F36E1-9596-4E98-8786-4A17C5D29C65}" type="datetimeFigureOut">
              <a:rPr lang="en-US" dirty="0"/>
              <a:pPr/>
              <a:t>11/29/2020</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9" name="Rectangle 18"/>
          <p:cNvSpPr/>
          <p:nvPr/>
        </p:nvSpPr>
        <p:spPr>
          <a:xfrm>
            <a:off x="0" y="0"/>
            <a:ext cx="12192000" cy="6858000"/>
          </a:xfrm>
          <a:prstGeom prst="rect">
            <a:avLst/>
          </a:prstGeom>
          <a:blipFill dpi="0" rotWithShape="1">
            <a:blip r:embed="rId2">
              <a:alphaModFix amt="4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24" name="Rectangle 23"/>
          <p:cNvSpPr/>
          <p:nvPr/>
        </p:nvSpPr>
        <p:spPr>
          <a:xfrm>
            <a:off x="1447801" y="1411615"/>
            <a:ext cx="9296400" cy="4034770"/>
          </a:xfrm>
          <a:prstGeom prst="rect">
            <a:avLst/>
          </a:prstGeom>
          <a:solidFill>
            <a:schemeClr val="bg2"/>
          </a:solidFill>
          <a:ln w="9525" cap="sq" cmpd="sng" algn="ctr">
            <a:noFill/>
            <a:prstDash val="solid"/>
            <a:miter lim="800000"/>
          </a:ln>
          <a:effectLst/>
        </p:spPr>
      </p:sp>
      <p:sp>
        <p:nvSpPr>
          <p:cNvPr id="30" name="Rectangle 29"/>
          <p:cNvSpPr/>
          <p:nvPr/>
        </p:nvSpPr>
        <p:spPr>
          <a:xfrm>
            <a:off x="5135880" y="1267730"/>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b="0" kern="1200" cap="all" spc="-100" baseline="0" dirty="0">
                <a:solidFill>
                  <a:schemeClr val="tx1"/>
                </a:solidFill>
                <a:effectLst>
                  <a:outerShdw blurRad="38100" dist="12700" dir="2700000" algn="tl" rotWithShape="0">
                    <a:prstClr val="black">
                      <a:alpha val="40000"/>
                    </a:prstClr>
                  </a:outerShdw>
                </a:effectLst>
                <a:latin typeface="+mj-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tabLst>
                <a:tab pos="2633663" algn="l"/>
              </a:tabLst>
              <a:defRPr sz="1600">
                <a:solidFill>
                  <a:schemeClr val="tx2"/>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rgbClr val="FFFFFF"/>
                </a:solidFill>
                <a:latin typeface="+mn-lt"/>
                <a:ea typeface="+mn-ea"/>
                <a:cs typeface="+mn-cs"/>
              </a:defRPr>
            </a:lvl1pPr>
          </a:lstStyle>
          <a:p>
            <a:fld id="{EE4D1A55-63BC-4BA2-9538-7DDEADA10621}" type="datetimeFigureOut">
              <a:rPr lang="en-US" dirty="0"/>
              <a:t>11/29/2020</a:t>
            </a:fld>
            <a:endParaRPr lang="en-US" dirty="0"/>
          </a:p>
        </p:txBody>
      </p:sp>
      <p:sp>
        <p:nvSpPr>
          <p:cNvPr id="5" name="Footer Placeholder 4"/>
          <p:cNvSpPr>
            <a:spLocks noGrp="1"/>
          </p:cNvSpPr>
          <p:nvPr>
            <p:ph type="ftr" sz="quarter" idx="11"/>
          </p:nvPr>
        </p:nvSpPr>
        <p:spPr>
          <a:xfrm>
            <a:off x="1453896" y="5212080"/>
            <a:ext cx="5907024" cy="228600"/>
          </a:xfrm>
        </p:spPr>
        <p:txBody>
          <a:bodyPr/>
          <a:lstStyle>
            <a:lvl1pPr algn="l">
              <a:defRPr>
                <a:solidFill>
                  <a:schemeClr val="tx2"/>
                </a:solidFill>
              </a:defRPr>
            </a:lvl1pPr>
          </a:lstStyle>
          <a:p>
            <a:endParaRPr lang="en-US" dirty="0"/>
          </a:p>
        </p:txBody>
      </p:sp>
      <p:sp>
        <p:nvSpPr>
          <p:cNvPr id="6" name="Slide Number Placeholder 5"/>
          <p:cNvSpPr>
            <a:spLocks noGrp="1"/>
          </p:cNvSpPr>
          <p:nvPr>
            <p:ph type="sldNum" sz="quarter" idx="12"/>
          </p:nvPr>
        </p:nvSpPr>
        <p:spPr>
          <a:xfrm>
            <a:off x="8604504" y="5212080"/>
            <a:ext cx="2112264" cy="228600"/>
          </a:xfrm>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lvl1pPr>
              <a:defRPr>
                <a:solidFill>
                  <a:schemeClr val="tx2"/>
                </a:solidFill>
              </a:defRPr>
            </a:lvl1pPr>
          </a:lstStyle>
          <a:p>
            <a:fld id="{66D01ABB-8821-4BF5-97A9-E1A66ACAEAA9}" type="datetimeFigureOut">
              <a:rPr lang="en-US" dirty="0"/>
              <a:pPr/>
              <a:t>11/29/2020</a:t>
            </a:fld>
            <a:endParaRPr lang="en-US" dirty="0"/>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800" b="0">
                <a:solidFill>
                  <a:schemeClr val="tx2"/>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800" b="0">
                <a:solidFill>
                  <a:schemeClr val="tx2"/>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lvl1pPr>
              <a:defRPr>
                <a:solidFill>
                  <a:schemeClr val="tx2"/>
                </a:solidFill>
              </a:defRPr>
            </a:lvl1pPr>
          </a:lstStyle>
          <a:p>
            <a:fld id="{20C37B1C-D4A1-4A4F-A470-80868146AFC5}" type="datetimeFigureOut">
              <a:rPr lang="en-US" dirty="0"/>
              <a:pPr/>
              <a:t>11/29/2020</a:t>
            </a:fld>
            <a:endParaRPr lang="en-US" dirty="0"/>
          </a:p>
        </p:txBody>
      </p:sp>
      <p:sp>
        <p:nvSpPr>
          <p:cNvPr id="8" name="Footer Placeholder 7"/>
          <p:cNvSpPr>
            <a:spLocks noGrp="1"/>
          </p:cNvSpPr>
          <p:nvPr>
            <p:ph type="ftr" sz="quarter" idx="11"/>
          </p:nvPr>
        </p:nvSpPr>
        <p:spPr/>
        <p:txBody>
          <a:bodyPr/>
          <a:lstStyle>
            <a:lvl1pPr>
              <a:defRPr>
                <a:solidFill>
                  <a:schemeClr val="tx2"/>
                </a:solidFill>
              </a:defRPr>
            </a:lvl1pPr>
          </a:lstStyle>
          <a:p>
            <a:endParaRPr lang="en-US" dirty="0"/>
          </a:p>
        </p:txBody>
      </p:sp>
      <p:sp>
        <p:nvSpPr>
          <p:cNvPr id="9" name="Slide Number Placeholder 8"/>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a:solidFill>
                  <a:schemeClr val="tx2"/>
                </a:solidFill>
              </a:defRPr>
            </a:lvl1pPr>
          </a:lstStyle>
          <a:p>
            <a:fld id="{6D31D1B9-F39E-471E-80A9-595CAA5664AD}" type="datetimeFigureOut">
              <a:rPr lang="en-US" dirty="0"/>
              <a:pPr/>
              <a:t>11/29/2020</a:t>
            </a:fld>
            <a:endParaRPr lang="en-US" dirty="0"/>
          </a:p>
        </p:txBody>
      </p:sp>
      <p:sp>
        <p:nvSpPr>
          <p:cNvPr id="4" name="Footer Placeholder 3"/>
          <p:cNvSpPr>
            <a:spLocks noGrp="1"/>
          </p:cNvSpPr>
          <p:nvPr>
            <p:ph type="ftr" sz="quarter" idx="11"/>
          </p:nvPr>
        </p:nvSpPr>
        <p:spPr/>
        <p:txBody>
          <a:bodyPr/>
          <a:lstStyle>
            <a:lvl1pPr>
              <a:defRPr>
                <a:solidFill>
                  <a:schemeClr val="tx2"/>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33FCEABC-E2B9-4606-A74F-CB06AF596887}" type="datetimeFigureOut">
              <a:rPr lang="en-US" dirty="0"/>
              <a:pPr/>
              <a:t>11/29/2020</a:t>
            </a:fld>
            <a:endParaRPr lang="en-US" dirty="0"/>
          </a:p>
        </p:txBody>
      </p:sp>
      <p:sp>
        <p:nvSpPr>
          <p:cNvPr id="3" name="Footer Placeholder 2"/>
          <p:cNvSpPr>
            <a:spLocks noGrp="1"/>
          </p:cNvSpPr>
          <p:nvPr>
            <p:ph type="ftr" sz="quarter" idx="11"/>
          </p:nvPr>
        </p:nvSpPr>
        <p:spPr/>
        <p:txBody>
          <a:bodyPr/>
          <a:lstStyle>
            <a:lvl1pPr>
              <a:defRPr>
                <a:solidFill>
                  <a:schemeClr val="tx2"/>
                </a:solidFill>
              </a:defRPr>
            </a:lvl1pPr>
          </a:lstStyle>
          <a:p>
            <a:endParaRPr lang="en-US" dirty="0"/>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4" name="Rectangle 13"/>
          <p:cNvSpPr/>
          <p:nvPr/>
        </p:nvSpPr>
        <p:spPr>
          <a:xfrm>
            <a:off x="234693" y="237744"/>
            <a:ext cx="8633081" cy="6382512"/>
          </a:xfrm>
          <a:prstGeom prst="rect">
            <a:avLst/>
          </a:prstGeom>
          <a:solidFill>
            <a:schemeClr val="tx1"/>
          </a:solidFill>
          <a:ln w="6350" cap="flat" cmpd="sng" algn="ctr">
            <a:solidFill>
              <a:schemeClr val="tx1">
                <a:lumMod val="75000"/>
              </a:schemeClr>
            </a:solidFill>
            <a:prstDash val="solid"/>
          </a:ln>
          <a:effectLst>
            <a:softEdge rad="0"/>
          </a:effectLst>
        </p:spPr>
      </p:sp>
      <p:sp>
        <p:nvSpPr>
          <p:cNvPr id="16" name="Rectangle 15"/>
          <p:cNvSpPr/>
          <p:nvPr/>
        </p:nvSpPr>
        <p:spPr>
          <a:xfrm>
            <a:off x="371856" y="374904"/>
            <a:ext cx="8353044" cy="6108192"/>
          </a:xfrm>
          <a:prstGeom prst="rect">
            <a:avLst/>
          </a:prstGeom>
          <a:solidFill>
            <a:schemeClr val="bg2"/>
          </a:solidFill>
          <a:ln w="6350" cap="sq" cmpd="sng" algn="ctr">
            <a:noFill/>
            <a:prstDash val="solid"/>
            <a:miter lim="800000"/>
          </a:ln>
          <a:effectLst/>
        </p:spPr>
      </p:sp>
      <p:sp>
        <p:nvSpPr>
          <p:cNvPr id="15" name="Rectangle 14"/>
          <p:cNvSpPr/>
          <p:nvPr/>
        </p:nvSpPr>
        <p:spPr>
          <a:xfrm>
            <a:off x="9020386" y="237744"/>
            <a:ext cx="2926080" cy="63825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chemeClr val="bg1"/>
                </a:solidFill>
                <a:effectLst/>
                <a:latin typeface="+mj-lt"/>
                <a:ea typeface="+mn-ea"/>
                <a:cs typeface="+mn-cs"/>
              </a:defRPr>
            </a:lvl1pPr>
          </a:lstStyle>
          <a:p>
            <a:r>
              <a:rPr lang="en-US" smtClean="0"/>
              <a:t>Click to edit Master title style</a:t>
            </a:r>
            <a:endParaRPr lang="en-US" dirty="0"/>
          </a:p>
        </p:txBody>
      </p:sp>
      <p:sp>
        <p:nvSpPr>
          <p:cNvPr id="3" name="Content Placeholder 2"/>
          <p:cNvSpPr>
            <a:spLocks noGrp="1"/>
          </p:cNvSpPr>
          <p:nvPr>
            <p:ph idx="1"/>
          </p:nvPr>
        </p:nvSpPr>
        <p:spPr>
          <a:xfrm>
            <a:off x="790575" y="704850"/>
            <a:ext cx="7562850" cy="51435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2"/>
                </a:solidFill>
              </a:defRPr>
            </a:lvl1pPr>
          </a:lstStyle>
          <a:p>
            <a:fld id="{FA8850A0-01A3-4F4E-AA52-F716A9BFD4EB}" type="datetimeFigureOut">
              <a:rPr lang="en-US" dirty="0"/>
              <a:pPr/>
              <a:t>11/29/2020</a:t>
            </a:fld>
            <a:endParaRPr lang="en-US" dirty="0"/>
          </a:p>
        </p:txBody>
      </p:sp>
      <p:sp>
        <p:nvSpPr>
          <p:cNvPr id="6" name="Footer Placeholder 5"/>
          <p:cNvSpPr>
            <a:spLocks noGrp="1"/>
          </p:cNvSpPr>
          <p:nvPr>
            <p:ph type="ftr" sz="quarter" idx="11"/>
          </p:nvPr>
        </p:nvSpPr>
        <p:spPr>
          <a:xfrm>
            <a:off x="3439158" y="6214535"/>
            <a:ext cx="5184648" cy="256032"/>
          </a:xfrm>
        </p:spPr>
        <p:txBody>
          <a:bodyPr/>
          <a:lstStyle>
            <a:lvl1pPr algn="r">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4FAB73BC-B049-4115-A692-8D63A059BFB8}" type="slidenum">
              <a:rPr lang="en-US" dirty="0"/>
              <a:pPr/>
              <a:t>‹#›</a:t>
            </a:fld>
            <a:endParaRPr lang="en-US" dirty="0"/>
          </a:p>
        </p:txBody>
      </p:sp>
      <p:sp>
        <p:nvSpPr>
          <p:cNvPr id="11" name="Rectangle 10"/>
          <p:cNvSpPr/>
          <p:nvPr/>
        </p:nvSpPr>
        <p:spPr>
          <a:xfrm>
            <a:off x="9157546" y="374904"/>
            <a:ext cx="2651760" cy="6108192"/>
          </a:xfrm>
          <a:prstGeom prst="rect">
            <a:avLst/>
          </a:prstGeom>
          <a:noFill/>
          <a:ln w="6350" cap="sq">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tx1"/>
          </a:solidFill>
          <a:ln w="6350" cap="sq">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157546" y="374904"/>
            <a:ext cx="2651760" cy="6108192"/>
          </a:xfrm>
          <a:prstGeom prst="rect">
            <a:avLst/>
          </a:prstGeom>
          <a:solidFill>
            <a:schemeClr val="bg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chemeClr val="tx1"/>
                </a:solidFill>
                <a:latin typeface="+mj-lt"/>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28599" y="237744"/>
            <a:ext cx="8601076" cy="6382512"/>
          </a:xfrm>
          <a:solidFill>
            <a:srgbClr val="808080"/>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9050" dist="6350" dir="2700000" algn="tl" rotWithShape="0">
                    <a:prstClr val="black">
                      <a:alpha val="40000"/>
                    </a:prstClr>
                  </a:outerShdw>
                </a:effectLst>
              </a:defRPr>
            </a:lvl1pPr>
          </a:lstStyle>
          <a:p>
            <a:fld id="{E5811CCA-BB49-46C7-A0E2-F42339750F9A}" type="datetimeFigureOut">
              <a:rPr lang="en-US" dirty="0"/>
              <a:t>11/29/2020</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tx1"/>
          </a:solidFill>
          <a:ln w="6350" cap="flat" cmpd="sng" algn="ctr">
            <a:solidFill>
              <a:schemeClr val="tx1">
                <a:lumMod val="75000"/>
              </a:schemeClr>
            </a:solidFill>
            <a:prstDash val="solid"/>
          </a:ln>
          <a:effectLst>
            <a:softEdge rad="0"/>
          </a:effectLst>
        </p:spPr>
      </p:sp>
      <p:sp>
        <p:nvSpPr>
          <p:cNvPr id="8" name="Rectangle 7"/>
          <p:cNvSpPr/>
          <p:nvPr/>
        </p:nvSpPr>
        <p:spPr>
          <a:xfrm>
            <a:off x="371856" y="374904"/>
            <a:ext cx="11448288" cy="6108192"/>
          </a:xfrm>
          <a:prstGeom prst="rect">
            <a:avLst/>
          </a:prstGeom>
          <a:solidFill>
            <a:schemeClr val="bg2"/>
          </a:solidFill>
          <a:ln w="6350" cap="sq" cmpd="sng" algn="ctr">
            <a:no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89464" y="6214535"/>
            <a:ext cx="2743200" cy="256032"/>
          </a:xfrm>
          <a:prstGeom prst="rect">
            <a:avLst/>
          </a:prstGeom>
        </p:spPr>
        <p:txBody>
          <a:bodyPr vert="horz" lIns="91440" tIns="45720" rIns="91440" bIns="45720" rtlCol="0" anchor="b"/>
          <a:lstStyle>
            <a:lvl1pPr algn="l">
              <a:defRPr sz="1000">
                <a:solidFill>
                  <a:schemeClr val="bg2"/>
                </a:solidFill>
              </a:defRPr>
            </a:lvl1pPr>
          </a:lstStyle>
          <a:p>
            <a:fld id="{17205CAA-4E5A-4223-BD55-C5D2841AC9EF}" type="datetimeFigureOut">
              <a:rPr lang="en-US" dirty="0"/>
              <a:t>11/29/2020</a:t>
            </a:fld>
            <a:endParaRPr lang="en-US" dirty="0"/>
          </a:p>
        </p:txBody>
      </p:sp>
      <p:sp>
        <p:nvSpPr>
          <p:cNvPr id="5" name="Footer Placeholder 4"/>
          <p:cNvSpPr>
            <a:spLocks noGrp="1"/>
          </p:cNvSpPr>
          <p:nvPr>
            <p:ph type="ftr" sz="quarter" idx="3"/>
          </p:nvPr>
        </p:nvSpPr>
        <p:spPr>
          <a:xfrm>
            <a:off x="3489960" y="6214535"/>
            <a:ext cx="5212080" cy="256032"/>
          </a:xfrm>
          <a:prstGeom prst="rect">
            <a:avLst/>
          </a:prstGeom>
        </p:spPr>
        <p:txBody>
          <a:bodyPr vert="horz" lIns="91440" tIns="45720" rIns="91440" bIns="45720" rtlCol="0" anchor="b"/>
          <a:lstStyle>
            <a:lvl1pPr algn="ctr">
              <a:defRPr sz="1000">
                <a:solidFill>
                  <a:schemeClr val="bg2"/>
                </a:solidFill>
              </a:defRPr>
            </a:lvl1pPr>
          </a:lstStyle>
          <a:p>
            <a:endParaRPr lang="en-US" dirty="0"/>
          </a:p>
        </p:txBody>
      </p:sp>
      <p:sp>
        <p:nvSpPr>
          <p:cNvPr id="6" name="Slide Number Placeholder 5"/>
          <p:cNvSpPr>
            <a:spLocks noGrp="1"/>
          </p:cNvSpPr>
          <p:nvPr>
            <p:ph type="sldNum" sz="quarter" idx="4"/>
          </p:nvPr>
        </p:nvSpPr>
        <p:spPr>
          <a:xfrm>
            <a:off x="10348535" y="6214535"/>
            <a:ext cx="1463040" cy="256032"/>
          </a:xfrm>
          <a:prstGeom prst="rect">
            <a:avLst/>
          </a:prstGeom>
        </p:spPr>
        <p:txBody>
          <a:bodyPr vert="horz" lIns="91440" tIns="45720" rIns="91440" bIns="45720" rtlCol="0" anchor="b"/>
          <a:lstStyle>
            <a:lvl1pPr algn="r">
              <a:defRPr sz="1000">
                <a:solidFill>
                  <a:schemeClr val="bg2"/>
                </a:solidFill>
              </a:defRPr>
            </a:lvl1pPr>
          </a:lstStyle>
          <a:p>
            <a:fld id="{4FAB73BC-B049-4115-A692-8D63A059BFB8}"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2">
            <a:lumMod val="60000"/>
            <a:lumOff val="40000"/>
          </a:schemeClr>
        </a:buClr>
        <a:buFont typeface="Arial" pitchFamily="34"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6pPr>
      <a:lvl7pPr marL="19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7pPr>
      <a:lvl8pPr marL="22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8pPr>
      <a:lvl9pPr marL="25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bmp"/><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2.bmp"/><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2.bmp"/><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2.bmp"/><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bmp"/><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bmp"/><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bmp"/><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bmp"/><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bmp"/><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bmp"/><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bmp"/><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xmlns="" id="{93BFCDB3-13C4-4D69-848D-3F1F4D6B8F4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chemeClr val="bg2"/>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xmlns="" id="{CC2B9599-6E7A-4DD2-B13A-B4F68A1351A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867" y="0"/>
            <a:ext cx="816874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xmlns="" id="{3E377648-1ED1-4112-805B-16C14CE995F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43337" y="643464"/>
            <a:ext cx="6909241" cy="5571072"/>
          </a:xfrm>
          <a:prstGeom prst="rect">
            <a:avLst/>
          </a:prstGeom>
          <a:solidFill>
            <a:schemeClr val="tx1"/>
          </a:solidFill>
          <a:ln w="6350" cap="flat" cmpd="sng" algn="ctr">
            <a:solidFill>
              <a:schemeClr val="tx1"/>
            </a:solidFill>
            <a:prstDash val="solid"/>
          </a:ln>
          <a:effectLst>
            <a:outerShdw blurRad="63500" algn="ctr" rotWithShape="0">
              <a:prstClr val="black">
                <a:alpha val="40000"/>
              </a:prstClr>
            </a:outerShdw>
            <a:softEdge rad="0"/>
          </a:effectLst>
        </p:spPr>
      </p:sp>
      <p:sp>
        <p:nvSpPr>
          <p:cNvPr id="30" name="Rectangle 29">
            <a:extLst>
              <a:ext uri="{FF2B5EF4-FFF2-40B4-BE49-F238E27FC236}">
                <a16:creationId xmlns:a16="http://schemas.microsoft.com/office/drawing/2014/main" xmlns="" id="{D63B59CB-289C-4850-A932-358B9E412BA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12877" y="806752"/>
            <a:ext cx="6570161" cy="5244497"/>
          </a:xfrm>
          <a:prstGeom prst="rect">
            <a:avLst/>
          </a:prstGeom>
          <a:solidFill>
            <a:schemeClr val="tx1"/>
          </a:solidFill>
          <a:ln w="6350" cap="sq" cmpd="sng" algn="ctr">
            <a:solidFill>
              <a:schemeClr val="bg2"/>
            </a:solidFill>
            <a:prstDash val="solid"/>
            <a:miter lim="800000"/>
          </a:ln>
          <a:effectLst/>
        </p:spPr>
      </p:sp>
      <p:pic>
        <p:nvPicPr>
          <p:cNvPr id="19" name="Picture 18" descr="Cactus">
            <a:extLst>
              <a:ext uri="{FF2B5EF4-FFF2-40B4-BE49-F238E27FC236}">
                <a16:creationId xmlns:a16="http://schemas.microsoft.com/office/drawing/2014/main" xmlns="" id="{CA6895E3-C8BD-4010-B9E7-E43BA3DCF21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186" r="1" b="1"/>
          <a:stretch/>
        </p:blipFill>
        <p:spPr>
          <a:xfrm>
            <a:off x="981201" y="971344"/>
            <a:ext cx="6233513" cy="4915313"/>
          </a:xfrm>
          <a:prstGeom prst="rect">
            <a:avLst/>
          </a:prstGeom>
        </p:spPr>
      </p:pic>
      <p:sp>
        <p:nvSpPr>
          <p:cNvPr id="32" name="Rectangle 31">
            <a:extLst>
              <a:ext uri="{FF2B5EF4-FFF2-40B4-BE49-F238E27FC236}">
                <a16:creationId xmlns:a16="http://schemas.microsoft.com/office/drawing/2014/main" xmlns="" id="{98867647-07B7-4265-832F-DE0E80979AC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137837" y="640856"/>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cxnSp>
        <p:nvCxnSpPr>
          <p:cNvPr id="34" name="Straight Connector 33">
            <a:extLst>
              <a:ext uri="{FF2B5EF4-FFF2-40B4-BE49-F238E27FC236}">
                <a16:creationId xmlns:a16="http://schemas.microsoft.com/office/drawing/2014/main" xmlns="" id="{516AC468-2C3D-4337-A9A2-81175F6D54B7}"/>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3252137" y="640855"/>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xmlns="" id="{2A873262-74DB-4FD1-9625-E4616CF011DF}"/>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4943777" y="640855"/>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xmlns="" id="{09F3D15D-CB95-47AD-87F5-9CFF84F61593}"/>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3252137" y="1286150"/>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xmlns="" id="{ED90EC3D-482A-4E73-B198-E8341A0D0973}"/>
              </a:ext>
            </a:extLst>
          </p:cNvPr>
          <p:cNvSpPr>
            <a:spLocks noGrp="1"/>
          </p:cNvSpPr>
          <p:nvPr>
            <p:ph type="ctrTitle"/>
          </p:nvPr>
        </p:nvSpPr>
        <p:spPr>
          <a:xfrm>
            <a:off x="8560024" y="1442916"/>
            <a:ext cx="3238829" cy="3252231"/>
          </a:xfrm>
        </p:spPr>
        <p:txBody>
          <a:bodyPr>
            <a:normAutofit/>
          </a:bodyPr>
          <a:lstStyle/>
          <a:p>
            <a:r>
              <a:rPr lang="ar-EG" sz="4800" dirty="0" smtClean="0">
                <a:solidFill>
                  <a:srgbClr val="FFFFFF"/>
                </a:solidFill>
              </a:rPr>
              <a:t>التنفس في النبات</a:t>
            </a:r>
            <a:endParaRPr lang="en-US" sz="4800" dirty="0">
              <a:solidFill>
                <a:srgbClr val="FFFFFF"/>
              </a:solidFill>
            </a:endParaRPr>
          </a:p>
        </p:txBody>
      </p:sp>
      <p:sp>
        <p:nvSpPr>
          <p:cNvPr id="7" name="Subtitle 6">
            <a:extLst>
              <a:ext uri="{FF2B5EF4-FFF2-40B4-BE49-F238E27FC236}">
                <a16:creationId xmlns:a16="http://schemas.microsoft.com/office/drawing/2014/main" xmlns="" id="{2048EE7C-B77F-4E59-88A7-DD66337BB69C}"/>
              </a:ext>
            </a:extLst>
          </p:cNvPr>
          <p:cNvSpPr>
            <a:spLocks noGrp="1"/>
          </p:cNvSpPr>
          <p:nvPr>
            <p:ph type="subTitle" idx="1"/>
          </p:nvPr>
        </p:nvSpPr>
        <p:spPr>
          <a:xfrm>
            <a:off x="8560024" y="4708186"/>
            <a:ext cx="3238829" cy="1496816"/>
          </a:xfrm>
        </p:spPr>
        <p:txBody>
          <a:bodyPr>
            <a:normAutofit/>
          </a:bodyPr>
          <a:lstStyle/>
          <a:p>
            <a:r>
              <a:rPr lang="ar-EG" sz="1400" dirty="0" smtClean="0">
                <a:solidFill>
                  <a:srgbClr val="FFFFFF"/>
                </a:solidFill>
              </a:rPr>
              <a:t>الصف الثاني الثانوي </a:t>
            </a:r>
          </a:p>
          <a:p>
            <a:r>
              <a:rPr lang="ar-EG" sz="1400" dirty="0" smtClean="0">
                <a:solidFill>
                  <a:srgbClr val="FFFFFF"/>
                </a:solidFill>
              </a:rPr>
              <a:t>الفصل الدراسي الأول</a:t>
            </a:r>
            <a:endParaRPr lang="en-US" sz="1400" dirty="0">
              <a:solidFill>
                <a:srgbClr val="FFFFFF"/>
              </a:solidFill>
            </a:endParaRPr>
          </a:p>
        </p:txBody>
      </p:sp>
    </p:spTree>
    <p:extLst>
      <p:ext uri="{BB962C8B-B14F-4D97-AF65-F5344CB8AC3E}">
        <p14:creationId xmlns:p14="http://schemas.microsoft.com/office/powerpoint/2010/main" val="7557697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AB763E74-B111-4F0A-990A-DC546EDB60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59261977-BEC4-4705-BB60-C4C0C74711F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867" y="0"/>
            <a:ext cx="816874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5" name="Rectangle 14">
            <a:extLst>
              <a:ext uri="{FF2B5EF4-FFF2-40B4-BE49-F238E27FC236}">
                <a16:creationId xmlns:a16="http://schemas.microsoft.com/office/drawing/2014/main" xmlns="" id="{E61F1EFE-E608-4FCB-8DBB-12FA3AC1E2C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43243" y="643464"/>
            <a:ext cx="6909336" cy="5571072"/>
          </a:xfrm>
          <a:prstGeom prst="rect">
            <a:avLst/>
          </a:prstGeom>
          <a:ln w="6350" cap="flat" cmpd="sng" algn="ctr">
            <a:noFill/>
            <a:prstDash val="solid"/>
          </a:ln>
          <a:effectLst>
            <a:outerShdw blurRad="50800" algn="ctr" rotWithShape="0">
              <a:prstClr val="black">
                <a:alpha val="66000"/>
              </a:prstClr>
            </a:outerShdw>
            <a:softEdge rad="0"/>
          </a:effectLst>
        </p:spPr>
      </p:sp>
      <p:sp useBgFill="1">
        <p:nvSpPr>
          <p:cNvPr id="17" name="Rectangle 16">
            <a:extLst>
              <a:ext uri="{FF2B5EF4-FFF2-40B4-BE49-F238E27FC236}">
                <a16:creationId xmlns:a16="http://schemas.microsoft.com/office/drawing/2014/main" xmlns="" id="{4C7DD595-7EA3-45FF-B181-2B606353F7D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06071" y="809244"/>
            <a:ext cx="6583680" cy="5239512"/>
          </a:xfrm>
          <a:prstGeom prst="rect">
            <a:avLst/>
          </a:prstGeom>
          <a:ln w="6350" cap="sq" cmpd="sng" algn="ctr">
            <a:solidFill>
              <a:schemeClr val="tx1">
                <a:lumMod val="65000"/>
                <a:lumOff val="35000"/>
              </a:schemeClr>
            </a:solidFill>
            <a:prstDash val="solid"/>
            <a:miter lim="800000"/>
          </a:ln>
          <a:effectLst/>
        </p:spPr>
      </p:sp>
      <p:sp>
        <p:nvSpPr>
          <p:cNvPr id="19" name="Rectangle 18">
            <a:extLst>
              <a:ext uri="{FF2B5EF4-FFF2-40B4-BE49-F238E27FC236}">
                <a16:creationId xmlns:a16="http://schemas.microsoft.com/office/drawing/2014/main" xmlns="" id="{848B10FE-6408-43F6-9A62-B98F2DB0FFB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166971" y="-1"/>
            <a:ext cx="4025029" cy="6858000"/>
          </a:xfrm>
          <a:prstGeom prst="rect">
            <a:avLst/>
          </a:prstGeom>
          <a:blipFill dpi="0" rotWithShape="1">
            <a:blip r:embed="rId3">
              <a:alphaModFix amt="1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xmlns="" id="{5F3F6C66-D6D7-4A72-9928-967AEA400766}"/>
              </a:ext>
            </a:extLst>
          </p:cNvPr>
          <p:cNvSpPr>
            <a:spLocks noGrp="1"/>
          </p:cNvSpPr>
          <p:nvPr>
            <p:ph type="title"/>
          </p:nvPr>
        </p:nvSpPr>
        <p:spPr>
          <a:xfrm>
            <a:off x="8641717" y="-60594"/>
            <a:ext cx="2888344" cy="2843262"/>
          </a:xfrm>
        </p:spPr>
        <p:txBody>
          <a:bodyPr>
            <a:normAutofit/>
          </a:bodyPr>
          <a:lstStyle/>
          <a:p>
            <a:pPr algn="ctr"/>
            <a:r>
              <a:rPr lang="ar-EG" sz="4400" dirty="0">
                <a:solidFill>
                  <a:srgbClr val="FFFFFF"/>
                </a:solidFill>
              </a:rPr>
              <a:t>التنفس في النبات</a:t>
            </a:r>
            <a:endParaRPr lang="en-US" sz="4400" dirty="0">
              <a:solidFill>
                <a:srgbClr val="FFFFFF"/>
              </a:solidFill>
            </a:endParaRPr>
          </a:p>
        </p:txBody>
      </p:sp>
      <p:sp>
        <p:nvSpPr>
          <p:cNvPr id="3" name="Content Placeholder 2"/>
          <p:cNvSpPr>
            <a:spLocks noGrp="1"/>
          </p:cNvSpPr>
          <p:nvPr>
            <p:ph idx="1"/>
          </p:nvPr>
        </p:nvSpPr>
        <p:spPr>
          <a:xfrm>
            <a:off x="1066800" y="2103120"/>
            <a:ext cx="5694218" cy="3931920"/>
          </a:xfrm>
        </p:spPr>
        <p:txBody>
          <a:bodyPr/>
          <a:lstStyle/>
          <a:p>
            <a:pPr algn="ctr">
              <a:lnSpc>
                <a:spcPct val="200000"/>
              </a:lnSpc>
            </a:pPr>
            <a:r>
              <a:rPr lang="ar-EG" dirty="0"/>
              <a:t>يمتص النبات الاخضر الطاقة الضوئية من الشمس و ذلك اثناء عملية البناء الضوئي ليحولها الي طاقة كيميائية تخزن في صورة جزيئات عضوية الجلوكوز غنية بالطاقة </a:t>
            </a:r>
            <a:endParaRPr lang="en-US" dirty="0"/>
          </a:p>
        </p:txBody>
      </p:sp>
      <p:sp>
        <p:nvSpPr>
          <p:cNvPr id="4" name="Rectangle 3"/>
          <p:cNvSpPr/>
          <p:nvPr/>
        </p:nvSpPr>
        <p:spPr>
          <a:xfrm>
            <a:off x="664713" y="797509"/>
            <a:ext cx="6887914" cy="4264309"/>
          </a:xfrm>
          <a:prstGeom prst="rect">
            <a:avLst/>
          </a:prstGeom>
        </p:spPr>
        <p:txBody>
          <a:bodyPr wrap="square">
            <a:spAutoFit/>
          </a:bodyPr>
          <a:lstStyle/>
          <a:p>
            <a:pPr algn="r" rtl="1">
              <a:lnSpc>
                <a:spcPct val="200000"/>
              </a:lnSpc>
            </a:pPr>
            <a:r>
              <a:rPr lang="ar-EG" sz="2800" b="1" u="sng" dirty="0">
                <a:solidFill>
                  <a:schemeClr val="bg2">
                    <a:lumMod val="75000"/>
                  </a:schemeClr>
                </a:solidFill>
              </a:rPr>
              <a:t>المشاهدة :</a:t>
            </a:r>
            <a:endParaRPr lang="en-US" sz="2800" dirty="0">
              <a:solidFill>
                <a:schemeClr val="bg2">
                  <a:lumMod val="75000"/>
                </a:schemeClr>
              </a:solidFill>
            </a:endParaRPr>
          </a:p>
          <a:p>
            <a:pPr algn="r" rtl="1">
              <a:lnSpc>
                <a:spcPct val="200000"/>
              </a:lnSpc>
            </a:pPr>
            <a:r>
              <a:rPr lang="ar-EG" sz="2800" dirty="0">
                <a:solidFill>
                  <a:schemeClr val="bg2">
                    <a:lumMod val="75000"/>
                  </a:schemeClr>
                </a:solidFill>
              </a:rPr>
              <a:t> تعكر ماء الجير في الجهاز الاول فقط </a:t>
            </a:r>
            <a:endParaRPr lang="en-US" sz="2800" dirty="0">
              <a:solidFill>
                <a:schemeClr val="bg2">
                  <a:lumMod val="75000"/>
                </a:schemeClr>
              </a:solidFill>
            </a:endParaRPr>
          </a:p>
          <a:p>
            <a:pPr algn="r" rtl="1">
              <a:lnSpc>
                <a:spcPct val="200000"/>
              </a:lnSpc>
            </a:pPr>
            <a:r>
              <a:rPr lang="ar-EG" sz="2800" b="1" u="sng" dirty="0">
                <a:solidFill>
                  <a:schemeClr val="bg2">
                    <a:lumMod val="75000"/>
                  </a:schemeClr>
                </a:solidFill>
              </a:rPr>
              <a:t>ماذا تستنتج </a:t>
            </a:r>
            <a:endParaRPr lang="en-US" sz="2800" dirty="0">
              <a:solidFill>
                <a:schemeClr val="bg2">
                  <a:lumMod val="75000"/>
                </a:schemeClr>
              </a:solidFill>
            </a:endParaRPr>
          </a:p>
          <a:p>
            <a:pPr algn="r" rtl="1">
              <a:lnSpc>
                <a:spcPct val="200000"/>
              </a:lnSpc>
            </a:pPr>
            <a:r>
              <a:rPr lang="ar-EG" sz="2800" dirty="0">
                <a:solidFill>
                  <a:schemeClr val="bg2">
                    <a:lumMod val="75000"/>
                  </a:schemeClr>
                </a:solidFill>
              </a:rPr>
              <a:t>اخرج النبات في الجهاز الاول غاز ثاني اكيد الكربون مما ادي الي تكعر ماء الجير </a:t>
            </a:r>
            <a:endParaRPr lang="en-US" sz="2800" dirty="0">
              <a:solidFill>
                <a:schemeClr val="bg2">
                  <a:lumMod val="75000"/>
                </a:schemeClr>
              </a:solidFill>
            </a:endParaRPr>
          </a:p>
        </p:txBody>
      </p:sp>
      <p:pic>
        <p:nvPicPr>
          <p:cNvPr id="1026" name="Picture 2" descr="تجارب النشاط العلمي"/>
          <p:cNvPicPr>
            <a:picLocks noChangeAspect="1" noChangeArrowheads="1"/>
          </p:cNvPicPr>
          <p:nvPr/>
        </p:nvPicPr>
        <p:blipFill>
          <a:blip r:embed="rId4">
            <a:extLst>
              <a:ext uri="{28A0092B-C50C-407E-A947-70E740481C1C}">
                <a14:useLocalDpi xmlns:a14="http://schemas.microsoft.com/office/drawing/2010/main" val="0"/>
              </a:ext>
            </a:extLst>
          </a:blip>
          <a:srcRect l="10434" r="13002" b="39731"/>
          <a:stretch>
            <a:fillRect/>
          </a:stretch>
        </p:blipFill>
        <p:spPr bwMode="auto">
          <a:xfrm>
            <a:off x="8242853" y="3384584"/>
            <a:ext cx="3686072" cy="1383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01743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AB763E74-B111-4F0A-990A-DC546EDB60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59261977-BEC4-4705-BB60-C4C0C74711F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867" y="0"/>
            <a:ext cx="816874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5" name="Rectangle 14">
            <a:extLst>
              <a:ext uri="{FF2B5EF4-FFF2-40B4-BE49-F238E27FC236}">
                <a16:creationId xmlns:a16="http://schemas.microsoft.com/office/drawing/2014/main" xmlns="" id="{E61F1EFE-E608-4FCB-8DBB-12FA3AC1E2C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43243" y="643464"/>
            <a:ext cx="6909336" cy="5571072"/>
          </a:xfrm>
          <a:prstGeom prst="rect">
            <a:avLst/>
          </a:prstGeom>
          <a:ln w="6350" cap="flat" cmpd="sng" algn="ctr">
            <a:noFill/>
            <a:prstDash val="solid"/>
          </a:ln>
          <a:effectLst>
            <a:outerShdw blurRad="50800" algn="ctr" rotWithShape="0">
              <a:prstClr val="black">
                <a:alpha val="66000"/>
              </a:prstClr>
            </a:outerShdw>
            <a:softEdge rad="0"/>
          </a:effectLst>
        </p:spPr>
      </p:sp>
      <p:sp useBgFill="1">
        <p:nvSpPr>
          <p:cNvPr id="17" name="Rectangle 16">
            <a:extLst>
              <a:ext uri="{FF2B5EF4-FFF2-40B4-BE49-F238E27FC236}">
                <a16:creationId xmlns:a16="http://schemas.microsoft.com/office/drawing/2014/main" xmlns="" id="{4C7DD595-7EA3-45FF-B181-2B606353F7D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06071" y="809244"/>
            <a:ext cx="6583680" cy="5239512"/>
          </a:xfrm>
          <a:prstGeom prst="rect">
            <a:avLst/>
          </a:prstGeom>
          <a:ln w="6350" cap="sq" cmpd="sng" algn="ctr">
            <a:solidFill>
              <a:schemeClr val="tx1">
                <a:lumMod val="65000"/>
                <a:lumOff val="35000"/>
              </a:schemeClr>
            </a:solidFill>
            <a:prstDash val="solid"/>
            <a:miter lim="800000"/>
          </a:ln>
          <a:effectLst/>
        </p:spPr>
      </p:sp>
      <p:sp>
        <p:nvSpPr>
          <p:cNvPr id="19" name="Rectangle 18">
            <a:extLst>
              <a:ext uri="{FF2B5EF4-FFF2-40B4-BE49-F238E27FC236}">
                <a16:creationId xmlns:a16="http://schemas.microsoft.com/office/drawing/2014/main" xmlns="" id="{848B10FE-6408-43F6-9A62-B98F2DB0FFB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166971" y="-1"/>
            <a:ext cx="4025029" cy="6858000"/>
          </a:xfrm>
          <a:prstGeom prst="rect">
            <a:avLst/>
          </a:prstGeom>
          <a:blipFill dpi="0" rotWithShape="1">
            <a:blip r:embed="rId3">
              <a:alphaModFix amt="1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xmlns="" id="{5F3F6C66-D6D7-4A72-9928-967AEA400766}"/>
              </a:ext>
            </a:extLst>
          </p:cNvPr>
          <p:cNvSpPr>
            <a:spLocks noGrp="1"/>
          </p:cNvSpPr>
          <p:nvPr>
            <p:ph type="title"/>
          </p:nvPr>
        </p:nvSpPr>
        <p:spPr>
          <a:xfrm>
            <a:off x="8641717" y="-60594"/>
            <a:ext cx="2888344" cy="2843262"/>
          </a:xfrm>
        </p:spPr>
        <p:txBody>
          <a:bodyPr>
            <a:normAutofit/>
          </a:bodyPr>
          <a:lstStyle/>
          <a:p>
            <a:pPr algn="ctr"/>
            <a:r>
              <a:rPr lang="ar-EG" sz="4400" dirty="0">
                <a:solidFill>
                  <a:srgbClr val="FFFFFF"/>
                </a:solidFill>
              </a:rPr>
              <a:t>التنفس في النبات</a:t>
            </a:r>
            <a:endParaRPr lang="en-US" sz="4400" dirty="0">
              <a:solidFill>
                <a:srgbClr val="FFFFFF"/>
              </a:solidFill>
            </a:endParaRPr>
          </a:p>
        </p:txBody>
      </p:sp>
      <p:sp>
        <p:nvSpPr>
          <p:cNvPr id="3" name="Content Placeholder 2"/>
          <p:cNvSpPr>
            <a:spLocks noGrp="1"/>
          </p:cNvSpPr>
          <p:nvPr>
            <p:ph idx="1"/>
          </p:nvPr>
        </p:nvSpPr>
        <p:spPr>
          <a:xfrm>
            <a:off x="1066800" y="2103120"/>
            <a:ext cx="5694218" cy="3931920"/>
          </a:xfrm>
        </p:spPr>
        <p:txBody>
          <a:bodyPr/>
          <a:lstStyle/>
          <a:p>
            <a:pPr algn="ctr">
              <a:lnSpc>
                <a:spcPct val="200000"/>
              </a:lnSpc>
            </a:pPr>
            <a:r>
              <a:rPr lang="ar-EG" dirty="0"/>
              <a:t>يمتص النبات الاخضر الطاقة الضوئية من الشمس و ذلك اثناء عملية البناء الضوئي ليحولها الي طاقة كيميائية تخزن في صورة جزيئات عضوية الجلوكوز غنية بالطاقة </a:t>
            </a:r>
            <a:endParaRPr lang="en-US" dirty="0"/>
          </a:p>
        </p:txBody>
      </p:sp>
      <p:sp>
        <p:nvSpPr>
          <p:cNvPr id="4" name="Rectangle 3"/>
          <p:cNvSpPr/>
          <p:nvPr/>
        </p:nvSpPr>
        <p:spPr>
          <a:xfrm>
            <a:off x="380168" y="1361037"/>
            <a:ext cx="6887914" cy="3240952"/>
          </a:xfrm>
          <a:prstGeom prst="rect">
            <a:avLst/>
          </a:prstGeom>
        </p:spPr>
        <p:txBody>
          <a:bodyPr wrap="square">
            <a:spAutoFit/>
          </a:bodyPr>
          <a:lstStyle/>
          <a:p>
            <a:pPr algn="r" rtl="1">
              <a:lnSpc>
                <a:spcPct val="150000"/>
              </a:lnSpc>
            </a:pPr>
            <a:r>
              <a:rPr lang="ar-EG" sz="2800" b="1" u="sng" dirty="0">
                <a:solidFill>
                  <a:schemeClr val="bg2">
                    <a:lumMod val="75000"/>
                  </a:schemeClr>
                </a:solidFill>
              </a:rPr>
              <a:t>تجربة التخمر الكحولي </a:t>
            </a:r>
            <a:endParaRPr lang="en-US" sz="2800" dirty="0">
              <a:solidFill>
                <a:schemeClr val="bg2">
                  <a:lumMod val="75000"/>
                </a:schemeClr>
              </a:solidFill>
            </a:endParaRPr>
          </a:p>
          <a:p>
            <a:pPr algn="r" rtl="1">
              <a:lnSpc>
                <a:spcPct val="150000"/>
              </a:lnSpc>
            </a:pPr>
            <a:r>
              <a:rPr lang="ar-EG" sz="2800" dirty="0">
                <a:solidFill>
                  <a:schemeClr val="bg2">
                    <a:lumMod val="75000"/>
                  </a:schemeClr>
                </a:solidFill>
              </a:rPr>
              <a:t>نحضر دورقا مخروطي نضع فيه السكر او العسل الاسود و نضيف عليه خميره </a:t>
            </a:r>
            <a:endParaRPr lang="en-US" sz="2800" dirty="0">
              <a:solidFill>
                <a:schemeClr val="bg2">
                  <a:lumMod val="75000"/>
                </a:schemeClr>
              </a:solidFill>
            </a:endParaRPr>
          </a:p>
          <a:p>
            <a:pPr algn="r" rtl="1">
              <a:lnSpc>
                <a:spcPct val="150000"/>
              </a:lnSpc>
            </a:pPr>
            <a:r>
              <a:rPr lang="ar-EG" sz="2800" b="1" u="sng" dirty="0">
                <a:solidFill>
                  <a:schemeClr val="bg2">
                    <a:lumMod val="75000"/>
                  </a:schemeClr>
                </a:solidFill>
              </a:rPr>
              <a:t>المشاهدة </a:t>
            </a:r>
            <a:endParaRPr lang="en-US" sz="2800" dirty="0">
              <a:solidFill>
                <a:schemeClr val="bg2">
                  <a:lumMod val="75000"/>
                </a:schemeClr>
              </a:solidFill>
            </a:endParaRPr>
          </a:p>
          <a:p>
            <a:pPr algn="r" rtl="1">
              <a:lnSpc>
                <a:spcPct val="150000"/>
              </a:lnSpc>
            </a:pPr>
            <a:r>
              <a:rPr lang="ar-EG" sz="2800" dirty="0">
                <a:solidFill>
                  <a:schemeClr val="bg2">
                    <a:lumMod val="75000"/>
                  </a:schemeClr>
                </a:solidFill>
              </a:rPr>
              <a:t>فقاعات غازية فوق سطح محتويات الدوق</a:t>
            </a:r>
            <a:endParaRPr lang="en-US" sz="2800" dirty="0">
              <a:solidFill>
                <a:schemeClr val="bg2">
                  <a:lumMod val="75000"/>
                </a:schemeClr>
              </a:solidFill>
            </a:endParaRPr>
          </a:p>
        </p:txBody>
      </p:sp>
      <p:pic>
        <p:nvPicPr>
          <p:cNvPr id="2050" name="Picture 2" descr="تنزيل"/>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11325" y="3428999"/>
            <a:ext cx="4065392" cy="1815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56518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AB763E74-B111-4F0A-990A-DC546EDB60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59261977-BEC4-4705-BB60-C4C0C74711F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867" y="0"/>
            <a:ext cx="816874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5" name="Rectangle 14">
            <a:extLst>
              <a:ext uri="{FF2B5EF4-FFF2-40B4-BE49-F238E27FC236}">
                <a16:creationId xmlns:a16="http://schemas.microsoft.com/office/drawing/2014/main" xmlns="" id="{E61F1EFE-E608-4FCB-8DBB-12FA3AC1E2C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43243" y="643464"/>
            <a:ext cx="6909336" cy="5571072"/>
          </a:xfrm>
          <a:prstGeom prst="rect">
            <a:avLst/>
          </a:prstGeom>
          <a:ln w="6350" cap="flat" cmpd="sng" algn="ctr">
            <a:noFill/>
            <a:prstDash val="solid"/>
          </a:ln>
          <a:effectLst>
            <a:outerShdw blurRad="50800" algn="ctr" rotWithShape="0">
              <a:prstClr val="black">
                <a:alpha val="66000"/>
              </a:prstClr>
            </a:outerShdw>
            <a:softEdge rad="0"/>
          </a:effectLst>
        </p:spPr>
      </p:sp>
      <p:sp useBgFill="1">
        <p:nvSpPr>
          <p:cNvPr id="17" name="Rectangle 16">
            <a:extLst>
              <a:ext uri="{FF2B5EF4-FFF2-40B4-BE49-F238E27FC236}">
                <a16:creationId xmlns:a16="http://schemas.microsoft.com/office/drawing/2014/main" xmlns="" id="{4C7DD595-7EA3-45FF-B181-2B606353F7D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06071" y="809244"/>
            <a:ext cx="6583680" cy="5239512"/>
          </a:xfrm>
          <a:prstGeom prst="rect">
            <a:avLst/>
          </a:prstGeom>
          <a:ln w="6350" cap="sq" cmpd="sng" algn="ctr">
            <a:solidFill>
              <a:schemeClr val="tx1">
                <a:lumMod val="65000"/>
                <a:lumOff val="35000"/>
              </a:schemeClr>
            </a:solidFill>
            <a:prstDash val="solid"/>
            <a:miter lim="800000"/>
          </a:ln>
          <a:effectLst/>
        </p:spPr>
      </p:sp>
      <p:sp>
        <p:nvSpPr>
          <p:cNvPr id="19" name="Rectangle 18">
            <a:extLst>
              <a:ext uri="{FF2B5EF4-FFF2-40B4-BE49-F238E27FC236}">
                <a16:creationId xmlns:a16="http://schemas.microsoft.com/office/drawing/2014/main" xmlns="" id="{848B10FE-6408-43F6-9A62-B98F2DB0FFB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166971" y="-1"/>
            <a:ext cx="4025029" cy="6858000"/>
          </a:xfrm>
          <a:prstGeom prst="rect">
            <a:avLst/>
          </a:prstGeom>
          <a:blipFill dpi="0" rotWithShape="1">
            <a:blip r:embed="rId3">
              <a:alphaModFix amt="1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xmlns="" id="{5F3F6C66-D6D7-4A72-9928-967AEA400766}"/>
              </a:ext>
            </a:extLst>
          </p:cNvPr>
          <p:cNvSpPr>
            <a:spLocks noGrp="1"/>
          </p:cNvSpPr>
          <p:nvPr>
            <p:ph type="title"/>
          </p:nvPr>
        </p:nvSpPr>
        <p:spPr>
          <a:xfrm>
            <a:off x="8641717" y="-60594"/>
            <a:ext cx="2888344" cy="2843262"/>
          </a:xfrm>
        </p:spPr>
        <p:txBody>
          <a:bodyPr>
            <a:normAutofit/>
          </a:bodyPr>
          <a:lstStyle/>
          <a:p>
            <a:pPr algn="ctr"/>
            <a:r>
              <a:rPr lang="ar-EG" sz="4400" dirty="0">
                <a:solidFill>
                  <a:srgbClr val="FFFFFF"/>
                </a:solidFill>
              </a:rPr>
              <a:t>التنفس في النبات</a:t>
            </a:r>
            <a:endParaRPr lang="en-US" sz="4400" dirty="0">
              <a:solidFill>
                <a:srgbClr val="FFFFFF"/>
              </a:solidFill>
            </a:endParaRPr>
          </a:p>
        </p:txBody>
      </p:sp>
      <p:sp>
        <p:nvSpPr>
          <p:cNvPr id="3" name="Content Placeholder 2"/>
          <p:cNvSpPr>
            <a:spLocks noGrp="1"/>
          </p:cNvSpPr>
          <p:nvPr>
            <p:ph idx="1"/>
          </p:nvPr>
        </p:nvSpPr>
        <p:spPr>
          <a:xfrm>
            <a:off x="1066800" y="2103120"/>
            <a:ext cx="5694218" cy="3931920"/>
          </a:xfrm>
        </p:spPr>
        <p:txBody>
          <a:bodyPr/>
          <a:lstStyle/>
          <a:p>
            <a:pPr algn="ctr">
              <a:lnSpc>
                <a:spcPct val="200000"/>
              </a:lnSpc>
            </a:pPr>
            <a:r>
              <a:rPr lang="ar-EG" dirty="0"/>
              <a:t>يمتص النبات الاخضر الطاقة الضوئية من الشمس و ذلك اثناء عملية البناء الضوئي ليحولها الي طاقة كيميائية تخزن في صورة جزيئات عضوية الجلوكوز غنية بالطاقة </a:t>
            </a:r>
            <a:endParaRPr lang="en-US" dirty="0"/>
          </a:p>
        </p:txBody>
      </p:sp>
      <p:sp>
        <p:nvSpPr>
          <p:cNvPr id="4" name="Rectangle 3"/>
          <p:cNvSpPr/>
          <p:nvPr/>
        </p:nvSpPr>
        <p:spPr>
          <a:xfrm>
            <a:off x="380168" y="1361037"/>
            <a:ext cx="6887914" cy="3403624"/>
          </a:xfrm>
          <a:prstGeom prst="rect">
            <a:avLst/>
          </a:prstGeom>
        </p:spPr>
        <p:txBody>
          <a:bodyPr wrap="square">
            <a:spAutoFit/>
          </a:bodyPr>
          <a:lstStyle/>
          <a:p>
            <a:pPr algn="r" rtl="1">
              <a:lnSpc>
                <a:spcPct val="200000"/>
              </a:lnSpc>
            </a:pPr>
            <a:r>
              <a:rPr lang="ar-EG" sz="2800" b="1" u="sng" dirty="0">
                <a:solidFill>
                  <a:schemeClr val="bg2">
                    <a:lumMod val="75000"/>
                  </a:schemeClr>
                </a:solidFill>
              </a:rPr>
              <a:t>الاستنتاج </a:t>
            </a:r>
            <a:r>
              <a:rPr lang="ar-EG" sz="2800" b="1" u="sng" dirty="0" smtClean="0">
                <a:solidFill>
                  <a:schemeClr val="bg2">
                    <a:lumMod val="75000"/>
                  </a:schemeClr>
                </a:solidFill>
              </a:rPr>
              <a:t>:</a:t>
            </a:r>
          </a:p>
          <a:p>
            <a:pPr algn="r" rtl="1">
              <a:lnSpc>
                <a:spcPct val="200000"/>
              </a:lnSpc>
            </a:pPr>
            <a:r>
              <a:rPr lang="ar-EG" sz="2800" dirty="0">
                <a:solidFill>
                  <a:schemeClr val="bg2">
                    <a:lumMod val="75000"/>
                  </a:schemeClr>
                </a:solidFill>
              </a:rPr>
              <a:t>تعكر ماء الجير يدل علي تصاعد غاز ثاني اكسيد الكربون و يسمي تخمر حمضي </a:t>
            </a:r>
            <a:endParaRPr lang="en-US" sz="2800" dirty="0">
              <a:solidFill>
                <a:schemeClr val="bg2">
                  <a:lumMod val="75000"/>
                </a:schemeClr>
              </a:solidFill>
            </a:endParaRPr>
          </a:p>
          <a:p>
            <a:pPr algn="r" rtl="1">
              <a:lnSpc>
                <a:spcPct val="200000"/>
              </a:lnSpc>
            </a:pPr>
            <a:endParaRPr lang="en-US" sz="2800" dirty="0">
              <a:solidFill>
                <a:schemeClr val="bg2">
                  <a:lumMod val="75000"/>
                </a:schemeClr>
              </a:solidFill>
            </a:endParaRPr>
          </a:p>
        </p:txBody>
      </p:sp>
      <p:pic>
        <p:nvPicPr>
          <p:cNvPr id="2050" name="Picture 2" descr="تنزيل"/>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11325" y="3428999"/>
            <a:ext cx="4065392" cy="1815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14084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AB763E74-B111-4F0A-990A-DC546EDB60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59261977-BEC4-4705-BB60-C4C0C74711F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867" y="0"/>
            <a:ext cx="816874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5" name="Rectangle 14">
            <a:extLst>
              <a:ext uri="{FF2B5EF4-FFF2-40B4-BE49-F238E27FC236}">
                <a16:creationId xmlns:a16="http://schemas.microsoft.com/office/drawing/2014/main" xmlns="" id="{E61F1EFE-E608-4FCB-8DBB-12FA3AC1E2C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43243" y="643464"/>
            <a:ext cx="6909336" cy="5571072"/>
          </a:xfrm>
          <a:prstGeom prst="rect">
            <a:avLst/>
          </a:prstGeom>
          <a:ln w="6350" cap="flat" cmpd="sng" algn="ctr">
            <a:noFill/>
            <a:prstDash val="solid"/>
          </a:ln>
          <a:effectLst>
            <a:outerShdw blurRad="50800" algn="ctr" rotWithShape="0">
              <a:prstClr val="black">
                <a:alpha val="66000"/>
              </a:prstClr>
            </a:outerShdw>
            <a:softEdge rad="0"/>
          </a:effectLst>
        </p:spPr>
      </p:sp>
      <p:sp useBgFill="1">
        <p:nvSpPr>
          <p:cNvPr id="17" name="Rectangle 16">
            <a:extLst>
              <a:ext uri="{FF2B5EF4-FFF2-40B4-BE49-F238E27FC236}">
                <a16:creationId xmlns:a16="http://schemas.microsoft.com/office/drawing/2014/main" xmlns="" id="{4C7DD595-7EA3-45FF-B181-2B606353F7D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06071" y="809244"/>
            <a:ext cx="6583680" cy="5239512"/>
          </a:xfrm>
          <a:prstGeom prst="rect">
            <a:avLst/>
          </a:prstGeom>
          <a:ln w="6350" cap="sq" cmpd="sng" algn="ctr">
            <a:solidFill>
              <a:schemeClr val="tx1">
                <a:lumMod val="65000"/>
                <a:lumOff val="35000"/>
              </a:schemeClr>
            </a:solidFill>
            <a:prstDash val="solid"/>
            <a:miter lim="800000"/>
          </a:ln>
          <a:effectLst/>
        </p:spPr>
      </p:sp>
      <p:sp>
        <p:nvSpPr>
          <p:cNvPr id="19" name="Rectangle 18">
            <a:extLst>
              <a:ext uri="{FF2B5EF4-FFF2-40B4-BE49-F238E27FC236}">
                <a16:creationId xmlns:a16="http://schemas.microsoft.com/office/drawing/2014/main" xmlns="" id="{848B10FE-6408-43F6-9A62-B98F2DB0FFB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166971" y="-1"/>
            <a:ext cx="4025029" cy="6858000"/>
          </a:xfrm>
          <a:prstGeom prst="rect">
            <a:avLst/>
          </a:prstGeom>
          <a:blipFill dpi="0" rotWithShape="1">
            <a:blip r:embed="rId3">
              <a:alphaModFix amt="1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xmlns="" id="{5F3F6C66-D6D7-4A72-9928-967AEA400766}"/>
              </a:ext>
            </a:extLst>
          </p:cNvPr>
          <p:cNvSpPr>
            <a:spLocks noGrp="1"/>
          </p:cNvSpPr>
          <p:nvPr>
            <p:ph type="title"/>
          </p:nvPr>
        </p:nvSpPr>
        <p:spPr>
          <a:xfrm>
            <a:off x="8660189" y="643464"/>
            <a:ext cx="2888344" cy="5571071"/>
          </a:xfrm>
        </p:spPr>
        <p:txBody>
          <a:bodyPr>
            <a:normAutofit/>
          </a:bodyPr>
          <a:lstStyle/>
          <a:p>
            <a:pPr algn="ctr"/>
            <a:r>
              <a:rPr lang="ar-EG" sz="4400" dirty="0">
                <a:solidFill>
                  <a:srgbClr val="FFFFFF"/>
                </a:solidFill>
              </a:rPr>
              <a:t>التنفس في النبات</a:t>
            </a:r>
            <a:endParaRPr lang="en-US" sz="4400" dirty="0">
              <a:solidFill>
                <a:srgbClr val="FFFFFF"/>
              </a:solidFill>
            </a:endParaRPr>
          </a:p>
        </p:txBody>
      </p:sp>
      <p:sp>
        <p:nvSpPr>
          <p:cNvPr id="3" name="Content Placeholder 2"/>
          <p:cNvSpPr>
            <a:spLocks noGrp="1"/>
          </p:cNvSpPr>
          <p:nvPr>
            <p:ph idx="1"/>
          </p:nvPr>
        </p:nvSpPr>
        <p:spPr>
          <a:xfrm>
            <a:off x="1066800" y="2103120"/>
            <a:ext cx="5694218" cy="3931920"/>
          </a:xfrm>
        </p:spPr>
        <p:txBody>
          <a:bodyPr/>
          <a:lstStyle/>
          <a:p>
            <a:pPr algn="ctr">
              <a:lnSpc>
                <a:spcPct val="200000"/>
              </a:lnSpc>
            </a:pPr>
            <a:r>
              <a:rPr lang="ar-EG" dirty="0"/>
              <a:t>يمتص النبات الاخضر الطاقة الضوئية من الشمس و ذلك اثناء عملية البناء الضوئي ليحولها الي طاقة كيميائية تخزن في صورة جزيئات عضوية الجلوكوز غنية بالطاقة </a:t>
            </a:r>
            <a:endParaRPr lang="en-US" dirty="0"/>
          </a:p>
        </p:txBody>
      </p:sp>
    </p:spTree>
    <p:extLst>
      <p:ext uri="{BB962C8B-B14F-4D97-AF65-F5344CB8AC3E}">
        <p14:creationId xmlns:p14="http://schemas.microsoft.com/office/powerpoint/2010/main" val="411277295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AB763E74-B111-4F0A-990A-DC546EDB60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59261977-BEC4-4705-BB60-C4C0C74711F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867" y="0"/>
            <a:ext cx="816874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5" name="Rectangle 14">
            <a:extLst>
              <a:ext uri="{FF2B5EF4-FFF2-40B4-BE49-F238E27FC236}">
                <a16:creationId xmlns:a16="http://schemas.microsoft.com/office/drawing/2014/main" xmlns="" id="{E61F1EFE-E608-4FCB-8DBB-12FA3AC1E2C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43243" y="643464"/>
            <a:ext cx="6909336" cy="5571072"/>
          </a:xfrm>
          <a:prstGeom prst="rect">
            <a:avLst/>
          </a:prstGeom>
          <a:ln w="6350" cap="flat" cmpd="sng" algn="ctr">
            <a:noFill/>
            <a:prstDash val="solid"/>
          </a:ln>
          <a:effectLst>
            <a:outerShdw blurRad="50800" algn="ctr" rotWithShape="0">
              <a:prstClr val="black">
                <a:alpha val="66000"/>
              </a:prstClr>
            </a:outerShdw>
            <a:softEdge rad="0"/>
          </a:effectLst>
        </p:spPr>
      </p:sp>
      <p:sp useBgFill="1">
        <p:nvSpPr>
          <p:cNvPr id="17" name="Rectangle 16">
            <a:extLst>
              <a:ext uri="{FF2B5EF4-FFF2-40B4-BE49-F238E27FC236}">
                <a16:creationId xmlns:a16="http://schemas.microsoft.com/office/drawing/2014/main" xmlns="" id="{4C7DD595-7EA3-45FF-B181-2B606353F7D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06071" y="809244"/>
            <a:ext cx="6583680" cy="5239512"/>
          </a:xfrm>
          <a:prstGeom prst="rect">
            <a:avLst/>
          </a:prstGeom>
          <a:ln w="6350" cap="sq" cmpd="sng" algn="ctr">
            <a:solidFill>
              <a:schemeClr val="tx1">
                <a:lumMod val="65000"/>
                <a:lumOff val="35000"/>
              </a:schemeClr>
            </a:solidFill>
            <a:prstDash val="solid"/>
            <a:miter lim="800000"/>
          </a:ln>
          <a:effectLst/>
        </p:spPr>
      </p:sp>
      <p:sp>
        <p:nvSpPr>
          <p:cNvPr id="19" name="Rectangle 18">
            <a:extLst>
              <a:ext uri="{FF2B5EF4-FFF2-40B4-BE49-F238E27FC236}">
                <a16:creationId xmlns:a16="http://schemas.microsoft.com/office/drawing/2014/main" xmlns="" id="{848B10FE-6408-43F6-9A62-B98F2DB0FFB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166971" y="-1"/>
            <a:ext cx="4025029" cy="6858000"/>
          </a:xfrm>
          <a:prstGeom prst="rect">
            <a:avLst/>
          </a:prstGeom>
          <a:blipFill dpi="0" rotWithShape="1">
            <a:blip r:embed="rId3">
              <a:alphaModFix amt="1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xmlns="" id="{5F3F6C66-D6D7-4A72-9928-967AEA400766}"/>
              </a:ext>
            </a:extLst>
          </p:cNvPr>
          <p:cNvSpPr>
            <a:spLocks noGrp="1"/>
          </p:cNvSpPr>
          <p:nvPr>
            <p:ph type="title"/>
          </p:nvPr>
        </p:nvSpPr>
        <p:spPr>
          <a:xfrm>
            <a:off x="8660189" y="643464"/>
            <a:ext cx="2888344" cy="5571071"/>
          </a:xfrm>
        </p:spPr>
        <p:txBody>
          <a:bodyPr>
            <a:normAutofit/>
          </a:bodyPr>
          <a:lstStyle/>
          <a:p>
            <a:pPr algn="ctr"/>
            <a:r>
              <a:rPr lang="ar-EG" sz="4400" dirty="0">
                <a:solidFill>
                  <a:srgbClr val="FFFFFF"/>
                </a:solidFill>
              </a:rPr>
              <a:t>التنفس في النبات</a:t>
            </a:r>
            <a:endParaRPr lang="en-US" sz="4400" dirty="0">
              <a:solidFill>
                <a:srgbClr val="FFFFFF"/>
              </a:solidFill>
            </a:endParaRPr>
          </a:p>
        </p:txBody>
      </p:sp>
      <p:sp>
        <p:nvSpPr>
          <p:cNvPr id="3" name="Content Placeholder 2"/>
          <p:cNvSpPr>
            <a:spLocks noGrp="1"/>
          </p:cNvSpPr>
          <p:nvPr>
            <p:ph idx="1"/>
          </p:nvPr>
        </p:nvSpPr>
        <p:spPr>
          <a:xfrm>
            <a:off x="1066800" y="2103120"/>
            <a:ext cx="5694218" cy="3931920"/>
          </a:xfrm>
        </p:spPr>
        <p:txBody>
          <a:bodyPr/>
          <a:lstStyle/>
          <a:p>
            <a:pPr algn="ctr">
              <a:lnSpc>
                <a:spcPct val="200000"/>
              </a:lnSpc>
            </a:pPr>
            <a:r>
              <a:rPr lang="ar-EG" dirty="0"/>
              <a:t>يمتص النبات الاخضر الطاقة الضوئية من الشمس و ذلك اثناء عملية البناء الضوئي ليحولها الي طاقة كيميائية تخزن في صورة جزيئات عضوية الجلوكوز غنية بالطاقة </a:t>
            </a:r>
            <a:endParaRPr lang="en-US" dirty="0"/>
          </a:p>
        </p:txBody>
      </p:sp>
      <p:sp>
        <p:nvSpPr>
          <p:cNvPr id="4" name="Rectangle 3"/>
          <p:cNvSpPr/>
          <p:nvPr/>
        </p:nvSpPr>
        <p:spPr>
          <a:xfrm>
            <a:off x="1229488" y="1720999"/>
            <a:ext cx="6096000" cy="3416000"/>
          </a:xfrm>
          <a:prstGeom prst="rect">
            <a:avLst/>
          </a:prstGeom>
        </p:spPr>
        <p:txBody>
          <a:bodyPr>
            <a:spAutoFit/>
          </a:bodyPr>
          <a:lstStyle/>
          <a:p>
            <a:pPr indent="457200" algn="ctr" rtl="1">
              <a:lnSpc>
                <a:spcPct val="200000"/>
              </a:lnSpc>
              <a:spcAft>
                <a:spcPts val="800"/>
              </a:spcAft>
            </a:pPr>
            <a:r>
              <a:rPr lang="ar-EG" sz="2800" dirty="0">
                <a:solidFill>
                  <a:schemeClr val="bg2">
                    <a:lumMod val="75000"/>
                  </a:schemeClr>
                </a:solidFill>
                <a:latin typeface="Calibri" panose="020F0502020204030204" pitchFamily="34" charset="0"/>
                <a:ea typeface="Calibri" panose="020F0502020204030204" pitchFamily="34" charset="0"/>
                <a:cs typeface="Arial" panose="020B0604020202020204" pitchFamily="34" charset="0"/>
              </a:rPr>
              <a:t>عند احتياج النبات الي قدر من الطاقة ليؤدي به احدي وظائفه الحيوية فانه يقوم بتحرير هذه الطاقة ببطء في سلسلة من الخطوات لتفاعلات تتضمن تكسير روابط الطربون في المادة العضوية </a:t>
            </a:r>
            <a:endParaRPr lang="en-US" dirty="0">
              <a:solidFill>
                <a:schemeClr val="bg2">
                  <a:lumMod val="75000"/>
                </a:schemeClr>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261213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AB763E74-B111-4F0A-990A-DC546EDB60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59261977-BEC4-4705-BB60-C4C0C74711F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867" y="0"/>
            <a:ext cx="816874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5" name="Rectangle 14">
            <a:extLst>
              <a:ext uri="{FF2B5EF4-FFF2-40B4-BE49-F238E27FC236}">
                <a16:creationId xmlns:a16="http://schemas.microsoft.com/office/drawing/2014/main" xmlns="" id="{E61F1EFE-E608-4FCB-8DBB-12FA3AC1E2C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43243" y="643464"/>
            <a:ext cx="6909336" cy="5571072"/>
          </a:xfrm>
          <a:prstGeom prst="rect">
            <a:avLst/>
          </a:prstGeom>
          <a:ln w="6350" cap="flat" cmpd="sng" algn="ctr">
            <a:noFill/>
            <a:prstDash val="solid"/>
          </a:ln>
          <a:effectLst>
            <a:outerShdw blurRad="50800" algn="ctr" rotWithShape="0">
              <a:prstClr val="black">
                <a:alpha val="66000"/>
              </a:prstClr>
            </a:outerShdw>
            <a:softEdge rad="0"/>
          </a:effectLst>
        </p:spPr>
      </p:sp>
      <p:sp useBgFill="1">
        <p:nvSpPr>
          <p:cNvPr id="17" name="Rectangle 16">
            <a:extLst>
              <a:ext uri="{FF2B5EF4-FFF2-40B4-BE49-F238E27FC236}">
                <a16:creationId xmlns:a16="http://schemas.microsoft.com/office/drawing/2014/main" xmlns="" id="{4C7DD595-7EA3-45FF-B181-2B606353F7D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06071" y="809244"/>
            <a:ext cx="6583680" cy="5239512"/>
          </a:xfrm>
          <a:prstGeom prst="rect">
            <a:avLst/>
          </a:prstGeom>
          <a:ln w="6350" cap="sq" cmpd="sng" algn="ctr">
            <a:solidFill>
              <a:schemeClr val="tx1">
                <a:lumMod val="65000"/>
                <a:lumOff val="35000"/>
              </a:schemeClr>
            </a:solidFill>
            <a:prstDash val="solid"/>
            <a:miter lim="800000"/>
          </a:ln>
          <a:effectLst/>
        </p:spPr>
      </p:sp>
      <p:sp>
        <p:nvSpPr>
          <p:cNvPr id="19" name="Rectangle 18">
            <a:extLst>
              <a:ext uri="{FF2B5EF4-FFF2-40B4-BE49-F238E27FC236}">
                <a16:creationId xmlns:a16="http://schemas.microsoft.com/office/drawing/2014/main" xmlns="" id="{848B10FE-6408-43F6-9A62-B98F2DB0FFB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166971" y="-1"/>
            <a:ext cx="4025029" cy="6858000"/>
          </a:xfrm>
          <a:prstGeom prst="rect">
            <a:avLst/>
          </a:prstGeom>
          <a:blipFill dpi="0" rotWithShape="1">
            <a:blip r:embed="rId3">
              <a:alphaModFix amt="1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xmlns="" id="{5F3F6C66-D6D7-4A72-9928-967AEA400766}"/>
              </a:ext>
            </a:extLst>
          </p:cNvPr>
          <p:cNvSpPr>
            <a:spLocks noGrp="1"/>
          </p:cNvSpPr>
          <p:nvPr>
            <p:ph type="title"/>
          </p:nvPr>
        </p:nvSpPr>
        <p:spPr>
          <a:xfrm>
            <a:off x="8660189" y="643464"/>
            <a:ext cx="2888344" cy="5571071"/>
          </a:xfrm>
        </p:spPr>
        <p:txBody>
          <a:bodyPr>
            <a:normAutofit/>
          </a:bodyPr>
          <a:lstStyle/>
          <a:p>
            <a:pPr algn="ctr"/>
            <a:r>
              <a:rPr lang="ar-EG" sz="4400" dirty="0">
                <a:solidFill>
                  <a:srgbClr val="FFFFFF"/>
                </a:solidFill>
              </a:rPr>
              <a:t>التنفس في النبات</a:t>
            </a:r>
            <a:endParaRPr lang="en-US" sz="4400" dirty="0">
              <a:solidFill>
                <a:srgbClr val="FFFFFF"/>
              </a:solidFill>
            </a:endParaRPr>
          </a:p>
        </p:txBody>
      </p:sp>
      <p:sp>
        <p:nvSpPr>
          <p:cNvPr id="3" name="Content Placeholder 2"/>
          <p:cNvSpPr>
            <a:spLocks noGrp="1"/>
          </p:cNvSpPr>
          <p:nvPr>
            <p:ph idx="1"/>
          </p:nvPr>
        </p:nvSpPr>
        <p:spPr>
          <a:xfrm>
            <a:off x="1066800" y="2103120"/>
            <a:ext cx="5694218" cy="3931920"/>
          </a:xfrm>
        </p:spPr>
        <p:txBody>
          <a:bodyPr/>
          <a:lstStyle/>
          <a:p>
            <a:pPr algn="ctr">
              <a:lnSpc>
                <a:spcPct val="200000"/>
              </a:lnSpc>
            </a:pPr>
            <a:r>
              <a:rPr lang="ar-EG" dirty="0"/>
              <a:t>يمتص النبات الاخضر الطاقة الضوئية من الشمس و ذلك اثناء عملية البناء الضوئي ليحولها الي طاقة كيميائية تخزن في صورة جزيئات عضوية الجلوكوز غنية بالطاقة </a:t>
            </a:r>
            <a:endParaRPr lang="en-US" dirty="0"/>
          </a:p>
        </p:txBody>
      </p:sp>
      <p:sp>
        <p:nvSpPr>
          <p:cNvPr id="4" name="Rectangle 3"/>
          <p:cNvSpPr/>
          <p:nvPr/>
        </p:nvSpPr>
        <p:spPr>
          <a:xfrm>
            <a:off x="1034504" y="809244"/>
            <a:ext cx="6096000" cy="5126083"/>
          </a:xfrm>
          <a:prstGeom prst="rect">
            <a:avLst/>
          </a:prstGeom>
        </p:spPr>
        <p:txBody>
          <a:bodyPr>
            <a:spAutoFit/>
          </a:bodyPr>
          <a:lstStyle/>
          <a:p>
            <a:pPr algn="ctr" rtl="1">
              <a:lnSpc>
                <a:spcPct val="200000"/>
              </a:lnSpc>
            </a:pPr>
            <a:r>
              <a:rPr lang="ar-EG" sz="2800" dirty="0">
                <a:solidFill>
                  <a:schemeClr val="bg2">
                    <a:lumMod val="75000"/>
                  </a:schemeClr>
                </a:solidFill>
              </a:rPr>
              <a:t>وتلك هي عملية التنفس في النبات فاذا تمت عملية التحرير عن طريق الأكسدة في وجود الاكسجين بصفة اساسية فانها تسمي تنفس هوائي اما اذا تكت في غياب الاكسجين فانها تسمي </a:t>
            </a:r>
            <a:r>
              <a:rPr lang="ar-EG" sz="2800" dirty="0" smtClean="0">
                <a:solidFill>
                  <a:schemeClr val="bg2">
                    <a:lumMod val="75000"/>
                  </a:schemeClr>
                </a:solidFill>
              </a:rPr>
              <a:t>تنفس</a:t>
            </a:r>
          </a:p>
          <a:p>
            <a:pPr algn="ctr" rtl="1">
              <a:lnSpc>
                <a:spcPct val="200000"/>
              </a:lnSpc>
            </a:pPr>
            <a:r>
              <a:rPr lang="ar-EG" sz="2800" dirty="0" smtClean="0">
                <a:solidFill>
                  <a:schemeClr val="bg2">
                    <a:lumMod val="75000"/>
                  </a:schemeClr>
                </a:solidFill>
              </a:rPr>
              <a:t> </a:t>
            </a:r>
            <a:r>
              <a:rPr lang="ar-EG" sz="2800" dirty="0">
                <a:solidFill>
                  <a:schemeClr val="bg2">
                    <a:lumMod val="75000"/>
                  </a:schemeClr>
                </a:solidFill>
              </a:rPr>
              <a:t>لا هوائي </a:t>
            </a:r>
            <a:endParaRPr lang="en-US" sz="2800" dirty="0">
              <a:solidFill>
                <a:schemeClr val="bg2">
                  <a:lumMod val="75000"/>
                </a:schemeClr>
              </a:solidFill>
            </a:endParaRPr>
          </a:p>
        </p:txBody>
      </p:sp>
    </p:spTree>
    <p:extLst>
      <p:ext uri="{BB962C8B-B14F-4D97-AF65-F5344CB8AC3E}">
        <p14:creationId xmlns:p14="http://schemas.microsoft.com/office/powerpoint/2010/main" val="2674885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AB763E74-B111-4F0A-990A-DC546EDB60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59261977-BEC4-4705-BB60-C4C0C74711F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867" y="0"/>
            <a:ext cx="816874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5" name="Rectangle 14">
            <a:extLst>
              <a:ext uri="{FF2B5EF4-FFF2-40B4-BE49-F238E27FC236}">
                <a16:creationId xmlns:a16="http://schemas.microsoft.com/office/drawing/2014/main" xmlns="" id="{E61F1EFE-E608-4FCB-8DBB-12FA3AC1E2C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43243" y="643464"/>
            <a:ext cx="6909336" cy="5571072"/>
          </a:xfrm>
          <a:prstGeom prst="rect">
            <a:avLst/>
          </a:prstGeom>
          <a:ln w="6350" cap="flat" cmpd="sng" algn="ctr">
            <a:noFill/>
            <a:prstDash val="solid"/>
          </a:ln>
          <a:effectLst>
            <a:outerShdw blurRad="50800" algn="ctr" rotWithShape="0">
              <a:prstClr val="black">
                <a:alpha val="66000"/>
              </a:prstClr>
            </a:outerShdw>
            <a:softEdge rad="0"/>
          </a:effectLst>
        </p:spPr>
      </p:sp>
      <p:sp useBgFill="1">
        <p:nvSpPr>
          <p:cNvPr id="17" name="Rectangle 16">
            <a:extLst>
              <a:ext uri="{FF2B5EF4-FFF2-40B4-BE49-F238E27FC236}">
                <a16:creationId xmlns:a16="http://schemas.microsoft.com/office/drawing/2014/main" xmlns="" id="{4C7DD595-7EA3-45FF-B181-2B606353F7D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06071" y="809244"/>
            <a:ext cx="6583680" cy="5239512"/>
          </a:xfrm>
          <a:prstGeom prst="rect">
            <a:avLst/>
          </a:prstGeom>
          <a:ln w="6350" cap="sq" cmpd="sng" algn="ctr">
            <a:solidFill>
              <a:schemeClr val="tx1">
                <a:lumMod val="65000"/>
                <a:lumOff val="35000"/>
              </a:schemeClr>
            </a:solidFill>
            <a:prstDash val="solid"/>
            <a:miter lim="800000"/>
          </a:ln>
          <a:effectLst/>
        </p:spPr>
      </p:sp>
      <p:sp>
        <p:nvSpPr>
          <p:cNvPr id="19" name="Rectangle 18">
            <a:extLst>
              <a:ext uri="{FF2B5EF4-FFF2-40B4-BE49-F238E27FC236}">
                <a16:creationId xmlns:a16="http://schemas.microsoft.com/office/drawing/2014/main" xmlns="" id="{848B10FE-6408-43F6-9A62-B98F2DB0FFB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166971" y="-1"/>
            <a:ext cx="4025029" cy="6858000"/>
          </a:xfrm>
          <a:prstGeom prst="rect">
            <a:avLst/>
          </a:prstGeom>
          <a:blipFill dpi="0" rotWithShape="1">
            <a:blip r:embed="rId3">
              <a:alphaModFix amt="1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xmlns="" id="{5F3F6C66-D6D7-4A72-9928-967AEA400766}"/>
              </a:ext>
            </a:extLst>
          </p:cNvPr>
          <p:cNvSpPr>
            <a:spLocks noGrp="1"/>
          </p:cNvSpPr>
          <p:nvPr>
            <p:ph type="title"/>
          </p:nvPr>
        </p:nvSpPr>
        <p:spPr>
          <a:xfrm>
            <a:off x="8660189" y="643464"/>
            <a:ext cx="2888344" cy="5571071"/>
          </a:xfrm>
        </p:spPr>
        <p:txBody>
          <a:bodyPr>
            <a:normAutofit/>
          </a:bodyPr>
          <a:lstStyle/>
          <a:p>
            <a:pPr algn="ctr"/>
            <a:r>
              <a:rPr lang="ar-EG" sz="4400" dirty="0">
                <a:solidFill>
                  <a:srgbClr val="FFFFFF"/>
                </a:solidFill>
              </a:rPr>
              <a:t>التنفس في النبات</a:t>
            </a:r>
            <a:endParaRPr lang="en-US" sz="4400" dirty="0">
              <a:solidFill>
                <a:srgbClr val="FFFFFF"/>
              </a:solidFill>
            </a:endParaRPr>
          </a:p>
        </p:txBody>
      </p:sp>
      <p:sp>
        <p:nvSpPr>
          <p:cNvPr id="3" name="Content Placeholder 2"/>
          <p:cNvSpPr>
            <a:spLocks noGrp="1"/>
          </p:cNvSpPr>
          <p:nvPr>
            <p:ph idx="1"/>
          </p:nvPr>
        </p:nvSpPr>
        <p:spPr>
          <a:xfrm>
            <a:off x="1066800" y="2103120"/>
            <a:ext cx="5694218" cy="3931920"/>
          </a:xfrm>
        </p:spPr>
        <p:txBody>
          <a:bodyPr/>
          <a:lstStyle/>
          <a:p>
            <a:pPr algn="ctr">
              <a:lnSpc>
                <a:spcPct val="200000"/>
              </a:lnSpc>
            </a:pPr>
            <a:r>
              <a:rPr lang="ar-EG" dirty="0"/>
              <a:t>يمتص النبات الاخضر الطاقة الضوئية من الشمس و ذلك اثناء عملية البناء الضوئي ليحولها الي طاقة كيميائية تخزن في صورة جزيئات عضوية الجلوكوز غنية بالطاقة </a:t>
            </a:r>
            <a:endParaRPr lang="en-US" dirty="0"/>
          </a:p>
        </p:txBody>
      </p:sp>
      <p:sp>
        <p:nvSpPr>
          <p:cNvPr id="4" name="Rectangle 3"/>
          <p:cNvSpPr/>
          <p:nvPr/>
        </p:nvSpPr>
        <p:spPr>
          <a:xfrm>
            <a:off x="1034503" y="809244"/>
            <a:ext cx="6252987" cy="5262979"/>
          </a:xfrm>
          <a:prstGeom prst="rect">
            <a:avLst/>
          </a:prstGeom>
        </p:spPr>
        <p:txBody>
          <a:bodyPr wrap="square">
            <a:spAutoFit/>
          </a:bodyPr>
          <a:lstStyle/>
          <a:p>
            <a:pPr algn="ctr" rtl="1">
              <a:lnSpc>
                <a:spcPct val="200000"/>
              </a:lnSpc>
            </a:pPr>
            <a:r>
              <a:rPr lang="ar-EG" sz="2800" dirty="0">
                <a:solidFill>
                  <a:schemeClr val="bg2">
                    <a:lumMod val="75000"/>
                  </a:schemeClr>
                </a:solidFill>
              </a:rPr>
              <a:t>و في الواقع ان كل خلية حية تكون علي اتصال مباشر بالبيئة الخارجية مما يسهل كثيرا انجاز عملية تبادل الغازات في التنفس وببساطة تامة فان غاز الاكسجين ينتشر الي داخل الخلية بينما ينتشر عاز ثاني اكسدي الكربون الي خارجها </a:t>
            </a:r>
            <a:endParaRPr lang="en-US" sz="2800" dirty="0">
              <a:solidFill>
                <a:schemeClr val="bg2">
                  <a:lumMod val="75000"/>
                </a:schemeClr>
              </a:solidFill>
            </a:endParaRPr>
          </a:p>
        </p:txBody>
      </p:sp>
    </p:spTree>
    <p:extLst>
      <p:ext uri="{BB962C8B-B14F-4D97-AF65-F5344CB8AC3E}">
        <p14:creationId xmlns:p14="http://schemas.microsoft.com/office/powerpoint/2010/main" val="37942518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AB763E74-B111-4F0A-990A-DC546EDB60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59261977-BEC4-4705-BB60-C4C0C74711F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867" y="0"/>
            <a:ext cx="816874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5" name="Rectangle 14">
            <a:extLst>
              <a:ext uri="{FF2B5EF4-FFF2-40B4-BE49-F238E27FC236}">
                <a16:creationId xmlns:a16="http://schemas.microsoft.com/office/drawing/2014/main" xmlns="" id="{E61F1EFE-E608-4FCB-8DBB-12FA3AC1E2C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43243" y="643464"/>
            <a:ext cx="6909336" cy="5571072"/>
          </a:xfrm>
          <a:prstGeom prst="rect">
            <a:avLst/>
          </a:prstGeom>
          <a:ln w="6350" cap="flat" cmpd="sng" algn="ctr">
            <a:noFill/>
            <a:prstDash val="solid"/>
          </a:ln>
          <a:effectLst>
            <a:outerShdw blurRad="50800" algn="ctr" rotWithShape="0">
              <a:prstClr val="black">
                <a:alpha val="66000"/>
              </a:prstClr>
            </a:outerShdw>
            <a:softEdge rad="0"/>
          </a:effectLst>
        </p:spPr>
      </p:sp>
      <p:sp useBgFill="1">
        <p:nvSpPr>
          <p:cNvPr id="17" name="Rectangle 16">
            <a:extLst>
              <a:ext uri="{FF2B5EF4-FFF2-40B4-BE49-F238E27FC236}">
                <a16:creationId xmlns:a16="http://schemas.microsoft.com/office/drawing/2014/main" xmlns="" id="{4C7DD595-7EA3-45FF-B181-2B606353F7D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06071" y="809244"/>
            <a:ext cx="6583680" cy="5239512"/>
          </a:xfrm>
          <a:prstGeom prst="rect">
            <a:avLst/>
          </a:prstGeom>
          <a:ln w="6350" cap="sq" cmpd="sng" algn="ctr">
            <a:solidFill>
              <a:schemeClr val="tx1">
                <a:lumMod val="65000"/>
                <a:lumOff val="35000"/>
              </a:schemeClr>
            </a:solidFill>
            <a:prstDash val="solid"/>
            <a:miter lim="800000"/>
          </a:ln>
          <a:effectLst/>
        </p:spPr>
      </p:sp>
      <p:sp>
        <p:nvSpPr>
          <p:cNvPr id="19" name="Rectangle 18">
            <a:extLst>
              <a:ext uri="{FF2B5EF4-FFF2-40B4-BE49-F238E27FC236}">
                <a16:creationId xmlns:a16="http://schemas.microsoft.com/office/drawing/2014/main" xmlns="" id="{848B10FE-6408-43F6-9A62-B98F2DB0FFB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166971" y="-1"/>
            <a:ext cx="4025029" cy="6858000"/>
          </a:xfrm>
          <a:prstGeom prst="rect">
            <a:avLst/>
          </a:prstGeom>
          <a:blipFill dpi="0" rotWithShape="1">
            <a:blip r:embed="rId3">
              <a:alphaModFix amt="1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xmlns="" id="{5F3F6C66-D6D7-4A72-9928-967AEA400766}"/>
              </a:ext>
            </a:extLst>
          </p:cNvPr>
          <p:cNvSpPr>
            <a:spLocks noGrp="1"/>
          </p:cNvSpPr>
          <p:nvPr>
            <p:ph type="title"/>
          </p:nvPr>
        </p:nvSpPr>
        <p:spPr>
          <a:xfrm>
            <a:off x="8660189" y="643464"/>
            <a:ext cx="2888344" cy="5571071"/>
          </a:xfrm>
        </p:spPr>
        <p:txBody>
          <a:bodyPr>
            <a:normAutofit/>
          </a:bodyPr>
          <a:lstStyle/>
          <a:p>
            <a:pPr algn="ctr"/>
            <a:r>
              <a:rPr lang="ar-EG" sz="4400" dirty="0">
                <a:solidFill>
                  <a:srgbClr val="FFFFFF"/>
                </a:solidFill>
              </a:rPr>
              <a:t>التنفس في النبات</a:t>
            </a:r>
            <a:endParaRPr lang="en-US" sz="4400" dirty="0">
              <a:solidFill>
                <a:srgbClr val="FFFFFF"/>
              </a:solidFill>
            </a:endParaRPr>
          </a:p>
        </p:txBody>
      </p:sp>
      <p:sp>
        <p:nvSpPr>
          <p:cNvPr id="3" name="Content Placeholder 2"/>
          <p:cNvSpPr>
            <a:spLocks noGrp="1"/>
          </p:cNvSpPr>
          <p:nvPr>
            <p:ph idx="1"/>
          </p:nvPr>
        </p:nvSpPr>
        <p:spPr>
          <a:xfrm>
            <a:off x="1066800" y="2103120"/>
            <a:ext cx="5694218" cy="3931920"/>
          </a:xfrm>
        </p:spPr>
        <p:txBody>
          <a:bodyPr/>
          <a:lstStyle/>
          <a:p>
            <a:pPr algn="ctr">
              <a:lnSpc>
                <a:spcPct val="200000"/>
              </a:lnSpc>
            </a:pPr>
            <a:r>
              <a:rPr lang="ar-EG" dirty="0"/>
              <a:t>يمتص النبات الاخضر الطاقة الضوئية من الشمس و ذلك اثناء عملية البناء الضوئي ليحولها الي طاقة كيميائية تخزن في صورة جزيئات عضوية الجلوكوز غنية بالطاقة </a:t>
            </a:r>
            <a:endParaRPr lang="en-US" dirty="0"/>
          </a:p>
        </p:txBody>
      </p:sp>
      <p:sp>
        <p:nvSpPr>
          <p:cNvPr id="4" name="Rectangle 3"/>
          <p:cNvSpPr/>
          <p:nvPr/>
        </p:nvSpPr>
        <p:spPr>
          <a:xfrm>
            <a:off x="1034503" y="809244"/>
            <a:ext cx="6252987" cy="4264309"/>
          </a:xfrm>
          <a:prstGeom prst="rect">
            <a:avLst/>
          </a:prstGeom>
        </p:spPr>
        <p:txBody>
          <a:bodyPr wrap="square">
            <a:spAutoFit/>
          </a:bodyPr>
          <a:lstStyle/>
          <a:p>
            <a:pPr algn="ctr" rtl="1">
              <a:lnSpc>
                <a:spcPct val="200000"/>
              </a:lnSpc>
            </a:pPr>
            <a:r>
              <a:rPr lang="ar-EG" sz="2800" dirty="0">
                <a:solidFill>
                  <a:schemeClr val="bg2">
                    <a:lumMod val="75000"/>
                  </a:schemeClr>
                </a:solidFill>
              </a:rPr>
              <a:t>و في النباتات الوعائية يصل الاكسجين الي الخلايا بطرق مختلفة فعندما تفتح ثغور الأوراق يدخل الهواء الي الغرفة الهوائية و منها ينتشر الي كافة المسافات البينية التي تتخلل اعضاءه المختلفة </a:t>
            </a:r>
            <a:endParaRPr lang="en-US" sz="2800" dirty="0">
              <a:solidFill>
                <a:schemeClr val="bg2">
                  <a:lumMod val="75000"/>
                </a:schemeClr>
              </a:solidFill>
            </a:endParaRPr>
          </a:p>
        </p:txBody>
      </p:sp>
    </p:spTree>
    <p:extLst>
      <p:ext uri="{BB962C8B-B14F-4D97-AF65-F5344CB8AC3E}">
        <p14:creationId xmlns:p14="http://schemas.microsoft.com/office/powerpoint/2010/main" val="41803385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AB763E74-B111-4F0A-990A-DC546EDB60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59261977-BEC4-4705-BB60-C4C0C74711F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867" y="0"/>
            <a:ext cx="816874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5" name="Rectangle 14">
            <a:extLst>
              <a:ext uri="{FF2B5EF4-FFF2-40B4-BE49-F238E27FC236}">
                <a16:creationId xmlns:a16="http://schemas.microsoft.com/office/drawing/2014/main" xmlns="" id="{E61F1EFE-E608-4FCB-8DBB-12FA3AC1E2C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43243" y="643464"/>
            <a:ext cx="6909336" cy="5571072"/>
          </a:xfrm>
          <a:prstGeom prst="rect">
            <a:avLst/>
          </a:prstGeom>
          <a:ln w="6350" cap="flat" cmpd="sng" algn="ctr">
            <a:noFill/>
            <a:prstDash val="solid"/>
          </a:ln>
          <a:effectLst>
            <a:outerShdw blurRad="50800" algn="ctr" rotWithShape="0">
              <a:prstClr val="black">
                <a:alpha val="66000"/>
              </a:prstClr>
            </a:outerShdw>
            <a:softEdge rad="0"/>
          </a:effectLst>
        </p:spPr>
      </p:sp>
      <p:sp useBgFill="1">
        <p:nvSpPr>
          <p:cNvPr id="17" name="Rectangle 16">
            <a:extLst>
              <a:ext uri="{FF2B5EF4-FFF2-40B4-BE49-F238E27FC236}">
                <a16:creationId xmlns:a16="http://schemas.microsoft.com/office/drawing/2014/main" xmlns="" id="{4C7DD595-7EA3-45FF-B181-2B606353F7D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06071" y="809244"/>
            <a:ext cx="6583680" cy="5239512"/>
          </a:xfrm>
          <a:prstGeom prst="rect">
            <a:avLst/>
          </a:prstGeom>
          <a:ln w="6350" cap="sq" cmpd="sng" algn="ctr">
            <a:solidFill>
              <a:schemeClr val="tx1">
                <a:lumMod val="65000"/>
                <a:lumOff val="35000"/>
              </a:schemeClr>
            </a:solidFill>
            <a:prstDash val="solid"/>
            <a:miter lim="800000"/>
          </a:ln>
          <a:effectLst/>
        </p:spPr>
      </p:sp>
      <p:sp>
        <p:nvSpPr>
          <p:cNvPr id="19" name="Rectangle 18">
            <a:extLst>
              <a:ext uri="{FF2B5EF4-FFF2-40B4-BE49-F238E27FC236}">
                <a16:creationId xmlns:a16="http://schemas.microsoft.com/office/drawing/2014/main" xmlns="" id="{848B10FE-6408-43F6-9A62-B98F2DB0FFB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166971" y="-1"/>
            <a:ext cx="4025029" cy="6858000"/>
          </a:xfrm>
          <a:prstGeom prst="rect">
            <a:avLst/>
          </a:prstGeom>
          <a:blipFill dpi="0" rotWithShape="1">
            <a:blip r:embed="rId3">
              <a:alphaModFix amt="1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xmlns="" id="{5F3F6C66-D6D7-4A72-9928-967AEA400766}"/>
              </a:ext>
            </a:extLst>
          </p:cNvPr>
          <p:cNvSpPr>
            <a:spLocks noGrp="1"/>
          </p:cNvSpPr>
          <p:nvPr>
            <p:ph type="title"/>
          </p:nvPr>
        </p:nvSpPr>
        <p:spPr>
          <a:xfrm>
            <a:off x="8660189" y="643464"/>
            <a:ext cx="2888344" cy="5571071"/>
          </a:xfrm>
        </p:spPr>
        <p:txBody>
          <a:bodyPr>
            <a:normAutofit/>
          </a:bodyPr>
          <a:lstStyle/>
          <a:p>
            <a:pPr algn="ctr"/>
            <a:r>
              <a:rPr lang="ar-EG" sz="4400" dirty="0">
                <a:solidFill>
                  <a:srgbClr val="FFFFFF"/>
                </a:solidFill>
              </a:rPr>
              <a:t>التنفس في النبات</a:t>
            </a:r>
            <a:endParaRPr lang="en-US" sz="4400" dirty="0">
              <a:solidFill>
                <a:srgbClr val="FFFFFF"/>
              </a:solidFill>
            </a:endParaRPr>
          </a:p>
        </p:txBody>
      </p:sp>
      <p:sp>
        <p:nvSpPr>
          <p:cNvPr id="3" name="Content Placeholder 2"/>
          <p:cNvSpPr>
            <a:spLocks noGrp="1"/>
          </p:cNvSpPr>
          <p:nvPr>
            <p:ph idx="1"/>
          </p:nvPr>
        </p:nvSpPr>
        <p:spPr>
          <a:xfrm>
            <a:off x="1066800" y="2103120"/>
            <a:ext cx="5694218" cy="3931920"/>
          </a:xfrm>
        </p:spPr>
        <p:txBody>
          <a:bodyPr/>
          <a:lstStyle/>
          <a:p>
            <a:pPr algn="ctr">
              <a:lnSpc>
                <a:spcPct val="200000"/>
              </a:lnSpc>
            </a:pPr>
            <a:r>
              <a:rPr lang="ar-EG" dirty="0"/>
              <a:t>يمتص النبات الاخضر الطاقة الضوئية من الشمس و ذلك اثناء عملية البناء الضوئي ليحولها الي طاقة كيميائية تخزن في صورة جزيئات عضوية الجلوكوز غنية بالطاقة </a:t>
            </a:r>
            <a:endParaRPr lang="en-US" dirty="0"/>
          </a:p>
        </p:txBody>
      </p:sp>
      <p:sp>
        <p:nvSpPr>
          <p:cNvPr id="4" name="Rectangle 3"/>
          <p:cNvSpPr/>
          <p:nvPr/>
        </p:nvSpPr>
        <p:spPr>
          <a:xfrm>
            <a:off x="664713" y="797509"/>
            <a:ext cx="6887914" cy="5262979"/>
          </a:xfrm>
          <a:prstGeom prst="rect">
            <a:avLst/>
          </a:prstGeom>
        </p:spPr>
        <p:txBody>
          <a:bodyPr wrap="square">
            <a:spAutoFit/>
          </a:bodyPr>
          <a:lstStyle/>
          <a:p>
            <a:pPr algn="ctr" rtl="1">
              <a:lnSpc>
                <a:spcPct val="200000"/>
              </a:lnSpc>
            </a:pPr>
            <a:r>
              <a:rPr lang="ar-EG" sz="2800" dirty="0">
                <a:solidFill>
                  <a:schemeClr val="bg2">
                    <a:lumMod val="75000"/>
                  </a:schemeClr>
                </a:solidFill>
              </a:rPr>
              <a:t>الاكسجين في يدخل ايضا النبات خلال الجذور مذابا في ماء التربة التي تمتصه الشعيرات الجذرية </a:t>
            </a:r>
            <a:endParaRPr lang="en-US" sz="2800" dirty="0">
              <a:solidFill>
                <a:schemeClr val="bg2">
                  <a:lumMod val="75000"/>
                </a:schemeClr>
              </a:solidFill>
            </a:endParaRPr>
          </a:p>
          <a:p>
            <a:pPr algn="ctr" rtl="1">
              <a:lnSpc>
                <a:spcPct val="200000"/>
              </a:lnSpc>
            </a:pPr>
            <a:r>
              <a:rPr lang="ar-EG" sz="2800" dirty="0">
                <a:solidFill>
                  <a:schemeClr val="bg2">
                    <a:lumMod val="75000"/>
                  </a:schemeClr>
                </a:solidFill>
              </a:rPr>
              <a:t>اما تخلص النبات من ثاني اكسيد الكربون الناتج من التنفس فقد يتم بانت ينتشر مباشرة من خلايا النبات المعرضة مباشرة الي الهواء </a:t>
            </a:r>
            <a:endParaRPr lang="en-US" sz="2800" dirty="0">
              <a:solidFill>
                <a:schemeClr val="bg2">
                  <a:lumMod val="75000"/>
                </a:schemeClr>
              </a:solidFill>
            </a:endParaRPr>
          </a:p>
        </p:txBody>
      </p:sp>
    </p:spTree>
    <p:extLst>
      <p:ext uri="{BB962C8B-B14F-4D97-AF65-F5344CB8AC3E}">
        <p14:creationId xmlns:p14="http://schemas.microsoft.com/office/powerpoint/2010/main" val="8838629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AB763E74-B111-4F0A-990A-DC546EDB60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59261977-BEC4-4705-BB60-C4C0C74711F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867" y="0"/>
            <a:ext cx="816874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5" name="Rectangle 14">
            <a:extLst>
              <a:ext uri="{FF2B5EF4-FFF2-40B4-BE49-F238E27FC236}">
                <a16:creationId xmlns:a16="http://schemas.microsoft.com/office/drawing/2014/main" xmlns="" id="{E61F1EFE-E608-4FCB-8DBB-12FA3AC1E2C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43243" y="643464"/>
            <a:ext cx="6909336" cy="5571072"/>
          </a:xfrm>
          <a:prstGeom prst="rect">
            <a:avLst/>
          </a:prstGeom>
          <a:ln w="6350" cap="flat" cmpd="sng" algn="ctr">
            <a:noFill/>
            <a:prstDash val="solid"/>
          </a:ln>
          <a:effectLst>
            <a:outerShdw blurRad="50800" algn="ctr" rotWithShape="0">
              <a:prstClr val="black">
                <a:alpha val="66000"/>
              </a:prstClr>
            </a:outerShdw>
            <a:softEdge rad="0"/>
          </a:effectLst>
        </p:spPr>
      </p:sp>
      <p:sp useBgFill="1">
        <p:nvSpPr>
          <p:cNvPr id="17" name="Rectangle 16">
            <a:extLst>
              <a:ext uri="{FF2B5EF4-FFF2-40B4-BE49-F238E27FC236}">
                <a16:creationId xmlns:a16="http://schemas.microsoft.com/office/drawing/2014/main" xmlns="" id="{4C7DD595-7EA3-45FF-B181-2B606353F7D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06071" y="809244"/>
            <a:ext cx="6583680" cy="5239512"/>
          </a:xfrm>
          <a:prstGeom prst="rect">
            <a:avLst/>
          </a:prstGeom>
          <a:ln w="6350" cap="sq" cmpd="sng" algn="ctr">
            <a:solidFill>
              <a:schemeClr val="tx1">
                <a:lumMod val="65000"/>
                <a:lumOff val="35000"/>
              </a:schemeClr>
            </a:solidFill>
            <a:prstDash val="solid"/>
            <a:miter lim="800000"/>
          </a:ln>
          <a:effectLst/>
        </p:spPr>
      </p:sp>
      <p:sp>
        <p:nvSpPr>
          <p:cNvPr id="19" name="Rectangle 18">
            <a:extLst>
              <a:ext uri="{FF2B5EF4-FFF2-40B4-BE49-F238E27FC236}">
                <a16:creationId xmlns:a16="http://schemas.microsoft.com/office/drawing/2014/main" xmlns="" id="{848B10FE-6408-43F6-9A62-B98F2DB0FFB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166971" y="-1"/>
            <a:ext cx="4025029" cy="6858000"/>
          </a:xfrm>
          <a:prstGeom prst="rect">
            <a:avLst/>
          </a:prstGeom>
          <a:blipFill dpi="0" rotWithShape="1">
            <a:blip r:embed="rId3">
              <a:alphaModFix amt="1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xmlns="" id="{5F3F6C66-D6D7-4A72-9928-967AEA400766}"/>
              </a:ext>
            </a:extLst>
          </p:cNvPr>
          <p:cNvSpPr>
            <a:spLocks noGrp="1"/>
          </p:cNvSpPr>
          <p:nvPr>
            <p:ph type="title"/>
          </p:nvPr>
        </p:nvSpPr>
        <p:spPr>
          <a:xfrm>
            <a:off x="8660189" y="643464"/>
            <a:ext cx="2888344" cy="5571071"/>
          </a:xfrm>
        </p:spPr>
        <p:txBody>
          <a:bodyPr>
            <a:normAutofit/>
          </a:bodyPr>
          <a:lstStyle/>
          <a:p>
            <a:pPr algn="ctr"/>
            <a:r>
              <a:rPr lang="ar-EG" sz="4400" dirty="0">
                <a:solidFill>
                  <a:srgbClr val="FFFFFF"/>
                </a:solidFill>
              </a:rPr>
              <a:t>التنفس في النبات</a:t>
            </a:r>
            <a:endParaRPr lang="en-US" sz="4400" dirty="0">
              <a:solidFill>
                <a:srgbClr val="FFFFFF"/>
              </a:solidFill>
            </a:endParaRPr>
          </a:p>
        </p:txBody>
      </p:sp>
      <p:sp>
        <p:nvSpPr>
          <p:cNvPr id="3" name="Content Placeholder 2"/>
          <p:cNvSpPr>
            <a:spLocks noGrp="1"/>
          </p:cNvSpPr>
          <p:nvPr>
            <p:ph idx="1"/>
          </p:nvPr>
        </p:nvSpPr>
        <p:spPr>
          <a:xfrm>
            <a:off x="1066800" y="2103120"/>
            <a:ext cx="5694218" cy="3931920"/>
          </a:xfrm>
        </p:spPr>
        <p:txBody>
          <a:bodyPr/>
          <a:lstStyle/>
          <a:p>
            <a:pPr algn="ctr">
              <a:lnSpc>
                <a:spcPct val="200000"/>
              </a:lnSpc>
            </a:pPr>
            <a:r>
              <a:rPr lang="ar-EG" dirty="0"/>
              <a:t>يمتص النبات الاخضر الطاقة الضوئية من الشمس و ذلك اثناء عملية البناء الضوئي ليحولها الي طاقة كيميائية تخزن في صورة جزيئات عضوية الجلوكوز غنية بالطاقة </a:t>
            </a:r>
            <a:endParaRPr lang="en-US" dirty="0"/>
          </a:p>
        </p:txBody>
      </p:sp>
      <p:sp>
        <p:nvSpPr>
          <p:cNvPr id="4" name="Rectangle 3"/>
          <p:cNvSpPr/>
          <p:nvPr/>
        </p:nvSpPr>
        <p:spPr>
          <a:xfrm>
            <a:off x="664713" y="797509"/>
            <a:ext cx="6887914" cy="2540760"/>
          </a:xfrm>
          <a:prstGeom prst="rect">
            <a:avLst/>
          </a:prstGeom>
        </p:spPr>
        <p:txBody>
          <a:bodyPr wrap="square">
            <a:spAutoFit/>
          </a:bodyPr>
          <a:lstStyle/>
          <a:p>
            <a:pPr algn="ctr" rtl="1">
              <a:lnSpc>
                <a:spcPct val="200000"/>
              </a:lnSpc>
            </a:pPr>
            <a:r>
              <a:rPr lang="ar-EG" sz="2800" dirty="0">
                <a:solidFill>
                  <a:schemeClr val="bg2">
                    <a:lumMod val="75000"/>
                  </a:schemeClr>
                </a:solidFill>
              </a:rPr>
              <a:t>و لا يجوز لنا ان ننسي علاقة البناء الضوئي في النبات بالتنفس فما يتم في البلاستيدة ينعكس في الميتوكوندريا لتحرير الطاقة بالتنفس</a:t>
            </a:r>
            <a:endParaRPr lang="en-US" sz="2800" dirty="0">
              <a:solidFill>
                <a:schemeClr val="bg2">
                  <a:lumMod val="75000"/>
                </a:schemeClr>
              </a:solidFill>
            </a:endParaRPr>
          </a:p>
        </p:txBody>
      </p:sp>
      <p:pic>
        <p:nvPicPr>
          <p:cNvPr id="10" name="Picture 9"/>
          <p:cNvPicPr/>
          <p:nvPr/>
        </p:nvPicPr>
        <p:blipFill rotWithShape="1">
          <a:blip r:embed="rId4"/>
          <a:srcRect l="58814" t="41026" r="12179" b="16154"/>
          <a:stretch/>
        </p:blipFill>
        <p:spPr bwMode="auto">
          <a:xfrm>
            <a:off x="2521527" y="3428999"/>
            <a:ext cx="3090676" cy="278553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258590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AB763E74-B111-4F0A-990A-DC546EDB60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59261977-BEC4-4705-BB60-C4C0C74711F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867" y="0"/>
            <a:ext cx="816874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5" name="Rectangle 14">
            <a:extLst>
              <a:ext uri="{FF2B5EF4-FFF2-40B4-BE49-F238E27FC236}">
                <a16:creationId xmlns:a16="http://schemas.microsoft.com/office/drawing/2014/main" xmlns="" id="{E61F1EFE-E608-4FCB-8DBB-12FA3AC1E2C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43243" y="643464"/>
            <a:ext cx="6909336" cy="5571072"/>
          </a:xfrm>
          <a:prstGeom prst="rect">
            <a:avLst/>
          </a:prstGeom>
          <a:ln w="6350" cap="flat" cmpd="sng" algn="ctr">
            <a:noFill/>
            <a:prstDash val="solid"/>
          </a:ln>
          <a:effectLst>
            <a:outerShdw blurRad="50800" algn="ctr" rotWithShape="0">
              <a:prstClr val="black">
                <a:alpha val="66000"/>
              </a:prstClr>
            </a:outerShdw>
            <a:softEdge rad="0"/>
          </a:effectLst>
        </p:spPr>
      </p:sp>
      <p:sp useBgFill="1">
        <p:nvSpPr>
          <p:cNvPr id="17" name="Rectangle 16">
            <a:extLst>
              <a:ext uri="{FF2B5EF4-FFF2-40B4-BE49-F238E27FC236}">
                <a16:creationId xmlns:a16="http://schemas.microsoft.com/office/drawing/2014/main" xmlns="" id="{4C7DD595-7EA3-45FF-B181-2B606353F7D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06071" y="809244"/>
            <a:ext cx="6583680" cy="5239512"/>
          </a:xfrm>
          <a:prstGeom prst="rect">
            <a:avLst/>
          </a:prstGeom>
          <a:ln w="6350" cap="sq" cmpd="sng" algn="ctr">
            <a:solidFill>
              <a:schemeClr val="tx1">
                <a:lumMod val="65000"/>
                <a:lumOff val="35000"/>
              </a:schemeClr>
            </a:solidFill>
            <a:prstDash val="solid"/>
            <a:miter lim="800000"/>
          </a:ln>
          <a:effectLst/>
        </p:spPr>
      </p:sp>
      <p:sp>
        <p:nvSpPr>
          <p:cNvPr id="19" name="Rectangle 18">
            <a:extLst>
              <a:ext uri="{FF2B5EF4-FFF2-40B4-BE49-F238E27FC236}">
                <a16:creationId xmlns:a16="http://schemas.microsoft.com/office/drawing/2014/main" xmlns="" id="{848B10FE-6408-43F6-9A62-B98F2DB0FFB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166971" y="-1"/>
            <a:ext cx="4025029" cy="6858000"/>
          </a:xfrm>
          <a:prstGeom prst="rect">
            <a:avLst/>
          </a:prstGeom>
          <a:blipFill dpi="0" rotWithShape="1">
            <a:blip r:embed="rId3">
              <a:alphaModFix amt="1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xmlns="" id="{5F3F6C66-D6D7-4A72-9928-967AEA400766}"/>
              </a:ext>
            </a:extLst>
          </p:cNvPr>
          <p:cNvSpPr>
            <a:spLocks noGrp="1"/>
          </p:cNvSpPr>
          <p:nvPr>
            <p:ph type="title"/>
          </p:nvPr>
        </p:nvSpPr>
        <p:spPr>
          <a:xfrm>
            <a:off x="8641717" y="-60594"/>
            <a:ext cx="2888344" cy="2843262"/>
          </a:xfrm>
        </p:spPr>
        <p:txBody>
          <a:bodyPr>
            <a:normAutofit/>
          </a:bodyPr>
          <a:lstStyle/>
          <a:p>
            <a:pPr algn="ctr"/>
            <a:r>
              <a:rPr lang="ar-EG" sz="4400" dirty="0">
                <a:solidFill>
                  <a:srgbClr val="FFFFFF"/>
                </a:solidFill>
              </a:rPr>
              <a:t>التنفس في النبات</a:t>
            </a:r>
            <a:endParaRPr lang="en-US" sz="4400" dirty="0">
              <a:solidFill>
                <a:srgbClr val="FFFFFF"/>
              </a:solidFill>
            </a:endParaRPr>
          </a:p>
        </p:txBody>
      </p:sp>
      <p:sp>
        <p:nvSpPr>
          <p:cNvPr id="3" name="Content Placeholder 2"/>
          <p:cNvSpPr>
            <a:spLocks noGrp="1"/>
          </p:cNvSpPr>
          <p:nvPr>
            <p:ph idx="1"/>
          </p:nvPr>
        </p:nvSpPr>
        <p:spPr>
          <a:xfrm>
            <a:off x="1066800" y="2103120"/>
            <a:ext cx="5694218" cy="3931920"/>
          </a:xfrm>
        </p:spPr>
        <p:txBody>
          <a:bodyPr/>
          <a:lstStyle/>
          <a:p>
            <a:pPr algn="ctr">
              <a:lnSpc>
                <a:spcPct val="200000"/>
              </a:lnSpc>
            </a:pPr>
            <a:r>
              <a:rPr lang="ar-EG" dirty="0"/>
              <a:t>يمتص النبات الاخضر الطاقة الضوئية من الشمس و ذلك اثناء عملية البناء الضوئي ليحولها الي طاقة كيميائية تخزن في صورة جزيئات عضوية الجلوكوز غنية بالطاقة </a:t>
            </a:r>
            <a:endParaRPr lang="en-US" dirty="0"/>
          </a:p>
        </p:txBody>
      </p:sp>
      <p:sp>
        <p:nvSpPr>
          <p:cNvPr id="4" name="Rectangle 3"/>
          <p:cNvSpPr/>
          <p:nvPr/>
        </p:nvSpPr>
        <p:spPr>
          <a:xfrm>
            <a:off x="664713" y="797509"/>
            <a:ext cx="6887914" cy="3970318"/>
          </a:xfrm>
          <a:prstGeom prst="rect">
            <a:avLst/>
          </a:prstGeom>
        </p:spPr>
        <p:txBody>
          <a:bodyPr wrap="square">
            <a:spAutoFit/>
          </a:bodyPr>
          <a:lstStyle/>
          <a:p>
            <a:pPr algn="ctr" rtl="1"/>
            <a:r>
              <a:rPr lang="ar-EG" sz="2800" b="1" u="sng" dirty="0">
                <a:solidFill>
                  <a:schemeClr val="bg2">
                    <a:lumMod val="75000"/>
                  </a:schemeClr>
                </a:solidFill>
              </a:rPr>
              <a:t>تجربة توضح تنفس الاجزاء النباتية الخضراء </a:t>
            </a:r>
            <a:endParaRPr lang="en-US" sz="2800" dirty="0">
              <a:solidFill>
                <a:schemeClr val="bg2">
                  <a:lumMod val="75000"/>
                </a:schemeClr>
              </a:solidFill>
            </a:endParaRPr>
          </a:p>
          <a:p>
            <a:pPr lvl="0" algn="ctr" rtl="1"/>
            <a:r>
              <a:rPr lang="ar-EG" sz="2800" dirty="0">
                <a:solidFill>
                  <a:schemeClr val="bg2">
                    <a:lumMod val="75000"/>
                  </a:schemeClr>
                </a:solidFill>
              </a:rPr>
              <a:t>خد نباتا اخضر وضعه علي لوح زجاجي ووضع الي جواره كاسا او كوبا صغيرا به محلول ماء الجير الرائق و نكس فوق الاثنين ناقوسا زجاجيا </a:t>
            </a:r>
            <a:endParaRPr lang="en-US" sz="2800" dirty="0">
              <a:solidFill>
                <a:schemeClr val="bg2">
                  <a:lumMod val="75000"/>
                </a:schemeClr>
              </a:solidFill>
            </a:endParaRPr>
          </a:p>
          <a:p>
            <a:pPr lvl="0" algn="ctr" rtl="1"/>
            <a:r>
              <a:rPr lang="ar-EG" sz="2800" dirty="0">
                <a:solidFill>
                  <a:schemeClr val="bg2">
                    <a:lumMod val="75000"/>
                  </a:schemeClr>
                </a:solidFill>
              </a:rPr>
              <a:t>اعد جهاز مماثلا للسابق و لكن الاصيص يكون خاليا من اي نبات </a:t>
            </a:r>
            <a:endParaRPr lang="en-US" sz="2800" dirty="0">
              <a:solidFill>
                <a:schemeClr val="bg2">
                  <a:lumMod val="75000"/>
                </a:schemeClr>
              </a:solidFill>
            </a:endParaRPr>
          </a:p>
          <a:p>
            <a:pPr algn="ctr"/>
            <a:r>
              <a:rPr lang="ar-EG" sz="2800" dirty="0">
                <a:solidFill>
                  <a:schemeClr val="bg2">
                    <a:lumMod val="75000"/>
                  </a:schemeClr>
                </a:solidFill>
              </a:rPr>
              <a:t>ضع بعضا من ماء الجير الرائق في كاس صغير بين الجهازين السابقين </a:t>
            </a:r>
            <a:endParaRPr lang="en-US" sz="2800" dirty="0">
              <a:solidFill>
                <a:schemeClr val="bg2">
                  <a:lumMod val="75000"/>
                </a:schemeClr>
              </a:solidFill>
            </a:endParaRPr>
          </a:p>
        </p:txBody>
      </p:sp>
      <p:pic>
        <p:nvPicPr>
          <p:cNvPr id="1026" name="Picture 2" descr="تجارب النشاط العلمي"/>
          <p:cNvPicPr>
            <a:picLocks noChangeAspect="1" noChangeArrowheads="1"/>
          </p:cNvPicPr>
          <p:nvPr/>
        </p:nvPicPr>
        <p:blipFill>
          <a:blip r:embed="rId4">
            <a:extLst>
              <a:ext uri="{28A0092B-C50C-407E-A947-70E740481C1C}">
                <a14:useLocalDpi xmlns:a14="http://schemas.microsoft.com/office/drawing/2010/main" val="0"/>
              </a:ext>
            </a:extLst>
          </a:blip>
          <a:srcRect l="10434" r="13002" b="39731"/>
          <a:stretch>
            <a:fillRect/>
          </a:stretch>
        </p:blipFill>
        <p:spPr bwMode="auto">
          <a:xfrm>
            <a:off x="8242853" y="3384584"/>
            <a:ext cx="3686072" cy="1383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139975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26B02"/>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Status xmlns="71af3243-3dd4-4a8d-8c0d-dd76da1f02a5">Not started</Statu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b385d60f68dd989dca1fdc827799d853">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911b479caf7b199da365455750e4572"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758583-3BF2-49DD-B2F1-0E7456A4E134}">
  <ds:schemaRefs>
    <ds:schemaRef ds:uri="http://purl.org/dc/terms/"/>
    <ds:schemaRef ds:uri="16c05727-aa75-4e4a-9b5f-8a80a1165891"/>
    <ds:schemaRef ds:uri="http://purl.org/dc/elements/1.1/"/>
    <ds:schemaRef ds:uri="http://schemas.microsoft.com/office/2006/metadata/properties"/>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71af3243-3dd4-4a8d-8c0d-dd76da1f02a5"/>
    <ds:schemaRef ds:uri="http://www.w3.org/XML/1998/namespace"/>
  </ds:schemaRefs>
</ds:datastoreItem>
</file>

<file path=customXml/itemProps2.xml><?xml version="1.0" encoding="utf-8"?>
<ds:datastoreItem xmlns:ds="http://schemas.openxmlformats.org/officeDocument/2006/customXml" ds:itemID="{43821B79-AD0B-4D14-A179-D860A55FA06E}">
  <ds:schemaRefs>
    <ds:schemaRef ds:uri="http://schemas.microsoft.com/sharepoint/v3/contenttype/forms"/>
  </ds:schemaRefs>
</ds:datastoreItem>
</file>

<file path=customXml/itemProps3.xml><?xml version="1.0" encoding="utf-8"?>
<ds:datastoreItem xmlns:ds="http://schemas.openxmlformats.org/officeDocument/2006/customXml" ds:itemID="{35CA6D35-17B7-413E-98AB-823CBCB8E2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Garden design</Template>
  <TotalTime>0</TotalTime>
  <Words>642</Words>
  <Application>Microsoft Office PowerPoint</Application>
  <PresentationFormat>Widescreen</PresentationFormat>
  <Paragraphs>59</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Century Gothic</vt:lpstr>
      <vt:lpstr>Tahoma</vt:lpstr>
      <vt:lpstr>Savon</vt:lpstr>
      <vt:lpstr>التنفس في النبات</vt:lpstr>
      <vt:lpstr>التنفس في النبات</vt:lpstr>
      <vt:lpstr>التنفس في النبات</vt:lpstr>
      <vt:lpstr>التنفس في النبات</vt:lpstr>
      <vt:lpstr>التنفس في النبات</vt:lpstr>
      <vt:lpstr>التنفس في النبات</vt:lpstr>
      <vt:lpstr>التنفس في النبات</vt:lpstr>
      <vt:lpstr>التنفس في النبات</vt:lpstr>
      <vt:lpstr>التنفس في النبات</vt:lpstr>
      <vt:lpstr>التنفس في النبات</vt:lpstr>
      <vt:lpstr>التنفس في النبات</vt:lpstr>
      <vt:lpstr>التنفس في النبات</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2020-11-29T21:27:15Z</dcterms:created>
  <dcterms:modified xsi:type="dcterms:W3CDTF">2020-11-29T22:03:36Z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