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0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607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4416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29163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5379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23332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875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11/30/2020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145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209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689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2009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11/30/2020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416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850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080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581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11/30/2020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22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541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11/30/2020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709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</p:sldLayoutIdLst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4449" y="1147618"/>
            <a:ext cx="8915399" cy="2262781"/>
          </a:xfrm>
        </p:spPr>
        <p:txBody>
          <a:bodyPr/>
          <a:lstStyle/>
          <a:p>
            <a:pPr algn="ctr" rtl="1"/>
            <a:r>
              <a:rPr lang="ar-EG" b="1" dirty="0">
                <a:effectLst>
                  <a:reflection blurRad="6350" stA="53000" endA="300" endPos="35500" dir="5400000" sy="-90000" algn="bl"/>
                </a:effectLst>
              </a:rPr>
              <a:t>التغذية</a:t>
            </a:r>
            <a:r>
              <a:rPr lang="en-US" dirty="0"/>
              <a:t/>
            </a:r>
            <a:br>
              <a:rPr lang="en-US" dirty="0"/>
            </a:br>
            <a:r>
              <a:rPr lang="ar-EG" b="1" dirty="0">
                <a:effectLst>
                  <a:reflection blurRad="6350" stA="53000" endA="300" endPos="35500" dir="5400000" sy="-90000" algn="bl"/>
                </a:effectLst>
              </a:rPr>
              <a:t> في النبات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9285" y="4392578"/>
            <a:ext cx="7766936" cy="1096899"/>
          </a:xfrm>
        </p:spPr>
        <p:txBody>
          <a:bodyPr/>
          <a:lstStyle/>
          <a:p>
            <a:pPr algn="ctr"/>
            <a:r>
              <a:rPr lang="ar-EG" dirty="0" smtClean="0"/>
              <a:t>الصف الثاني الثانوي – الفصل الدراسي الثاني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81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ocument 3"/>
          <p:cNvSpPr/>
          <p:nvPr/>
        </p:nvSpPr>
        <p:spPr>
          <a:xfrm>
            <a:off x="6631709" y="1369555"/>
            <a:ext cx="2747817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ar-SA" b="1" u="sng" dirty="0"/>
              <a:t>النســـيج الـــوعائــــي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75853" y="2219736"/>
            <a:ext cx="8007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dirty="0"/>
              <a:t>- </a:t>
            </a:r>
            <a:r>
              <a:rPr lang="ar-SA" dirty="0"/>
              <a:t>يتكون من حزم وعائية عديدة ، وتتكون الحزمة الوعائية من</a:t>
            </a:r>
            <a:r>
              <a:rPr lang="en-US" dirty="0"/>
              <a:t> :</a:t>
            </a:r>
          </a:p>
        </p:txBody>
      </p:sp>
      <p:sp>
        <p:nvSpPr>
          <p:cNvPr id="7" name="Flowchart: Document 6"/>
          <p:cNvSpPr/>
          <p:nvPr/>
        </p:nvSpPr>
        <p:spPr>
          <a:xfrm>
            <a:off x="7269018" y="2789095"/>
            <a:ext cx="2110508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b="1" u="sng" dirty="0"/>
              <a:t>1- أوعية الخشب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5671" y="3620490"/>
            <a:ext cx="83081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dirty="0"/>
              <a:t>توجد جهة السطح العلوي للورقة</a:t>
            </a:r>
            <a:r>
              <a:rPr lang="en-US" dirty="0"/>
              <a:t> .</a:t>
            </a:r>
          </a:p>
        </p:txBody>
      </p:sp>
      <p:sp>
        <p:nvSpPr>
          <p:cNvPr id="10" name="Flowchart: Document 9"/>
          <p:cNvSpPr/>
          <p:nvPr/>
        </p:nvSpPr>
        <p:spPr>
          <a:xfrm>
            <a:off x="7197435" y="4328708"/>
            <a:ext cx="2253673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b="1" u="sng" dirty="0"/>
              <a:t>2- اللحـــــــــــــاء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25762" y="5083291"/>
            <a:ext cx="83081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dirty="0"/>
              <a:t>يلي الخشب ويوجد جهة السطح السفلي للورقة</a:t>
            </a:r>
            <a:r>
              <a:rPr lang="en-US" dirty="0"/>
              <a:t> .</a:t>
            </a:r>
          </a:p>
        </p:txBody>
      </p:sp>
      <p:pic>
        <p:nvPicPr>
          <p:cNvPr id="12" name="Picture 11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27" y="110785"/>
            <a:ext cx="625782" cy="394839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6" y="112503"/>
            <a:ext cx="633013" cy="399401"/>
          </a:xfrm>
          <a:prstGeom prst="rect">
            <a:avLst/>
          </a:prstGeom>
        </p:spPr>
      </p:pic>
      <p:pic>
        <p:nvPicPr>
          <p:cNvPr id="14" name="Picture 1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32" y="0"/>
            <a:ext cx="452561" cy="45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447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 animBg="1"/>
      <p:bldP spid="9" grpId="0"/>
      <p:bldP spid="10" grpId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ocument 3"/>
          <p:cNvSpPr/>
          <p:nvPr/>
        </p:nvSpPr>
        <p:spPr>
          <a:xfrm>
            <a:off x="5902036" y="741482"/>
            <a:ext cx="3348181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ar-SA" b="1" u="sng" dirty="0"/>
              <a:t>آليــة عمليــة البنــاء الضــوئي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4362155" y="1461270"/>
            <a:ext cx="4206600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مصدر األكسجيــن المنطلــق من عمليــة البنــاء الضوئي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39637" y="2174733"/>
            <a:ext cx="6096000" cy="396788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"/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أوضح العالم فان نيل مصدر األكسجين المنطلق في عملية البناء الضوئي 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"/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أجرى فان نيل دراسته على بكتيريا الكبريت الخضراء واألرجوانية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.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"/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هذه البكتيريا ذاتية التغذية حيث تحتوي على كلوروفيل بكتيري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. 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"/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تعيش هذه البكتيريا في طين البرك والمستنقعات حيث يتوافر مركب كبريتيد الهيدروجين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H2S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"/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مركب كبريتيد الهيدروجين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H2S </a:t>
            </a: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هو مصدر الهيدروجين الذي تستعمله البكتيريا في اختزال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CO2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"/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ما يحدث في هذه البكتيريا شبيه بما يحدث في النباتات الخضراء مع اختالف مصدر الهيدروجين 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"/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أي أن مصدر األكسجين في النباتات الخضراء هو الماء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H2O </a:t>
            </a: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، كما أن مصدر الكبريت في البكتيريا هو كبريتيد الهيدروجين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H2S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27" y="110785"/>
            <a:ext cx="625782" cy="394839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6" y="112503"/>
            <a:ext cx="633013" cy="399401"/>
          </a:xfrm>
          <a:prstGeom prst="rect">
            <a:avLst/>
          </a:prstGeom>
        </p:spPr>
      </p:pic>
      <p:pic>
        <p:nvPicPr>
          <p:cNvPr id="14" name="Picture 1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32" y="0"/>
            <a:ext cx="452561" cy="45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724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ocument 3"/>
          <p:cNvSpPr/>
          <p:nvPr/>
        </p:nvSpPr>
        <p:spPr>
          <a:xfrm>
            <a:off x="5902036" y="741482"/>
            <a:ext cx="3348181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ar-SA" b="1" u="sng" dirty="0"/>
              <a:t>آليــة عمليــة البنــاء الضــوئي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4362155" y="1461270"/>
            <a:ext cx="4206600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مصدر األكسجيــن المنطلــق من عمليــة البنــاء الضوئي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52725" t="22820" r="4552" b="46924"/>
          <a:stretch/>
        </p:blipFill>
        <p:spPr bwMode="auto">
          <a:xfrm>
            <a:off x="2432482" y="2528339"/>
            <a:ext cx="5572125" cy="2466340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27" y="110785"/>
            <a:ext cx="625782" cy="394839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6" y="112503"/>
            <a:ext cx="633013" cy="399401"/>
          </a:xfrm>
          <a:prstGeom prst="rect">
            <a:avLst/>
          </a:prstGeom>
        </p:spPr>
      </p:pic>
      <p:pic>
        <p:nvPicPr>
          <p:cNvPr id="8" name="Picture 7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32" y="0"/>
            <a:ext cx="452561" cy="45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859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85091" y="2190769"/>
            <a:ext cx="8007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r" rtl="1">
              <a:buFont typeface="Arial" panose="020B0604020202020204" pitchFamily="34" charset="0"/>
              <a:buChar char="•"/>
            </a:pPr>
            <a:r>
              <a:rPr lang="ar-SA" dirty="0"/>
              <a:t>تتم في الجرانا داخل البالستيدة</a:t>
            </a:r>
            <a:r>
              <a:rPr lang="en-US" dirty="0"/>
              <a:t> .</a:t>
            </a:r>
          </a:p>
          <a:p>
            <a:pPr marL="285750" lvl="0" indent="-285750" algn="r" rtl="1">
              <a:buFont typeface="Arial" panose="020B0604020202020204" pitchFamily="34" charset="0"/>
              <a:buChar char="•"/>
            </a:pPr>
            <a:r>
              <a:rPr lang="ar-SA" dirty="0"/>
              <a:t>العامل المحدد لسرعتها هو الضوء</a:t>
            </a:r>
            <a:endParaRPr lang="en-US" dirty="0"/>
          </a:p>
          <a:p>
            <a:pPr marL="285750" lvl="0" indent="-285750" algn="r" rtl="1">
              <a:buFont typeface="Arial" panose="020B0604020202020204" pitchFamily="34" charset="0"/>
              <a:buChar char="•"/>
            </a:pPr>
            <a:r>
              <a:rPr lang="ar-SA" dirty="0"/>
              <a:t>يتم فيها تحويل طاقة الضوء الحركية إلى طاقة وضع كيميائية في الكلوروفيل</a:t>
            </a:r>
            <a:r>
              <a:rPr lang="en-US" dirty="0"/>
              <a:t> .</a:t>
            </a:r>
          </a:p>
        </p:txBody>
      </p:sp>
      <p:sp>
        <p:nvSpPr>
          <p:cNvPr id="6" name="Flowchart: Document 5"/>
          <p:cNvSpPr/>
          <p:nvPr/>
        </p:nvSpPr>
        <p:spPr>
          <a:xfrm>
            <a:off x="6188364" y="1249490"/>
            <a:ext cx="3186545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b="1" u="sng" dirty="0"/>
              <a:t>أولا :- التفاعالات الضوئية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18836" y="4142250"/>
            <a:ext cx="80079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r" rtl="1">
              <a:buFont typeface="Arial" panose="020B0604020202020204" pitchFamily="34" charset="0"/>
              <a:buChar char="•"/>
            </a:pPr>
            <a:r>
              <a:rPr lang="ar-SA" dirty="0"/>
              <a:t>الاكسجين</a:t>
            </a:r>
            <a:r>
              <a:rPr lang="en-US" dirty="0"/>
              <a:t> O2 </a:t>
            </a:r>
            <a:r>
              <a:rPr lang="ar-SA" dirty="0"/>
              <a:t>ناتج ثانوي </a:t>
            </a:r>
            <a:endParaRPr lang="en-US" dirty="0"/>
          </a:p>
          <a:p>
            <a:pPr marL="285750" lvl="0" indent="-285750" algn="r" rtl="1">
              <a:buFont typeface="Arial" panose="020B0604020202020204" pitchFamily="34" charset="0"/>
              <a:buChar char="•"/>
            </a:pPr>
            <a:r>
              <a:rPr lang="ar-SA" dirty="0"/>
              <a:t>طاقة تختزن في جزئ</a:t>
            </a:r>
            <a:r>
              <a:rPr lang="en-US" dirty="0"/>
              <a:t> ATP 3 </a:t>
            </a:r>
          </a:p>
          <a:p>
            <a:pPr marL="285750" lvl="0" indent="-285750" algn="r" rtl="1">
              <a:buFont typeface="Arial" panose="020B0604020202020204" pitchFamily="34" charset="0"/>
              <a:buChar char="•"/>
            </a:pPr>
            <a:r>
              <a:rPr lang="ar-SA" dirty="0"/>
              <a:t>هيدروجين</a:t>
            </a:r>
            <a:r>
              <a:rPr lang="en-US" dirty="0"/>
              <a:t> H2 </a:t>
            </a:r>
            <a:r>
              <a:rPr lang="ar-SA" dirty="0"/>
              <a:t>متحد بمركب</a:t>
            </a:r>
            <a:r>
              <a:rPr lang="en-US" dirty="0"/>
              <a:t> NADP</a:t>
            </a:r>
          </a:p>
        </p:txBody>
      </p:sp>
      <p:sp>
        <p:nvSpPr>
          <p:cNvPr id="9" name="Flowchart: Document 8"/>
          <p:cNvSpPr/>
          <p:nvPr/>
        </p:nvSpPr>
        <p:spPr>
          <a:xfrm>
            <a:off x="7620000" y="3434318"/>
            <a:ext cx="1173018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b="1" u="sng" dirty="0"/>
              <a:t>النواتج</a:t>
            </a:r>
            <a:r>
              <a:rPr lang="en-US" b="1" u="sng" dirty="0"/>
              <a:t> : </a:t>
            </a:r>
            <a:endParaRPr lang="en-US" dirty="0"/>
          </a:p>
        </p:txBody>
      </p:sp>
      <p:pic>
        <p:nvPicPr>
          <p:cNvPr id="12" name="Picture 11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27" y="110785"/>
            <a:ext cx="625782" cy="394839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6" y="112503"/>
            <a:ext cx="633013" cy="399401"/>
          </a:xfrm>
          <a:prstGeom prst="rect">
            <a:avLst/>
          </a:prstGeom>
        </p:spPr>
      </p:pic>
      <p:pic>
        <p:nvPicPr>
          <p:cNvPr id="14" name="Picture 1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32" y="0"/>
            <a:ext cx="452561" cy="45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327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85091" y="2190769"/>
            <a:ext cx="8007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r" rtl="1">
              <a:buFont typeface="Arial" panose="020B0604020202020204" pitchFamily="34" charset="0"/>
              <a:buChar char="•"/>
            </a:pPr>
            <a:r>
              <a:rPr lang="ar-SA" dirty="0"/>
              <a:t>تتم في الستروما خارج الجرانا في البالستيدة</a:t>
            </a:r>
            <a:r>
              <a:rPr lang="en-US" dirty="0"/>
              <a:t> .</a:t>
            </a:r>
          </a:p>
          <a:p>
            <a:pPr marL="285750" lvl="0" indent="-285750" algn="r" rtl="1">
              <a:buFont typeface="Arial" panose="020B0604020202020204" pitchFamily="34" charset="0"/>
              <a:buChar char="•"/>
            </a:pPr>
            <a:r>
              <a:rPr lang="ar-SA" dirty="0"/>
              <a:t>العامل المحدد لسرعتها هو درجة الحرارة</a:t>
            </a:r>
            <a:r>
              <a:rPr lang="en-US" dirty="0"/>
              <a:t> .</a:t>
            </a:r>
          </a:p>
          <a:p>
            <a:pPr marL="285750" lvl="0" indent="-285750" algn="r" rtl="1">
              <a:buFont typeface="Arial" panose="020B0604020202020204" pitchFamily="34" charset="0"/>
              <a:buChar char="•"/>
            </a:pPr>
            <a:r>
              <a:rPr lang="ar-SA" dirty="0"/>
              <a:t>يتم فيها تثبيت غاز</a:t>
            </a:r>
            <a:r>
              <a:rPr lang="en-US" dirty="0"/>
              <a:t> CO2 </a:t>
            </a:r>
            <a:r>
              <a:rPr lang="ar-SA" dirty="0"/>
              <a:t>باتحاده مع الهيدروجين</a:t>
            </a:r>
            <a:r>
              <a:rPr lang="en-US" dirty="0"/>
              <a:t> H2 </a:t>
            </a:r>
            <a:r>
              <a:rPr lang="ar-SA" dirty="0"/>
              <a:t>فتتكون المواد الكربوهيدراتية </a:t>
            </a:r>
            <a:endParaRPr lang="ar-EG" dirty="0" smtClean="0"/>
          </a:p>
          <a:p>
            <a:pPr marL="285750" lvl="0" indent="-285750" algn="r" rtl="1">
              <a:buFont typeface="Arial" panose="020B0604020202020204" pitchFamily="34" charset="0"/>
              <a:buChar char="•"/>
            </a:pPr>
            <a:r>
              <a:rPr lang="ar-SA" dirty="0" smtClean="0"/>
              <a:t>( </a:t>
            </a:r>
            <a:r>
              <a:rPr lang="ar-SA" dirty="0"/>
              <a:t>الغذاء )</a:t>
            </a:r>
            <a:endParaRPr lang="en-US" dirty="0"/>
          </a:p>
        </p:txBody>
      </p:sp>
      <p:sp>
        <p:nvSpPr>
          <p:cNvPr id="6" name="Flowchart: Document 5"/>
          <p:cNvSpPr/>
          <p:nvPr/>
        </p:nvSpPr>
        <p:spPr>
          <a:xfrm>
            <a:off x="6188364" y="1249490"/>
            <a:ext cx="3186545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b="1" u="sng" dirty="0"/>
              <a:t>ثانياً :- التفاعالت الالضوئية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18836" y="4142250"/>
            <a:ext cx="80079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r" rtl="1">
              <a:buFont typeface="Arial" panose="020B0604020202020204" pitchFamily="34" charset="0"/>
              <a:buChar char="•"/>
            </a:pPr>
            <a:r>
              <a:rPr lang="ar-SA" dirty="0"/>
              <a:t>الماء </a:t>
            </a:r>
            <a:endParaRPr lang="en-US" dirty="0"/>
          </a:p>
          <a:p>
            <a:pPr marL="285750" lvl="0" indent="-285750" algn="r" rtl="1">
              <a:buFont typeface="Arial" panose="020B0604020202020204" pitchFamily="34" charset="0"/>
              <a:buChar char="•"/>
            </a:pPr>
            <a:r>
              <a:rPr lang="ar-SA" dirty="0"/>
              <a:t>مركب</a:t>
            </a:r>
            <a:r>
              <a:rPr lang="en-US" dirty="0"/>
              <a:t> PGAL </a:t>
            </a:r>
            <a:r>
              <a:rPr lang="ar-SA" dirty="0"/>
              <a:t>المستخدم لبناء الجلوكوز والنشا والبروتينات والدهون ، كما يستخدم في التنفس </a:t>
            </a:r>
            <a:endParaRPr lang="en-US" dirty="0"/>
          </a:p>
        </p:txBody>
      </p:sp>
      <p:sp>
        <p:nvSpPr>
          <p:cNvPr id="9" name="Flowchart: Document 8"/>
          <p:cNvSpPr/>
          <p:nvPr/>
        </p:nvSpPr>
        <p:spPr>
          <a:xfrm>
            <a:off x="7620000" y="3434318"/>
            <a:ext cx="1173018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ar-SA" dirty="0"/>
              <a:t>النواتج</a:t>
            </a:r>
            <a:r>
              <a:rPr lang="en-US" dirty="0"/>
              <a:t> : </a:t>
            </a:r>
          </a:p>
        </p:txBody>
      </p:sp>
      <p:pic>
        <p:nvPicPr>
          <p:cNvPr id="8" name="Picture 7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27" y="110785"/>
            <a:ext cx="625782" cy="394839"/>
          </a:xfrm>
          <a:prstGeom prst="rect">
            <a:avLst/>
          </a:prstGeom>
        </p:spPr>
      </p:pic>
      <p:pic>
        <p:nvPicPr>
          <p:cNvPr id="10" name="Picture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6" y="112503"/>
            <a:ext cx="633013" cy="399401"/>
          </a:xfrm>
          <a:prstGeom prst="rect">
            <a:avLst/>
          </a:prstGeom>
        </p:spPr>
      </p:pic>
      <p:pic>
        <p:nvPicPr>
          <p:cNvPr id="11" name="Pictur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32" y="0"/>
            <a:ext cx="452561" cy="45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775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51346" y="1229243"/>
            <a:ext cx="8007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dirty="0"/>
              <a:t>عملية الهضم</a:t>
            </a:r>
            <a:r>
              <a:rPr lang="en-US" dirty="0"/>
              <a:t>  </a:t>
            </a:r>
            <a:r>
              <a:rPr lang="ar-SA" dirty="0"/>
              <a:t>هي عملية تحويل جزيئات الطعام الكبيرة إلى جزيئات صغيرة بواسطة التحلل المائي بمساعدة اإلنزيمات</a:t>
            </a:r>
            <a:endParaRPr lang="en-US" dirty="0"/>
          </a:p>
        </p:txBody>
      </p:sp>
      <p:sp>
        <p:nvSpPr>
          <p:cNvPr id="6" name="Flowchart: Document 5"/>
          <p:cNvSpPr/>
          <p:nvPr/>
        </p:nvSpPr>
        <p:spPr>
          <a:xfrm>
            <a:off x="6225310" y="362799"/>
            <a:ext cx="3186545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b="1" u="sng" dirty="0"/>
              <a:t>التغذية غير الذاتية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44945" y="3246323"/>
            <a:ext cx="800792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ar-SA" dirty="0"/>
              <a:t>تكسير جزيئات الطعام المعقدة إلى جزيئات أصغر حجماً </a:t>
            </a:r>
            <a:endParaRPr lang="en-US" dirty="0"/>
          </a:p>
          <a:p>
            <a:pPr algn="r" rtl="1">
              <a:lnSpc>
                <a:spcPct val="250000"/>
              </a:lnSpc>
            </a:pPr>
            <a:r>
              <a:rPr lang="ar-SA" b="1" u="sng" dirty="0"/>
              <a:t>النشويــات :</a:t>
            </a:r>
            <a:r>
              <a:rPr lang="ar-SA" dirty="0"/>
              <a:t> تتحول إلى سكريات أحادية </a:t>
            </a:r>
            <a:endParaRPr lang="en-US" dirty="0"/>
          </a:p>
          <a:p>
            <a:pPr algn="r" rtl="1">
              <a:lnSpc>
                <a:spcPct val="250000"/>
              </a:lnSpc>
            </a:pPr>
            <a:r>
              <a:rPr lang="ar-SA" b="1" u="sng" dirty="0"/>
              <a:t>البروتينات :</a:t>
            </a:r>
            <a:r>
              <a:rPr lang="ar-SA" dirty="0"/>
              <a:t> تتحول إلى أحماض أمينية </a:t>
            </a:r>
            <a:endParaRPr lang="en-US" dirty="0"/>
          </a:p>
          <a:p>
            <a:pPr algn="r" rtl="1">
              <a:lnSpc>
                <a:spcPct val="250000"/>
              </a:lnSpc>
            </a:pPr>
            <a:r>
              <a:rPr lang="ar-SA" b="1" u="sng" dirty="0"/>
              <a:t>الدهـــــون :</a:t>
            </a:r>
            <a:r>
              <a:rPr lang="ar-SA" dirty="0"/>
              <a:t> تتحول إلى أحماض دهنية + جليسرين</a:t>
            </a:r>
            <a:endParaRPr lang="en-US" dirty="0"/>
          </a:p>
        </p:txBody>
      </p:sp>
      <p:sp>
        <p:nvSpPr>
          <p:cNvPr id="9" name="Flowchart: Document 8"/>
          <p:cNvSpPr/>
          <p:nvPr/>
        </p:nvSpPr>
        <p:spPr>
          <a:xfrm>
            <a:off x="5135418" y="2408548"/>
            <a:ext cx="4064000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ar-SA" b="1" u="sng" dirty="0"/>
              <a:t>أهمية الهضم يسهل امتصاصها مثــل</a:t>
            </a:r>
            <a:endParaRPr lang="en-US" dirty="0"/>
          </a:p>
        </p:txBody>
      </p:sp>
      <p:pic>
        <p:nvPicPr>
          <p:cNvPr id="8" name="Picture 7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27" y="110785"/>
            <a:ext cx="625782" cy="394839"/>
          </a:xfrm>
          <a:prstGeom prst="rect">
            <a:avLst/>
          </a:prstGeom>
        </p:spPr>
      </p:pic>
      <p:pic>
        <p:nvPicPr>
          <p:cNvPr id="10" name="Picture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6" y="112503"/>
            <a:ext cx="633013" cy="399401"/>
          </a:xfrm>
          <a:prstGeom prst="rect">
            <a:avLst/>
          </a:prstGeom>
        </p:spPr>
      </p:pic>
      <p:pic>
        <p:nvPicPr>
          <p:cNvPr id="11" name="Pictur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32" y="0"/>
            <a:ext cx="452561" cy="45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424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51346" y="1229243"/>
            <a:ext cx="8007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dirty="0"/>
              <a:t>عملية الهضم</a:t>
            </a:r>
            <a:r>
              <a:rPr lang="en-US" dirty="0"/>
              <a:t>  </a:t>
            </a:r>
            <a:r>
              <a:rPr lang="ar-SA" dirty="0"/>
              <a:t>هي عملية تحويل جزيئات الطعام الكبيرة إلى جزيئات صغيرة بواسطة التحلل المائي بمساعدة اإلنزيمات</a:t>
            </a:r>
            <a:endParaRPr lang="en-US" dirty="0"/>
          </a:p>
        </p:txBody>
      </p:sp>
      <p:sp>
        <p:nvSpPr>
          <p:cNvPr id="6" name="Flowchart: Document 5"/>
          <p:cNvSpPr/>
          <p:nvPr/>
        </p:nvSpPr>
        <p:spPr>
          <a:xfrm>
            <a:off x="6225310" y="362799"/>
            <a:ext cx="3186545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b="1" u="sng" dirty="0"/>
              <a:t>التغذية غير الذاتية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44945" y="3246323"/>
            <a:ext cx="800792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ar-SA" dirty="0"/>
              <a:t>تكسير جزيئات الطعام المعقدة إلى جزيئات أصغر حجماً </a:t>
            </a:r>
            <a:endParaRPr lang="en-US" dirty="0"/>
          </a:p>
          <a:p>
            <a:pPr algn="r" rtl="1">
              <a:lnSpc>
                <a:spcPct val="250000"/>
              </a:lnSpc>
            </a:pPr>
            <a:r>
              <a:rPr lang="ar-SA" b="1" u="sng" dirty="0"/>
              <a:t>النشويــات :</a:t>
            </a:r>
            <a:r>
              <a:rPr lang="ar-SA" dirty="0"/>
              <a:t> تتحول إلى سكريات أحادية </a:t>
            </a:r>
            <a:endParaRPr lang="en-US" dirty="0"/>
          </a:p>
          <a:p>
            <a:pPr algn="r" rtl="1">
              <a:lnSpc>
                <a:spcPct val="250000"/>
              </a:lnSpc>
            </a:pPr>
            <a:r>
              <a:rPr lang="ar-SA" b="1" u="sng" dirty="0"/>
              <a:t>البروتينات :</a:t>
            </a:r>
            <a:r>
              <a:rPr lang="ar-SA" dirty="0"/>
              <a:t> تتحول إلى أحماض أمينية </a:t>
            </a:r>
            <a:endParaRPr lang="en-US" dirty="0"/>
          </a:p>
          <a:p>
            <a:pPr algn="r" rtl="1">
              <a:lnSpc>
                <a:spcPct val="250000"/>
              </a:lnSpc>
            </a:pPr>
            <a:r>
              <a:rPr lang="ar-SA" b="1" u="sng" dirty="0"/>
              <a:t>الدهـــــون :</a:t>
            </a:r>
            <a:r>
              <a:rPr lang="ar-SA" dirty="0"/>
              <a:t> تتحول إلى أحماض دهنية + جليسرين</a:t>
            </a:r>
            <a:endParaRPr lang="en-US" dirty="0"/>
          </a:p>
        </p:txBody>
      </p:sp>
      <p:sp>
        <p:nvSpPr>
          <p:cNvPr id="9" name="Flowchart: Document 8"/>
          <p:cNvSpPr/>
          <p:nvPr/>
        </p:nvSpPr>
        <p:spPr>
          <a:xfrm>
            <a:off x="5135418" y="2408548"/>
            <a:ext cx="4064000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ar-SA" b="1" u="sng" dirty="0"/>
              <a:t>أهمية الهضم يسهل امتصاصها مثــل</a:t>
            </a:r>
            <a:endParaRPr lang="en-US" dirty="0"/>
          </a:p>
        </p:txBody>
      </p:sp>
      <p:pic>
        <p:nvPicPr>
          <p:cNvPr id="8" name="Picture 7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27" y="110785"/>
            <a:ext cx="625782" cy="394839"/>
          </a:xfrm>
          <a:prstGeom prst="rect">
            <a:avLst/>
          </a:prstGeom>
        </p:spPr>
      </p:pic>
      <p:pic>
        <p:nvPicPr>
          <p:cNvPr id="10" name="Picture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6" y="112503"/>
            <a:ext cx="633013" cy="399401"/>
          </a:xfrm>
          <a:prstGeom prst="rect">
            <a:avLst/>
          </a:prstGeom>
        </p:spPr>
      </p:pic>
      <p:pic>
        <p:nvPicPr>
          <p:cNvPr id="11" name="Pictur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32" y="0"/>
            <a:ext cx="452561" cy="45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13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Document 1"/>
          <p:cNvSpPr/>
          <p:nvPr/>
        </p:nvSpPr>
        <p:spPr>
          <a:xfrm>
            <a:off x="6751782" y="1237674"/>
            <a:ext cx="2244436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b="1" u="sng" dirty="0"/>
              <a:t>مفهوم التغذية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342789" y="2052397"/>
            <a:ext cx="5936240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هي الدراسة العلمية للغذاء والطرق المختلفة التي تتغذى بواسطتها الكائنات الحية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Flowchart: Document 3"/>
          <p:cNvSpPr/>
          <p:nvPr/>
        </p:nvSpPr>
        <p:spPr>
          <a:xfrm>
            <a:off x="5781964" y="3098802"/>
            <a:ext cx="3144981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b="1" u="sng" dirty="0"/>
              <a:t>أهمية الغذاء للكائن الحي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183029" y="3963048"/>
            <a:ext cx="6096000" cy="787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الغذاء مصدر الطاقة الالزمة إلتمام جميع العمليات الحيوية في جسم الكائن الحي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الغذاء مصدر المادة الخام الالزمة للنمو وتعويض ما يتلف من أنسجة 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27" y="110785"/>
            <a:ext cx="625782" cy="394839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6" y="112503"/>
            <a:ext cx="633013" cy="399401"/>
          </a:xfrm>
          <a:prstGeom prst="rect">
            <a:avLst/>
          </a:prstGeom>
        </p:spPr>
      </p:pic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32" y="0"/>
            <a:ext cx="452561" cy="45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228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Document 1"/>
          <p:cNvSpPr/>
          <p:nvPr/>
        </p:nvSpPr>
        <p:spPr>
          <a:xfrm>
            <a:off x="6651145" y="1209965"/>
            <a:ext cx="3482109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ar-SA" b="1" u="sng" dirty="0"/>
              <a:t>أنواع التغذية في الكائنات الحية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479825" y="2024688"/>
            <a:ext cx="5936240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هي الدراسة العلمية للغذاء والطرق المختلفة التي تتغذى بواسطتها الكائنات الحية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Flowchart: Document 3"/>
          <p:cNvSpPr/>
          <p:nvPr/>
        </p:nvSpPr>
        <p:spPr>
          <a:xfrm>
            <a:off x="8392199" y="3032101"/>
            <a:ext cx="2244436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b="1" u="sng" dirty="0"/>
              <a:t>التغذية الذاتية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791061" y="4110831"/>
            <a:ext cx="38455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dirty="0"/>
              <a:t>تقوم بها الكائنات ذاتية التغذية مثـــل </a:t>
            </a:r>
            <a:endParaRPr lang="en-US" dirty="0"/>
          </a:p>
          <a:p>
            <a:pPr lvl="0" algn="r" rtl="1"/>
            <a:r>
              <a:rPr lang="ar-SA" dirty="0"/>
              <a:t>النباتات </a:t>
            </a:r>
            <a:endParaRPr lang="en-US" dirty="0"/>
          </a:p>
          <a:p>
            <a:pPr lvl="0" algn="r" rtl="1"/>
            <a:r>
              <a:rPr lang="ar-SA" dirty="0"/>
              <a:t>بعض أنواع البكتريا</a:t>
            </a:r>
            <a:endParaRPr lang="en-US" dirty="0"/>
          </a:p>
          <a:p>
            <a:pPr algn="r" rtl="1"/>
            <a:r>
              <a:rPr lang="ar-SA" dirty="0"/>
              <a:t> </a:t>
            </a:r>
            <a:endParaRPr lang="en-US" dirty="0"/>
          </a:p>
        </p:txBody>
      </p:sp>
      <p:sp>
        <p:nvSpPr>
          <p:cNvPr id="6" name="Flowchart: Document 5"/>
          <p:cNvSpPr/>
          <p:nvPr/>
        </p:nvSpPr>
        <p:spPr>
          <a:xfrm>
            <a:off x="4129618" y="3032101"/>
            <a:ext cx="2244436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ar-SA" b="1" u="sng" dirty="0"/>
              <a:t>التغذية غير الذاتية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414127" y="4110831"/>
            <a:ext cx="52370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dirty="0"/>
              <a:t>تقوم بها الكائنات غير ذاتية التغذية مثــــل</a:t>
            </a:r>
            <a:r>
              <a:rPr lang="en-US" dirty="0"/>
              <a:t>: </a:t>
            </a:r>
          </a:p>
          <a:p>
            <a:pPr lvl="0" algn="r" rtl="1"/>
            <a:r>
              <a:rPr lang="ar-SA" dirty="0"/>
              <a:t>الكائنات العضوية :آكلات عشب – آكالت لحوم</a:t>
            </a:r>
            <a:r>
              <a:rPr lang="en-US" dirty="0"/>
              <a:t> – </a:t>
            </a:r>
            <a:r>
              <a:rPr lang="ar-SA" dirty="0"/>
              <a:t>متنوعة </a:t>
            </a:r>
            <a:endParaRPr lang="en-US" dirty="0"/>
          </a:p>
          <a:p>
            <a:pPr lvl="0" algn="r" rtl="1"/>
            <a:r>
              <a:rPr lang="ar-SA" dirty="0"/>
              <a:t>الكائنات الرمية : البكتريا – بعض الفطريات </a:t>
            </a:r>
            <a:endParaRPr lang="en-US" dirty="0"/>
          </a:p>
          <a:p>
            <a:pPr lvl="0" algn="r" rtl="1"/>
            <a:r>
              <a:rPr lang="ar-SA" dirty="0"/>
              <a:t>الكائنات الطفيلية : البلهارسيا – نبات الهالوك </a:t>
            </a:r>
            <a:endParaRPr lang="en-US" dirty="0"/>
          </a:p>
        </p:txBody>
      </p:sp>
      <p:pic>
        <p:nvPicPr>
          <p:cNvPr id="8" name="Picture 7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27" y="110785"/>
            <a:ext cx="625782" cy="394839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6" y="112503"/>
            <a:ext cx="633013" cy="399401"/>
          </a:xfrm>
          <a:prstGeom prst="rect">
            <a:avLst/>
          </a:prstGeom>
        </p:spPr>
      </p:pic>
      <p:pic>
        <p:nvPicPr>
          <p:cNvPr id="10" name="Picture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32" y="0"/>
            <a:ext cx="452561" cy="45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671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Document 1"/>
          <p:cNvSpPr/>
          <p:nvPr/>
        </p:nvSpPr>
        <p:spPr>
          <a:xfrm>
            <a:off x="6630383" y="618837"/>
            <a:ext cx="4128654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b="1" u="sng" dirty="0"/>
              <a:t>التغذية الذاتية في البناتات الخضراء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416843" y="1328235"/>
            <a:ext cx="34708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ar-SA" b="1" u="sng" dirty="0"/>
              <a:t>عملية امتصاص المــاء واألمـالح</a:t>
            </a:r>
            <a:endParaRPr lang="en-US" dirty="0"/>
          </a:p>
        </p:txBody>
      </p:sp>
      <p:sp>
        <p:nvSpPr>
          <p:cNvPr id="4" name="Flowchart: Document 3"/>
          <p:cNvSpPr/>
          <p:nvPr/>
        </p:nvSpPr>
        <p:spPr>
          <a:xfrm>
            <a:off x="8717800" y="2440973"/>
            <a:ext cx="2544617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ar-SA" b="1" u="sng" dirty="0"/>
              <a:t>منشأ الشعيرة الجذرية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416843" y="3519703"/>
            <a:ext cx="38455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dirty="0"/>
              <a:t>تعتبر امتداد لخلية واحدة من خاليا طبقة البشرة (الطبقة الوبرية</a:t>
            </a:r>
            <a:r>
              <a:rPr lang="en-US" dirty="0"/>
              <a:t>(</a:t>
            </a:r>
          </a:p>
        </p:txBody>
      </p:sp>
      <p:sp>
        <p:nvSpPr>
          <p:cNvPr id="6" name="Flowchart: Document 5"/>
          <p:cNvSpPr/>
          <p:nvPr/>
        </p:nvSpPr>
        <p:spPr>
          <a:xfrm>
            <a:off x="4349000" y="2440973"/>
            <a:ext cx="2650836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ar-SA" b="1" u="sng" dirty="0"/>
              <a:t>تركيب الشعيرة الجذرية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039909" y="3519703"/>
            <a:ext cx="52370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dirty="0" smtClean="0"/>
              <a:t>تبطن </a:t>
            </a:r>
            <a:r>
              <a:rPr lang="ar-SA" dirty="0"/>
              <a:t>من الداخل بطبقة رقيقة من السيتوبالزم توجد بها نواة وفجوة عصارية كبيرة</a:t>
            </a:r>
            <a:r>
              <a:rPr lang="en-US" dirty="0"/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3656272" y="1874922"/>
            <a:ext cx="6483927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تتم عن طريق الشعيرات الجذرية ثم ينتقل من خلية إلى أخرى في إتجاه األوعية الناقلة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Flowchart: Document 8"/>
          <p:cNvSpPr/>
          <p:nvPr/>
        </p:nvSpPr>
        <p:spPr>
          <a:xfrm>
            <a:off x="6427183" y="4355413"/>
            <a:ext cx="4128654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b="1" u="sng" dirty="0"/>
              <a:t>عمر الشعيرة الجذرية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490017" y="5182697"/>
            <a:ext cx="64839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dirty="0"/>
              <a:t>لا يتجاوز بضعة أيام أو أسابيع .... خاليا الطبقة الوبرية تتمزق من حين آلخر نتيجة احتكاكها بحبيبات التربة ، ولكنها تعوض باستمرارمن منطقة اإلستطالة في الجذر</a:t>
            </a:r>
            <a:endParaRPr lang="en-US" dirty="0"/>
          </a:p>
        </p:txBody>
      </p:sp>
      <p:pic>
        <p:nvPicPr>
          <p:cNvPr id="11" name="Picture 10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27" y="110785"/>
            <a:ext cx="625782" cy="394839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6" y="112503"/>
            <a:ext cx="633013" cy="399401"/>
          </a:xfrm>
          <a:prstGeom prst="rect">
            <a:avLst/>
          </a:prstGeom>
        </p:spPr>
      </p:pic>
      <p:pic>
        <p:nvPicPr>
          <p:cNvPr id="13" name="Picture 1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32" y="0"/>
            <a:ext cx="452561" cy="45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456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 animBg="1"/>
      <p:bldP spid="7" grpId="0"/>
      <p:bldP spid="8" grpId="0"/>
      <p:bldP spid="9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ocument 3"/>
          <p:cNvSpPr/>
          <p:nvPr/>
        </p:nvSpPr>
        <p:spPr>
          <a:xfrm>
            <a:off x="8194251" y="452561"/>
            <a:ext cx="2544617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b="1" u="sng" dirty="0"/>
              <a:t>آليات امتصاص الماء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996651" y="2198669"/>
            <a:ext cx="8007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dirty="0"/>
              <a:t>هي حركة الجزيئات أو األيونات من وسط ذا تركيز مرتفع إلى وسط ذا تركيز منخفض نتيجة للحركة الذاتية المستمرة لجزيئات المادة</a:t>
            </a:r>
            <a:r>
              <a:rPr lang="en-US" dirty="0"/>
              <a:t> «</a:t>
            </a:r>
          </a:p>
        </p:txBody>
      </p:sp>
      <p:sp>
        <p:nvSpPr>
          <p:cNvPr id="6" name="Flowchart: Document 5"/>
          <p:cNvSpPr/>
          <p:nvPr/>
        </p:nvSpPr>
        <p:spPr>
          <a:xfrm>
            <a:off x="7353742" y="1311543"/>
            <a:ext cx="2650836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b="1" u="sng" dirty="0"/>
              <a:t>خاصـــية االنتشـــار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996651" y="3870665"/>
            <a:ext cx="80079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dirty="0"/>
              <a:t>هي خاصية تحدد مرور المواد </a:t>
            </a:r>
            <a:r>
              <a:rPr lang="ar-SA" dirty="0" smtClean="0"/>
              <a:t>خ</a:t>
            </a:r>
            <a:r>
              <a:rPr lang="ar-EG" dirty="0" smtClean="0"/>
              <a:t>لا</a:t>
            </a:r>
            <a:r>
              <a:rPr lang="ar-SA" dirty="0" smtClean="0"/>
              <a:t>ل </a:t>
            </a:r>
            <a:r>
              <a:rPr lang="ar-SA" dirty="0"/>
              <a:t>األغشية البالزمية ، فتسمح بمرور مواد بصورة حرة طليقة ، وأخرى تمر ببطء ، بينما تمنع نفاذ مواد أخرى حسب حاجة الخلية </a:t>
            </a:r>
            <a:endParaRPr lang="en-US" dirty="0"/>
          </a:p>
        </p:txBody>
      </p:sp>
      <p:sp>
        <p:nvSpPr>
          <p:cNvPr id="9" name="Flowchart: Document 8"/>
          <p:cNvSpPr/>
          <p:nvPr/>
        </p:nvSpPr>
        <p:spPr>
          <a:xfrm>
            <a:off x="7169014" y="3057651"/>
            <a:ext cx="2835564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b="1" u="sng" dirty="0"/>
              <a:t>مفهوم النفاذية </a:t>
            </a:r>
            <a:r>
              <a:rPr lang="ar-EG" b="1" u="sng" dirty="0" smtClean="0"/>
              <a:t>الا</a:t>
            </a:r>
            <a:r>
              <a:rPr lang="ar-SA" b="1" u="sng" dirty="0" smtClean="0"/>
              <a:t>ختيارية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996651" y="5542661"/>
            <a:ext cx="80079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dirty="0"/>
              <a:t>أغشية شبه منفذة رقيقة ذات ثقوب دقيقة جداً ولها خاصية النفاذية االختيارية</a:t>
            </a:r>
            <a:r>
              <a:rPr lang="en-US" dirty="0"/>
              <a:t> «</a:t>
            </a:r>
          </a:p>
        </p:txBody>
      </p:sp>
      <p:sp>
        <p:nvSpPr>
          <p:cNvPr id="11" name="Flowchart: Document 10"/>
          <p:cNvSpPr/>
          <p:nvPr/>
        </p:nvSpPr>
        <p:spPr>
          <a:xfrm>
            <a:off x="7169014" y="4729647"/>
            <a:ext cx="2835564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b="1" u="sng" dirty="0"/>
              <a:t> </a:t>
            </a:r>
            <a:r>
              <a:rPr lang="ar-SA" b="1" u="sng" dirty="0"/>
              <a:t>الاغشية البلازمية </a:t>
            </a:r>
            <a:endParaRPr lang="en-US" dirty="0"/>
          </a:p>
        </p:txBody>
      </p:sp>
      <p:pic>
        <p:nvPicPr>
          <p:cNvPr id="12" name="Picture 11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27" y="110785"/>
            <a:ext cx="625782" cy="394839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6" y="112503"/>
            <a:ext cx="633013" cy="399401"/>
          </a:xfrm>
          <a:prstGeom prst="rect">
            <a:avLst/>
          </a:prstGeom>
        </p:spPr>
      </p:pic>
      <p:pic>
        <p:nvPicPr>
          <p:cNvPr id="14" name="Picture 1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32" y="0"/>
            <a:ext cx="452561" cy="45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292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9" grpId="0" animBg="1"/>
      <p:bldP spid="10" grpId="0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ocument 3"/>
          <p:cNvSpPr/>
          <p:nvPr/>
        </p:nvSpPr>
        <p:spPr>
          <a:xfrm>
            <a:off x="6954982" y="455155"/>
            <a:ext cx="2544617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b="1" u="sng" dirty="0"/>
              <a:t>آليات امتصاص الماء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57382" y="2201263"/>
            <a:ext cx="8007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dirty="0"/>
              <a:t>هي امتصاص جدر خاليا النبات الماء من خالل الدقائق الصلبة وخاصة الغروية المحبة للماء مثل (السليلوز</a:t>
            </a:r>
            <a:r>
              <a:rPr lang="en-US" dirty="0"/>
              <a:t> - </a:t>
            </a:r>
            <a:r>
              <a:rPr lang="ar-SA" dirty="0"/>
              <a:t>البكتين - بروتينات البروتوبالزم) فتزداد في الحجم وتنتفخ </a:t>
            </a:r>
            <a:endParaRPr lang="en-US" dirty="0"/>
          </a:p>
        </p:txBody>
      </p:sp>
      <p:sp>
        <p:nvSpPr>
          <p:cNvPr id="6" name="Flowchart: Document 5"/>
          <p:cNvSpPr/>
          <p:nvPr/>
        </p:nvSpPr>
        <p:spPr>
          <a:xfrm>
            <a:off x="6114473" y="1314137"/>
            <a:ext cx="2650836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b="1" u="sng" dirty="0"/>
              <a:t>خـاصيــة التشـــرب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57382" y="3873259"/>
            <a:ext cx="8007927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>
              <a:lnSpc>
                <a:spcPct val="150000"/>
              </a:lnSpc>
            </a:pPr>
            <a:r>
              <a:rPr lang="ar-EG" dirty="0" smtClean="0"/>
              <a:t>- </a:t>
            </a:r>
            <a:r>
              <a:rPr lang="ar-SA" dirty="0" smtClean="0"/>
              <a:t>أثبت </a:t>
            </a:r>
            <a:r>
              <a:rPr lang="ar-SA" dirty="0"/>
              <a:t>العلماء احتياج النبات باإلضافة للكربون</a:t>
            </a:r>
            <a:r>
              <a:rPr lang="en-US" dirty="0"/>
              <a:t> C </a:t>
            </a:r>
            <a:r>
              <a:rPr lang="ar-SA" dirty="0"/>
              <a:t>، والهيدروجين</a:t>
            </a:r>
            <a:r>
              <a:rPr lang="en-US" dirty="0"/>
              <a:t> H </a:t>
            </a:r>
            <a:r>
              <a:rPr lang="ar-SA" dirty="0"/>
              <a:t>، واألكسجين</a:t>
            </a:r>
            <a:r>
              <a:rPr lang="en-US" dirty="0"/>
              <a:t> O </a:t>
            </a:r>
            <a:r>
              <a:rPr lang="ar-SA" dirty="0"/>
              <a:t>إلى عناصر أخرى ضرورية يمتصها عن طريق الجذور</a:t>
            </a:r>
            <a:endParaRPr lang="en-US" dirty="0"/>
          </a:p>
          <a:p>
            <a:pPr lvl="0" algn="r" rtl="1">
              <a:lnSpc>
                <a:spcPct val="150000"/>
              </a:lnSpc>
            </a:pPr>
            <a:r>
              <a:rPr lang="ar-EG" dirty="0" smtClean="0"/>
              <a:t>- </a:t>
            </a:r>
            <a:r>
              <a:rPr lang="ar-SA" dirty="0" smtClean="0"/>
              <a:t>نقص </a:t>
            </a:r>
            <a:r>
              <a:rPr lang="ar-SA" dirty="0"/>
              <a:t>العناصر الاساسية (األمالح المعدنية) للنبات يؤدي إلى</a:t>
            </a:r>
            <a:r>
              <a:rPr lang="en-US" dirty="0"/>
              <a:t>: </a:t>
            </a:r>
          </a:p>
          <a:p>
            <a:pPr marL="285750" lvl="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SA" dirty="0" smtClean="0"/>
              <a:t>إخت</a:t>
            </a:r>
            <a:r>
              <a:rPr lang="ar-EG" dirty="0" smtClean="0"/>
              <a:t>لا</a:t>
            </a:r>
            <a:r>
              <a:rPr lang="ar-SA" dirty="0" smtClean="0"/>
              <a:t>ل </a:t>
            </a:r>
            <a:r>
              <a:rPr lang="ar-SA" dirty="0"/>
              <a:t>النمو الخضري للنبات أو توقفه</a:t>
            </a:r>
            <a:r>
              <a:rPr lang="en-US" dirty="0"/>
              <a:t>. </a:t>
            </a:r>
          </a:p>
          <a:p>
            <a:pPr marL="285750" lvl="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SA" dirty="0"/>
              <a:t>عدم تكوين األزهار أو الثمار</a:t>
            </a:r>
            <a:r>
              <a:rPr lang="en-US" dirty="0"/>
              <a:t>.</a:t>
            </a:r>
          </a:p>
        </p:txBody>
      </p:sp>
      <p:sp>
        <p:nvSpPr>
          <p:cNvPr id="9" name="Flowchart: Document 8"/>
          <p:cNvSpPr/>
          <p:nvPr/>
        </p:nvSpPr>
        <p:spPr>
          <a:xfrm>
            <a:off x="4904509" y="3060245"/>
            <a:ext cx="3860800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b="1" u="sng" dirty="0"/>
              <a:t>عملية امتصاص األمــالح المعدنيــة</a:t>
            </a:r>
            <a:endParaRPr lang="en-US" dirty="0"/>
          </a:p>
        </p:txBody>
      </p:sp>
      <p:pic>
        <p:nvPicPr>
          <p:cNvPr id="12" name="Picture 11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27" y="110785"/>
            <a:ext cx="625782" cy="394839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6" y="112503"/>
            <a:ext cx="633013" cy="399401"/>
          </a:xfrm>
          <a:prstGeom prst="rect">
            <a:avLst/>
          </a:prstGeom>
        </p:spPr>
      </p:pic>
      <p:pic>
        <p:nvPicPr>
          <p:cNvPr id="14" name="Picture 1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32" y="0"/>
            <a:ext cx="452561" cy="45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286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ocument 3"/>
          <p:cNvSpPr/>
          <p:nvPr/>
        </p:nvSpPr>
        <p:spPr>
          <a:xfrm>
            <a:off x="5135418" y="455155"/>
            <a:ext cx="4364181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ar-SA" b="1" u="sng" dirty="0"/>
              <a:t>تجربة إلثبات حدوث عملية النقل النشط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57381" y="2395227"/>
            <a:ext cx="800792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dirty="0"/>
              <a:t>- </a:t>
            </a:r>
            <a:r>
              <a:rPr lang="ar-SA" dirty="0"/>
              <a:t>بإجراء تجربة على طحلب نيتال الذي يعيش في البرك كانت النتائج كالتالي</a:t>
            </a:r>
            <a:endParaRPr lang="en-US" dirty="0"/>
          </a:p>
          <a:p>
            <a:pPr marL="285750" lvl="0" indent="-285750" algn="r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ar-SA" dirty="0"/>
              <a:t>تركيز األيونات في العصير الخلوي للطحلب أعلى نسبياً من تركيزها في ماء البركة مما يثبت النقل النشط واستهالك الطاقة المتصاص هذه األيونات</a:t>
            </a:r>
            <a:r>
              <a:rPr lang="en-US" dirty="0"/>
              <a:t>. </a:t>
            </a:r>
          </a:p>
          <a:p>
            <a:pPr marL="285750" lvl="0" indent="-285750" algn="r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ar-SA" dirty="0"/>
              <a:t>تركيز بعض األيونات يزيد عن األخرى مما يؤكد النفاذية االختيارية حسب حاجة الخلية</a:t>
            </a:r>
            <a:r>
              <a:rPr lang="en-US" dirty="0"/>
              <a:t>.</a:t>
            </a:r>
          </a:p>
        </p:txBody>
      </p:sp>
      <p:sp>
        <p:nvSpPr>
          <p:cNvPr id="6" name="Flowchart: Document 5"/>
          <p:cNvSpPr/>
          <p:nvPr/>
        </p:nvSpPr>
        <p:spPr>
          <a:xfrm>
            <a:off x="6114473" y="1314137"/>
            <a:ext cx="2650836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b="1" u="sng" dirty="0"/>
              <a:t>خاصـــية الانتشـــار</a:t>
            </a:r>
            <a:endParaRPr lang="en-US" dirty="0"/>
          </a:p>
        </p:txBody>
      </p:sp>
      <p:pic>
        <p:nvPicPr>
          <p:cNvPr id="11" name="Picture 10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27" y="110785"/>
            <a:ext cx="625782" cy="394839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6" y="112503"/>
            <a:ext cx="633013" cy="399401"/>
          </a:xfrm>
          <a:prstGeom prst="rect">
            <a:avLst/>
          </a:prstGeom>
        </p:spPr>
      </p:pic>
      <p:pic>
        <p:nvPicPr>
          <p:cNvPr id="13" name="Picture 1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32" y="0"/>
            <a:ext cx="452561" cy="45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188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ocument 3"/>
          <p:cNvSpPr/>
          <p:nvPr/>
        </p:nvSpPr>
        <p:spPr>
          <a:xfrm>
            <a:off x="5135418" y="455155"/>
            <a:ext cx="4364181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b="1" u="sng" dirty="0"/>
              <a:t>ثانياً:- عمليـــة البنـــاء الضــــوئي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895926" y="1305336"/>
            <a:ext cx="8007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EG" dirty="0" smtClean="0"/>
              <a:t>	</a:t>
            </a:r>
            <a:r>
              <a:rPr lang="ar-SA" dirty="0" smtClean="0"/>
              <a:t>تعتبر </a:t>
            </a:r>
            <a:r>
              <a:rPr lang="ar-SA" dirty="0"/>
              <a:t>األوراق الخضراء هي المراكز الرئيسية لعملية البناء الضوئي في النباتات الراقية الا ان الاوراق الخضراء تحتوي على البالستيدات الخضراء</a:t>
            </a:r>
            <a:r>
              <a:rPr lang="en-US" dirty="0"/>
              <a:t>. </a:t>
            </a:r>
          </a:p>
        </p:txBody>
      </p:sp>
      <p:sp>
        <p:nvSpPr>
          <p:cNvPr id="2" name="Rectangle 1"/>
          <p:cNvSpPr/>
          <p:nvPr/>
        </p:nvSpPr>
        <p:spPr>
          <a:xfrm>
            <a:off x="895926" y="2282908"/>
            <a:ext cx="8007928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r" rtl="1">
              <a:lnSpc>
                <a:spcPct val="107000"/>
              </a:lnSpc>
              <a:spcAft>
                <a:spcPts val="800"/>
              </a:spcAft>
            </a:pPr>
            <a:r>
              <a:rPr lang="ar-SA" dirty="0"/>
              <a:t>تساهم السيقان العشبية الخضراء بقدر ما في عملية البناء الضوئي الحتوائها على أنسجة كلورنشيمية بها بالستيدات خضراء</a:t>
            </a:r>
            <a:r>
              <a:rPr lang="en-US" dirty="0"/>
              <a:t>.</a:t>
            </a:r>
          </a:p>
        </p:txBody>
      </p:sp>
      <p:sp>
        <p:nvSpPr>
          <p:cNvPr id="7" name="Flowchart: Document 6"/>
          <p:cNvSpPr/>
          <p:nvPr/>
        </p:nvSpPr>
        <p:spPr>
          <a:xfrm>
            <a:off x="6844145" y="3480064"/>
            <a:ext cx="2655453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dirty="0"/>
              <a:t>تركيب البالستيدة الخضراء 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807854" y="4592524"/>
            <a:ext cx="6096000" cy="11866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"/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غشاء خارجي مزدوج رقيق سمكه 01 نانومتر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"/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نخاع (ستروما) وهو مادة بروتينية عديمة اللون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"/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حبيبات نشا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27" y="110785"/>
            <a:ext cx="625782" cy="394839"/>
          </a:xfrm>
          <a:prstGeom prst="rect">
            <a:avLst/>
          </a:prstGeom>
        </p:spPr>
      </p:pic>
      <p:pic>
        <p:nvPicPr>
          <p:cNvPr id="10" name="Picture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32" y="0"/>
            <a:ext cx="452561" cy="45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918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" grpId="0"/>
      <p:bldP spid="7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ocument 3"/>
          <p:cNvSpPr/>
          <p:nvPr/>
        </p:nvSpPr>
        <p:spPr>
          <a:xfrm>
            <a:off x="7342909" y="455155"/>
            <a:ext cx="2156690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b="1" u="sng" dirty="0"/>
              <a:t>تركيب ورقة النبات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895926" y="1305336"/>
            <a:ext cx="8007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r" rtl="1">
              <a:buFont typeface="Arial" panose="020B0604020202020204" pitchFamily="34" charset="0"/>
              <a:buChar char="•"/>
            </a:pPr>
            <a:r>
              <a:rPr lang="ar-SA" dirty="0"/>
              <a:t>تتركب كل بشرة من طبقة واحدة من خاليا بارانشيمية برميلية الشكل متالصقة تخلو من الكلوروفيل </a:t>
            </a:r>
            <a:endParaRPr lang="en-US" dirty="0"/>
          </a:p>
          <a:p>
            <a:pPr marL="285750" lvl="0" indent="-285750" algn="r" rtl="1">
              <a:buFont typeface="Arial" panose="020B0604020202020204" pitchFamily="34" charset="0"/>
              <a:buChar char="•"/>
            </a:pPr>
            <a:r>
              <a:rPr lang="ar-SA" dirty="0"/>
              <a:t>يغطي الجدار الخارجي لكل بشرة مادة الكيوتين ماعدا الثغور التي تتخلل خاليا البشرة</a:t>
            </a:r>
            <a:endParaRPr lang="en-US" dirty="0"/>
          </a:p>
        </p:txBody>
      </p:sp>
      <p:sp>
        <p:nvSpPr>
          <p:cNvPr id="7" name="Flowchart: Document 6"/>
          <p:cNvSpPr/>
          <p:nvPr/>
        </p:nvSpPr>
        <p:spPr>
          <a:xfrm>
            <a:off x="5661892" y="2948731"/>
            <a:ext cx="3837707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ar-SA" b="1" u="sng" dirty="0"/>
              <a:t>النسيــج المتوســط (الميزوفيلــي</a:t>
            </a:r>
            <a:r>
              <a:rPr lang="en-US" b="1" u="sng" dirty="0"/>
              <a:t>(</a:t>
            </a:r>
            <a:endParaRPr lang="en-US" dirty="0"/>
          </a:p>
        </p:txBody>
      </p:sp>
      <p:sp>
        <p:nvSpPr>
          <p:cNvPr id="8" name="Flowchart: Document 7"/>
          <p:cNvSpPr/>
          <p:nvPr/>
        </p:nvSpPr>
        <p:spPr>
          <a:xfrm>
            <a:off x="3463636" y="618165"/>
            <a:ext cx="3786909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ar-SA" b="1" u="sng" dirty="0"/>
              <a:t>- البشـــرتـــان العليـــا والســفلى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95744" y="3711410"/>
            <a:ext cx="83081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ar-SA" dirty="0"/>
              <a:t>يتكون من</a:t>
            </a:r>
            <a:r>
              <a:rPr lang="en-US" dirty="0"/>
              <a:t> :</a:t>
            </a:r>
            <a:r>
              <a:rPr lang="ar-SA" dirty="0"/>
              <a:t>الطبقة العمادية ( النسيج العمادي </a:t>
            </a:r>
            <a:r>
              <a:rPr lang="en-US" dirty="0"/>
              <a:t> (</a:t>
            </a:r>
            <a:r>
              <a:rPr lang="ar-SA" dirty="0"/>
              <a:t>طبقة عمودية على سطح البشرة العليا</a:t>
            </a:r>
            <a:endParaRPr lang="en-US" dirty="0"/>
          </a:p>
        </p:txBody>
      </p:sp>
      <p:sp>
        <p:nvSpPr>
          <p:cNvPr id="10" name="Flowchart: Document 9"/>
          <p:cNvSpPr/>
          <p:nvPr/>
        </p:nvSpPr>
        <p:spPr>
          <a:xfrm>
            <a:off x="5116945" y="4494962"/>
            <a:ext cx="4525819" cy="60036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b="1" u="sng" dirty="0"/>
              <a:t>الطبقة األسفنجية ( النسيج األسفنجي )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738908" y="5257641"/>
            <a:ext cx="83081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dirty="0"/>
              <a:t>طبقة توجد أسفل الطبقة العمادية ناحية البشرة السفلى</a:t>
            </a:r>
            <a:r>
              <a:rPr lang="en-US" dirty="0"/>
              <a:t> .</a:t>
            </a:r>
          </a:p>
        </p:txBody>
      </p:sp>
      <p:pic>
        <p:nvPicPr>
          <p:cNvPr id="12" name="Picture 11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27" y="110785"/>
            <a:ext cx="625782" cy="394839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6" y="112503"/>
            <a:ext cx="633013" cy="399401"/>
          </a:xfrm>
          <a:prstGeom prst="rect">
            <a:avLst/>
          </a:prstGeom>
        </p:spPr>
      </p:pic>
      <p:pic>
        <p:nvPicPr>
          <p:cNvPr id="14" name="Picture 1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32" y="0"/>
            <a:ext cx="452561" cy="45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343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 animBg="1"/>
      <p:bldP spid="8" grpId="0" animBg="1"/>
      <p:bldP spid="9" grpId="0"/>
      <p:bldP spid="10" grpId="0" animBg="1"/>
      <p:bldP spid="11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33</TotalTime>
  <Words>883</Words>
  <Application>Microsoft Office PowerPoint</Application>
  <PresentationFormat>Widescreen</PresentationFormat>
  <Paragraphs>110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Century Gothic</vt:lpstr>
      <vt:lpstr>Tahoma</vt:lpstr>
      <vt:lpstr>Wingdings</vt:lpstr>
      <vt:lpstr>Wingdings 3</vt:lpstr>
      <vt:lpstr>Wisp</vt:lpstr>
      <vt:lpstr>التغذية  في النبات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التغذية  في النبات</dc:title>
  <dc:creator>Malika</dc:creator>
  <cp:lastModifiedBy>Malika</cp:lastModifiedBy>
  <cp:revision>5</cp:revision>
  <dcterms:created xsi:type="dcterms:W3CDTF">2020-11-30T00:34:35Z</dcterms:created>
  <dcterms:modified xsi:type="dcterms:W3CDTF">2020-11-30T01:08:07Z</dcterms:modified>
</cp:coreProperties>
</file>