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310" r:id="rId3"/>
    <p:sldId id="311" r:id="rId4"/>
    <p:sldId id="257" r:id="rId5"/>
    <p:sldId id="304" r:id="rId6"/>
    <p:sldId id="305" r:id="rId7"/>
    <p:sldId id="306" r:id="rId8"/>
    <p:sldId id="309" r:id="rId9"/>
    <p:sldId id="302" r:id="rId10"/>
    <p:sldId id="303" r:id="rId11"/>
    <p:sldId id="307" r:id="rId12"/>
    <p:sldId id="308" r:id="rId13"/>
  </p:sldIdLst>
  <p:sldSz cx="9144000" cy="5143500" type="screen16x9"/>
  <p:notesSz cx="6858000" cy="9144000"/>
  <p:embeddedFontLst>
    <p:embeddedFont>
      <p:font typeface="DecoType Naskh Extensions" panose="02010400000000000000" pitchFamily="2" charset="-78"/>
      <p:regular r:id="rId15"/>
    </p:embeddedFont>
    <p:embeddedFont>
      <p:font typeface="Farsi Simple Bold" panose="02010400000000000000" pitchFamily="2" charset="-78"/>
      <p:regular r:id="rId16"/>
    </p:embeddedFont>
    <p:embeddedFont>
      <p:font typeface="Andalus" panose="02020603050405020304" pitchFamily="18" charset="-78"/>
      <p:regular r:id="rId17"/>
    </p:embeddedFont>
    <p:embeddedFont>
      <p:font typeface="Cabin" panose="020B0604020202020204" charset="0"/>
      <p:regular r:id="rId18"/>
      <p:bold r:id="rId19"/>
      <p:italic r:id="rId20"/>
      <p:boldItalic r:id="rId21"/>
    </p:embeddedFont>
    <p:embeddedFont>
      <p:font typeface="Teko Light" panose="020B0604020202020204" charset="0"/>
      <p:regular r:id="rId22"/>
      <p:bold r:id="rId23"/>
    </p:embeddedFont>
    <p:embeddedFont>
      <p:font typeface="Amatic SC" panose="020B0604020202020204" charset="-79"/>
      <p:regular r:id="rId24"/>
      <p:bold r:id="rId25"/>
    </p:embeddedFont>
    <p:embeddedFont>
      <p:font typeface="Mudir MT" pitchFamily="2" charset="-78"/>
      <p:bold r:id="rId26"/>
    </p:embeddedFont>
    <p:embeddedFont>
      <p:font typeface="Raleway" panose="020B0604020202020204" charset="0"/>
      <p:regular r:id="rId27"/>
      <p:bold r:id="rId28"/>
      <p:italic r:id="rId29"/>
      <p:boldItalic r:id="rId30"/>
    </p:embeddedFont>
    <p:embeddedFont>
      <p:font typeface="Tahoma" panose="020B0604030504040204" pitchFamily="34" charset="0"/>
      <p:regular r:id="rId31"/>
      <p:bold r:id="rId32"/>
    </p:embeddedFont>
    <p:embeddedFont>
      <p:font typeface="Old Antic Bold" panose="02010400000000000000" pitchFamily="2" charset="-78"/>
      <p:regular r:id="rId33"/>
    </p:embeddedFont>
    <p:embeddedFont>
      <p:font typeface="Hind Vadodara Light" panose="020B0604020202020204" charset="0"/>
      <p:regular r:id="rId34"/>
      <p:bold r:id="rId35"/>
    </p:embeddedFont>
    <p:embeddedFont>
      <p:font typeface="DecoType Naskh" panose="02010400000000000000" pitchFamily="2" charset="-78"/>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B6059-FD82-4318-9D97-A304A436669E}">
  <a:tblStyle styleId="{7FFB6059-FD82-4318-9D97-A304A43666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pos="2880"/>
        <p:guide orient="horz" pos="28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3176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63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04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026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50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5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24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99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62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00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14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8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353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slide" Target="slide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2.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574192" y="1054048"/>
            <a:ext cx="4180500" cy="174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KW" sz="4000" b="1" dirty="0" smtClean="0">
                <a:cs typeface="Farsi Simple Bold" panose="02010400000000000000" pitchFamily="2" charset="-78"/>
              </a:rPr>
              <a:t>التركيب والوظيفة فى الكائنات الحية </a:t>
            </a:r>
            <a:endParaRPr sz="4000" b="1" dirty="0">
              <a:cs typeface="Farsi Simple Bold" panose="02010400000000000000" pitchFamily="2" charset="-78"/>
            </a:endParaRPr>
          </a:p>
        </p:txBody>
      </p:sp>
      <p:sp>
        <p:nvSpPr>
          <p:cNvPr id="130" name="Google Shape;130;p27"/>
          <p:cNvSpPr txBox="1">
            <a:spLocks noGrp="1"/>
          </p:cNvSpPr>
          <p:nvPr>
            <p:ph type="subTitle" idx="1"/>
          </p:nvPr>
        </p:nvSpPr>
        <p:spPr>
          <a:xfrm>
            <a:off x="3355549" y="2990422"/>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KW" sz="1800" dirty="0" smtClean="0">
                <a:cs typeface="DecoType Naskh Extensions" panose="02010400000000000000" pitchFamily="2" charset="-78"/>
              </a:rPr>
              <a:t>الدعامة فى الكائنات الحية </a:t>
            </a:r>
            <a:endParaRPr sz="1800" dirty="0">
              <a:cs typeface="DecoType Naskh Extensions" panose="0201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75" y="2167847"/>
            <a:ext cx="2294818" cy="30578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692" y="148387"/>
            <a:ext cx="2147065" cy="1428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circle(in)">
                                      <p:cBhvr>
                                        <p:cTn id="7" dur="2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Effect transition="in" filter="fade">
                                      <p:cBhvr>
                                        <p:cTn id="12" dur="1000"/>
                                        <p:tgtEl>
                                          <p:spTgt spid="130">
                                            <p:txEl>
                                              <p:pRg st="0" end="0"/>
                                            </p:txEl>
                                          </p:spTgt>
                                        </p:tgtEl>
                                      </p:cBhvr>
                                    </p:animEffect>
                                    <p:anim calcmode="lin" valueType="num">
                                      <p:cBhvr>
                                        <p:cTn id="13" dur="10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3" name="TextBox 22"/>
          <p:cNvSpPr txBox="1"/>
          <p:nvPr/>
        </p:nvSpPr>
        <p:spPr>
          <a:xfrm>
            <a:off x="3498499" y="204016"/>
            <a:ext cx="2414444" cy="646331"/>
          </a:xfrm>
          <a:prstGeom prst="rect">
            <a:avLst/>
          </a:prstGeom>
          <a:noFill/>
        </p:spPr>
        <p:txBody>
          <a:bodyPr wrap="none" rtlCol="0">
            <a:spAutoFit/>
          </a:bodyPr>
          <a:lstStyle/>
          <a:p>
            <a:r>
              <a:rPr lang="ar-KW" sz="3600" dirty="0" smtClean="0">
                <a:latin typeface="Andalus" panose="02020603050405020304" pitchFamily="18" charset="-78"/>
                <a:cs typeface="Andalus" panose="02020603050405020304" pitchFamily="18" charset="-78"/>
              </a:rPr>
              <a:t>الطرف السفلى  </a:t>
            </a:r>
            <a:endParaRPr lang="en-US" sz="3600" dirty="0">
              <a:latin typeface="Andalus" panose="02020603050405020304" pitchFamily="18" charset="-78"/>
              <a:cs typeface="Andalus" panose="02020603050405020304" pitchFamily="18" charset="-78"/>
            </a:endParaRPr>
          </a:p>
        </p:txBody>
      </p:sp>
      <p:grpSp>
        <p:nvGrpSpPr>
          <p:cNvPr id="3" name="Group 2"/>
          <p:cNvGrpSpPr/>
          <p:nvPr/>
        </p:nvGrpSpPr>
        <p:grpSpPr>
          <a:xfrm>
            <a:off x="3719244" y="1462911"/>
            <a:ext cx="3013713" cy="3865523"/>
            <a:chOff x="3719244" y="1462911"/>
            <a:chExt cx="3013713" cy="386552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244" y="1462911"/>
              <a:ext cx="2549005" cy="3865523"/>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08255" y="1534982"/>
              <a:ext cx="2424702" cy="3793452"/>
            </a:xfrm>
            <a:prstGeom prst="rect">
              <a:avLst/>
            </a:prstGeom>
          </p:spPr>
        </p:pic>
      </p:grpSp>
      <p:cxnSp>
        <p:nvCxnSpPr>
          <p:cNvPr id="6" name="Straight Arrow Connector 5"/>
          <p:cNvCxnSpPr/>
          <p:nvPr/>
        </p:nvCxnSpPr>
        <p:spPr>
          <a:xfrm flipH="1">
            <a:off x="4805998" y="1362210"/>
            <a:ext cx="188034" cy="265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67933" y="1627701"/>
            <a:ext cx="240322" cy="33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84200" y="2608059"/>
            <a:ext cx="550548" cy="17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805998" y="3049448"/>
            <a:ext cx="290596" cy="285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703437" y="3939657"/>
            <a:ext cx="290595" cy="114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098051" y="3974420"/>
            <a:ext cx="315089" cy="159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02282" y="1083448"/>
            <a:ext cx="588623" cy="276999"/>
          </a:xfrm>
          <a:prstGeom prst="rect">
            <a:avLst/>
          </a:prstGeom>
          <a:noFill/>
        </p:spPr>
        <p:txBody>
          <a:bodyPr wrap="none" rtlCol="0">
            <a:spAutoFit/>
          </a:bodyPr>
          <a:lstStyle/>
          <a:p>
            <a:r>
              <a:rPr lang="ar-KW" sz="1200" dirty="0" smtClean="0"/>
              <a:t>الحرقفة </a:t>
            </a:r>
            <a:endParaRPr lang="en-US" sz="1200" dirty="0"/>
          </a:p>
        </p:txBody>
      </p:sp>
      <p:cxnSp>
        <p:nvCxnSpPr>
          <p:cNvPr id="43" name="Straight Arrow Connector 42"/>
          <p:cNvCxnSpPr/>
          <p:nvPr/>
        </p:nvCxnSpPr>
        <p:spPr>
          <a:xfrm flipH="1" flipV="1">
            <a:off x="4481413" y="2232164"/>
            <a:ext cx="640624" cy="185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54534" y="1335092"/>
            <a:ext cx="954107" cy="276999"/>
          </a:xfrm>
          <a:prstGeom prst="rect">
            <a:avLst/>
          </a:prstGeom>
          <a:noFill/>
        </p:spPr>
        <p:txBody>
          <a:bodyPr wrap="none" rtlCol="0">
            <a:spAutoFit/>
          </a:bodyPr>
          <a:lstStyle/>
          <a:p>
            <a:r>
              <a:rPr lang="ar-KW" sz="1200" dirty="0" smtClean="0"/>
              <a:t>التجويف الحقى </a:t>
            </a:r>
            <a:endParaRPr lang="en-US" sz="1200" dirty="0"/>
          </a:p>
        </p:txBody>
      </p:sp>
      <p:sp>
        <p:nvSpPr>
          <p:cNvPr id="48" name="TextBox 47"/>
          <p:cNvSpPr txBox="1"/>
          <p:nvPr/>
        </p:nvSpPr>
        <p:spPr>
          <a:xfrm>
            <a:off x="5166301" y="2232164"/>
            <a:ext cx="580608" cy="461665"/>
          </a:xfrm>
          <a:prstGeom prst="rect">
            <a:avLst/>
          </a:prstGeom>
          <a:noFill/>
        </p:spPr>
        <p:txBody>
          <a:bodyPr wrap="none" rtlCol="0">
            <a:spAutoFit/>
          </a:bodyPr>
          <a:lstStyle/>
          <a:p>
            <a:r>
              <a:rPr lang="ar-KW" sz="1200" dirty="0" smtClean="0"/>
              <a:t>العانة او</a:t>
            </a:r>
          </a:p>
          <a:p>
            <a:r>
              <a:rPr lang="ar-KW" sz="1200" dirty="0" smtClean="0"/>
              <a:t> الورك </a:t>
            </a:r>
            <a:endParaRPr lang="en-US" sz="1200" dirty="0"/>
          </a:p>
        </p:txBody>
      </p:sp>
      <p:sp>
        <p:nvSpPr>
          <p:cNvPr id="49" name="TextBox 48"/>
          <p:cNvSpPr txBox="1"/>
          <p:nvPr/>
        </p:nvSpPr>
        <p:spPr>
          <a:xfrm>
            <a:off x="3414040" y="2478120"/>
            <a:ext cx="465192" cy="276999"/>
          </a:xfrm>
          <a:prstGeom prst="rect">
            <a:avLst/>
          </a:prstGeom>
          <a:noFill/>
        </p:spPr>
        <p:txBody>
          <a:bodyPr wrap="none" rtlCol="0">
            <a:spAutoFit/>
          </a:bodyPr>
          <a:lstStyle/>
          <a:p>
            <a:r>
              <a:rPr lang="ar-KW" sz="1200" dirty="0" smtClean="0"/>
              <a:t>الفخد </a:t>
            </a:r>
            <a:endParaRPr lang="en-US" sz="1200" dirty="0"/>
          </a:p>
        </p:txBody>
      </p:sp>
      <p:sp>
        <p:nvSpPr>
          <p:cNvPr id="50" name="TextBox 49"/>
          <p:cNvSpPr txBox="1"/>
          <p:nvPr/>
        </p:nvSpPr>
        <p:spPr>
          <a:xfrm>
            <a:off x="5166301" y="3025722"/>
            <a:ext cx="551754" cy="276999"/>
          </a:xfrm>
          <a:prstGeom prst="rect">
            <a:avLst/>
          </a:prstGeom>
          <a:noFill/>
        </p:spPr>
        <p:txBody>
          <a:bodyPr wrap="none" rtlCol="0">
            <a:spAutoFit/>
          </a:bodyPr>
          <a:lstStyle/>
          <a:p>
            <a:r>
              <a:rPr lang="ar-KW" sz="1200" dirty="0"/>
              <a:t>الرضفة</a:t>
            </a:r>
            <a:endParaRPr lang="en-US" sz="1200" dirty="0"/>
          </a:p>
        </p:txBody>
      </p:sp>
      <p:sp>
        <p:nvSpPr>
          <p:cNvPr id="51" name="TextBox 50"/>
          <p:cNvSpPr txBox="1"/>
          <p:nvPr/>
        </p:nvSpPr>
        <p:spPr>
          <a:xfrm>
            <a:off x="3664003" y="3691246"/>
            <a:ext cx="556563" cy="276999"/>
          </a:xfrm>
          <a:prstGeom prst="rect">
            <a:avLst/>
          </a:prstGeom>
          <a:noFill/>
        </p:spPr>
        <p:txBody>
          <a:bodyPr wrap="none" rtlCol="0">
            <a:spAutoFit/>
          </a:bodyPr>
          <a:lstStyle/>
          <a:p>
            <a:r>
              <a:rPr lang="ar-KW" sz="1200" dirty="0" smtClean="0"/>
              <a:t>القصبة </a:t>
            </a:r>
            <a:endParaRPr lang="en-US" sz="1200" dirty="0"/>
          </a:p>
        </p:txBody>
      </p:sp>
      <p:sp>
        <p:nvSpPr>
          <p:cNvPr id="52" name="TextBox 51"/>
          <p:cNvSpPr txBox="1"/>
          <p:nvPr/>
        </p:nvSpPr>
        <p:spPr>
          <a:xfrm>
            <a:off x="5068447" y="3961818"/>
            <a:ext cx="514885" cy="276999"/>
          </a:xfrm>
          <a:prstGeom prst="rect">
            <a:avLst/>
          </a:prstGeom>
          <a:noFill/>
        </p:spPr>
        <p:txBody>
          <a:bodyPr wrap="none" rtlCol="0">
            <a:spAutoFit/>
          </a:bodyPr>
          <a:lstStyle/>
          <a:p>
            <a:r>
              <a:rPr lang="ar-KW" sz="1200" dirty="0" smtClean="0"/>
              <a:t>الشظية</a:t>
            </a:r>
            <a:endParaRPr lang="en-US" sz="1200" dirty="0"/>
          </a:p>
        </p:txBody>
      </p:sp>
      <p:sp>
        <p:nvSpPr>
          <p:cNvPr id="53" name="TextBox 52"/>
          <p:cNvSpPr txBox="1"/>
          <p:nvPr/>
        </p:nvSpPr>
        <p:spPr>
          <a:xfrm>
            <a:off x="5050724" y="4464683"/>
            <a:ext cx="391454" cy="276999"/>
          </a:xfrm>
          <a:prstGeom prst="rect">
            <a:avLst/>
          </a:prstGeom>
          <a:noFill/>
        </p:spPr>
        <p:txBody>
          <a:bodyPr wrap="none" rtlCol="0">
            <a:spAutoFit/>
          </a:bodyPr>
          <a:lstStyle/>
          <a:p>
            <a:r>
              <a:rPr lang="ar-KW" sz="1200" dirty="0" smtClean="0"/>
              <a:t>القدم</a:t>
            </a:r>
            <a:endParaRPr lang="en-US" sz="1200" dirty="0"/>
          </a:p>
        </p:txBody>
      </p:sp>
      <p:pic>
        <p:nvPicPr>
          <p:cNvPr id="26" name="Picture 25">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84138" y="4603182"/>
            <a:ext cx="819987" cy="495272"/>
          </a:xfrm>
          <a:prstGeom prst="rect">
            <a:avLst/>
          </a:prstGeom>
        </p:spPr>
      </p:pic>
    </p:spTree>
    <p:extLst>
      <p:ext uri="{BB962C8B-B14F-4D97-AF65-F5344CB8AC3E}">
        <p14:creationId xmlns:p14="http://schemas.microsoft.com/office/powerpoint/2010/main" val="16290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righ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arn(inVertical)">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barn(inVertical)">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right)">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barn(inVertic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barn(inVertical)">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arn(inVertical)">
                                      <p:cBhvr>
                                        <p:cTn id="8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1" grpId="0"/>
      <p:bldP spid="45"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6" name="Rectangle 25"/>
          <p:cNvSpPr/>
          <p:nvPr/>
        </p:nvSpPr>
        <p:spPr>
          <a:xfrm>
            <a:off x="280301" y="2468104"/>
            <a:ext cx="484427" cy="707886"/>
          </a:xfrm>
          <a:prstGeom prst="rect">
            <a:avLst/>
          </a:prstGeom>
        </p:spPr>
        <p:txBody>
          <a:bodyPr wrap="none">
            <a:spAutoFit/>
          </a:bodyPr>
          <a:lstStyle/>
          <a:p>
            <a:pPr lvl="0" algn="ctr"/>
            <a:r>
              <a:rPr lang="en" sz="4000" b="1" dirty="0">
                <a:solidFill>
                  <a:srgbClr val="7030A0"/>
                </a:solidFill>
                <a:latin typeface="Cabin"/>
                <a:ea typeface="Cabin"/>
                <a:cs typeface="Cabin"/>
                <a:sym typeface="Cabin"/>
              </a:rPr>
              <a:t>&lt;</a:t>
            </a:r>
            <a:endParaRPr lang="en" b="1" dirty="0">
              <a:solidFill>
                <a:srgbClr val="7030A0"/>
              </a:solidFill>
              <a:latin typeface="Cabin"/>
              <a:ea typeface="Cabin"/>
              <a:cs typeface="Cabin"/>
              <a:sym typeface="Cabin"/>
            </a:endParaRPr>
          </a:p>
        </p:txBody>
      </p:sp>
      <p:sp>
        <p:nvSpPr>
          <p:cNvPr id="31" name="Rectangle 30"/>
          <p:cNvSpPr/>
          <p:nvPr/>
        </p:nvSpPr>
        <p:spPr>
          <a:xfrm>
            <a:off x="8537345" y="2468104"/>
            <a:ext cx="484428" cy="707886"/>
          </a:xfrm>
          <a:prstGeom prst="rect">
            <a:avLst/>
          </a:prstGeom>
        </p:spPr>
        <p:txBody>
          <a:bodyPr wrap="none">
            <a:spAutoFit/>
          </a:bodyPr>
          <a:lstStyle/>
          <a:p>
            <a:r>
              <a:rPr lang="en" sz="4000" b="1" dirty="0">
                <a:solidFill>
                  <a:srgbClr val="7030A0"/>
                </a:solidFill>
                <a:latin typeface="Cabin"/>
                <a:ea typeface="Cabin"/>
                <a:cs typeface="Cabin"/>
                <a:sym typeface="Cabin"/>
              </a:rPr>
              <a:t>&gt;</a:t>
            </a:r>
            <a:endParaRPr lang="en-US" sz="1800" dirty="0">
              <a:solidFill>
                <a:srgbClr val="7030A0"/>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635" y="1757047"/>
            <a:ext cx="3862940" cy="1839495"/>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531" y="2801823"/>
            <a:ext cx="3501200" cy="1667238"/>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1060" y="3044186"/>
            <a:ext cx="3254797" cy="1549903"/>
          </a:xfrm>
          <a:prstGeom prst="rect">
            <a:avLst/>
          </a:prstGeom>
        </p:spPr>
      </p:pic>
      <p:sp>
        <p:nvSpPr>
          <p:cNvPr id="35" name="Google Shape;353;p41"/>
          <p:cNvSpPr txBox="1">
            <a:spLocks noGrp="1"/>
          </p:cNvSpPr>
          <p:nvPr>
            <p:ph type="title" idx="4294967295"/>
          </p:nvPr>
        </p:nvSpPr>
        <p:spPr>
          <a:xfrm>
            <a:off x="2606458" y="129500"/>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KW" sz="4000" dirty="0" smtClean="0">
                <a:latin typeface="Andalus" panose="02020603050405020304" pitchFamily="18" charset="-78"/>
                <a:cs typeface="Andalus" panose="02020603050405020304" pitchFamily="18" charset="-78"/>
              </a:rPr>
              <a:t>المفاصل</a:t>
            </a:r>
            <a:endParaRPr dirty="0">
              <a:latin typeface="Andalus" panose="02020603050405020304" pitchFamily="18" charset="-78"/>
              <a:cs typeface="Andalus" panose="02020603050405020304" pitchFamily="18" charset="-78"/>
            </a:endParaRPr>
          </a:p>
        </p:txBody>
      </p:sp>
      <p:sp>
        <p:nvSpPr>
          <p:cNvPr id="36" name="Oval 35"/>
          <p:cNvSpPr/>
          <p:nvPr/>
        </p:nvSpPr>
        <p:spPr>
          <a:xfrm>
            <a:off x="4274754" y="1338943"/>
            <a:ext cx="391886" cy="41810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74393" y="3236357"/>
            <a:ext cx="391886" cy="41810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274393" y="2238810"/>
            <a:ext cx="391886" cy="41810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64728" y="1338943"/>
            <a:ext cx="3368230" cy="584775"/>
          </a:xfrm>
          <a:prstGeom prst="rect">
            <a:avLst/>
          </a:prstGeom>
          <a:noFill/>
        </p:spPr>
        <p:txBody>
          <a:bodyPr wrap="none" rtlCol="0">
            <a:spAutoFit/>
          </a:bodyPr>
          <a:lstStyle/>
          <a:p>
            <a:pPr algn="r"/>
            <a:r>
              <a:rPr lang="ar-KW" sz="1800" dirty="0" smtClean="0">
                <a:solidFill>
                  <a:schemeClr val="accent4">
                    <a:lumMod val="75000"/>
                  </a:schemeClr>
                </a:solidFill>
                <a:latin typeface="Adobe Arabic" panose="02040503050201020203" pitchFamily="18" charset="-78"/>
                <a:cs typeface="Adobe Arabic" panose="02040503050201020203" pitchFamily="18" charset="-78"/>
              </a:rPr>
              <a:t>المفاصل الليفية :</a:t>
            </a:r>
            <a:r>
              <a:rPr lang="ar-KW" sz="1800" dirty="0" smtClean="0">
                <a:solidFill>
                  <a:schemeClr val="accent4">
                    <a:lumMod val="75000"/>
                  </a:schemeClr>
                </a:solidFill>
              </a:rPr>
              <a:t> </a:t>
            </a:r>
            <a:r>
              <a:rPr lang="ar-KW" dirty="0" smtClean="0"/>
              <a:t>تتلحم العظام عند هده المفاصل بواسفة </a:t>
            </a:r>
          </a:p>
          <a:p>
            <a:pPr algn="ctr"/>
            <a:r>
              <a:rPr lang="ar-KW" dirty="0" smtClean="0"/>
              <a:t>انسجة ليفية ومعظمها لاتسمح بحركة  </a:t>
            </a:r>
            <a:endParaRPr lang="en-US" dirty="0"/>
          </a:p>
        </p:txBody>
      </p:sp>
      <p:sp>
        <p:nvSpPr>
          <p:cNvPr id="3" name="TextBox 2"/>
          <p:cNvSpPr txBox="1"/>
          <p:nvPr/>
        </p:nvSpPr>
        <p:spPr>
          <a:xfrm>
            <a:off x="690990" y="2238810"/>
            <a:ext cx="3441968" cy="584775"/>
          </a:xfrm>
          <a:prstGeom prst="rect">
            <a:avLst/>
          </a:prstGeom>
          <a:noFill/>
        </p:spPr>
        <p:txBody>
          <a:bodyPr wrap="none" rtlCol="0">
            <a:spAutoFit/>
          </a:bodyPr>
          <a:lstStyle/>
          <a:p>
            <a:pPr algn="r"/>
            <a:r>
              <a:rPr lang="ar-KW" sz="1800" dirty="0" smtClean="0">
                <a:solidFill>
                  <a:schemeClr val="accent4">
                    <a:lumMod val="75000"/>
                  </a:schemeClr>
                </a:solidFill>
                <a:latin typeface="Adobe Arabic" panose="02040503050201020203" pitchFamily="18" charset="-78"/>
                <a:cs typeface="Adobe Arabic" panose="02040503050201020203" pitchFamily="18" charset="-78"/>
              </a:rPr>
              <a:t>المفاصل الغضروفية :</a:t>
            </a:r>
            <a:r>
              <a:rPr lang="ar-KW" sz="1800" dirty="0" smtClean="0">
                <a:solidFill>
                  <a:srgbClr val="FF0000"/>
                </a:solidFill>
                <a:latin typeface="Adobe Arabic" panose="02040503050201020203" pitchFamily="18" charset="-78"/>
                <a:cs typeface="Adobe Arabic" panose="02040503050201020203" pitchFamily="18" charset="-78"/>
              </a:rPr>
              <a:t> </a:t>
            </a:r>
            <a:r>
              <a:rPr lang="ar-KW" dirty="0" smtClean="0">
                <a:solidFill>
                  <a:schemeClr val="tx1">
                    <a:lumMod val="50000"/>
                  </a:schemeClr>
                </a:solidFill>
                <a:latin typeface="Adobe Arabic" panose="02040503050201020203" pitchFamily="18" charset="-78"/>
                <a:cs typeface="+mn-cs"/>
              </a:rPr>
              <a:t>هى مفاصل تربط بين نهايات بعض </a:t>
            </a:r>
          </a:p>
          <a:p>
            <a:pPr algn="ctr"/>
            <a:r>
              <a:rPr lang="ar-KW" dirty="0" smtClean="0">
                <a:solidFill>
                  <a:schemeClr val="tx1">
                    <a:lumMod val="50000"/>
                  </a:schemeClr>
                </a:solidFill>
                <a:latin typeface="Adobe Arabic" panose="02040503050201020203" pitchFamily="18" charset="-78"/>
                <a:cs typeface="+mn-cs"/>
              </a:rPr>
              <a:t>العظام المتجاورة وبعضها تسمح بحركة محدودة </a:t>
            </a:r>
            <a:endParaRPr lang="en-US" sz="1800" dirty="0">
              <a:solidFill>
                <a:schemeClr val="tx1">
                  <a:lumMod val="50000"/>
                </a:schemeClr>
              </a:solidFill>
              <a:latin typeface="Adobe Arabic" panose="02040503050201020203" pitchFamily="18" charset="-78"/>
              <a:cs typeface="+mn-cs"/>
            </a:endParaRPr>
          </a:p>
        </p:txBody>
      </p:sp>
      <p:sp>
        <p:nvSpPr>
          <p:cNvPr id="4" name="TextBox 3"/>
          <p:cNvSpPr txBox="1"/>
          <p:nvPr/>
        </p:nvSpPr>
        <p:spPr>
          <a:xfrm>
            <a:off x="170015" y="3146924"/>
            <a:ext cx="3962943" cy="800219"/>
          </a:xfrm>
          <a:prstGeom prst="rect">
            <a:avLst/>
          </a:prstGeom>
          <a:noFill/>
        </p:spPr>
        <p:txBody>
          <a:bodyPr wrap="none" rtlCol="0">
            <a:spAutoFit/>
          </a:bodyPr>
          <a:lstStyle/>
          <a:p>
            <a:pPr algn="r"/>
            <a:r>
              <a:rPr lang="ar-KW" sz="1800" dirty="0" smtClean="0">
                <a:solidFill>
                  <a:schemeClr val="accent4">
                    <a:lumMod val="75000"/>
                  </a:schemeClr>
                </a:solidFill>
                <a:latin typeface="Adobe Arabic" panose="02040503050201020203" pitchFamily="18" charset="-78"/>
                <a:cs typeface="Adobe Arabic" panose="02040503050201020203" pitchFamily="18" charset="-78"/>
              </a:rPr>
              <a:t>المفاصل الزلالية </a:t>
            </a:r>
            <a:r>
              <a:rPr lang="ar-KW" sz="1800" dirty="0" smtClean="0">
                <a:latin typeface="Adobe Arabic" panose="02040503050201020203" pitchFamily="18" charset="-78"/>
                <a:cs typeface="Adobe Arabic" panose="02040503050201020203" pitchFamily="18" charset="-78"/>
              </a:rPr>
              <a:t>:</a:t>
            </a:r>
            <a:r>
              <a:rPr lang="ar-KW" dirty="0" smtClean="0"/>
              <a:t> تشكل معظم المفاصل الجسم ويغطى سطح </a:t>
            </a:r>
          </a:p>
          <a:p>
            <a:pPr algn="r"/>
            <a:r>
              <a:rPr lang="ar-KW" dirty="0" smtClean="0"/>
              <a:t>العظام المتلامسة فى المفاصل بطلقة رقيقة من مادة غضروفية</a:t>
            </a:r>
          </a:p>
          <a:p>
            <a:pPr algn="ctr"/>
            <a:r>
              <a:rPr lang="ar-KW" dirty="0" smtClean="0"/>
              <a:t> شفافة وملساء مما يسمح بحركة العظام بسهولة </a:t>
            </a:r>
            <a:endParaRPr lang="en-US" dirty="0"/>
          </a:p>
        </p:txBody>
      </p:sp>
      <p:pic>
        <p:nvPicPr>
          <p:cNvPr id="15" name="Picture 14">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112520" y="4594089"/>
            <a:ext cx="819987" cy="495272"/>
          </a:xfrm>
          <a:prstGeom prst="rect">
            <a:avLst/>
          </a:prstGeom>
        </p:spPr>
      </p:pic>
    </p:spTree>
    <p:extLst>
      <p:ext uri="{BB962C8B-B14F-4D97-AF65-F5344CB8AC3E}">
        <p14:creationId xmlns:p14="http://schemas.microsoft.com/office/powerpoint/2010/main" val="4978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circle(in)">
                                      <p:cBhvr>
                                        <p:cTn id="40" dur="20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circle(in)">
                                      <p:cBhvr>
                                        <p:cTn id="50" dur="2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arn(inVertical)">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circle(in)">
                                      <p:cBhvr>
                                        <p:cTn id="6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9" grpId="0" animBg="1"/>
      <p:bldP spid="40" grpId="0" animBg="1"/>
      <p:bldP spid="4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6" name="Rectangle 25"/>
          <p:cNvSpPr/>
          <p:nvPr/>
        </p:nvSpPr>
        <p:spPr>
          <a:xfrm>
            <a:off x="280301" y="2468104"/>
            <a:ext cx="484427" cy="707886"/>
          </a:xfrm>
          <a:prstGeom prst="rect">
            <a:avLst/>
          </a:prstGeom>
        </p:spPr>
        <p:txBody>
          <a:bodyPr wrap="none">
            <a:spAutoFit/>
          </a:bodyPr>
          <a:lstStyle/>
          <a:p>
            <a:pPr lvl="0" algn="ctr"/>
            <a:r>
              <a:rPr lang="en" sz="4000" b="1" dirty="0">
                <a:solidFill>
                  <a:srgbClr val="7030A0"/>
                </a:solidFill>
                <a:latin typeface="Cabin"/>
                <a:ea typeface="Cabin"/>
                <a:cs typeface="Cabin"/>
                <a:sym typeface="Cabin"/>
              </a:rPr>
              <a:t>&lt;</a:t>
            </a:r>
            <a:endParaRPr lang="en" b="1" dirty="0">
              <a:solidFill>
                <a:srgbClr val="7030A0"/>
              </a:solidFill>
              <a:latin typeface="Cabin"/>
              <a:ea typeface="Cabin"/>
              <a:cs typeface="Cabin"/>
              <a:sym typeface="Cabin"/>
            </a:endParaRPr>
          </a:p>
        </p:txBody>
      </p:sp>
      <p:sp>
        <p:nvSpPr>
          <p:cNvPr id="31" name="Rectangle 30"/>
          <p:cNvSpPr/>
          <p:nvPr/>
        </p:nvSpPr>
        <p:spPr>
          <a:xfrm>
            <a:off x="8537345" y="2468104"/>
            <a:ext cx="484428" cy="707886"/>
          </a:xfrm>
          <a:prstGeom prst="rect">
            <a:avLst/>
          </a:prstGeom>
        </p:spPr>
        <p:txBody>
          <a:bodyPr wrap="none">
            <a:spAutoFit/>
          </a:bodyPr>
          <a:lstStyle/>
          <a:p>
            <a:r>
              <a:rPr lang="en" sz="4000" b="1" dirty="0">
                <a:solidFill>
                  <a:srgbClr val="7030A0"/>
                </a:solidFill>
                <a:latin typeface="Cabin"/>
                <a:ea typeface="Cabin"/>
                <a:cs typeface="Cabin"/>
                <a:sym typeface="Cabin"/>
              </a:rPr>
              <a:t>&gt;</a:t>
            </a:r>
            <a:endParaRPr lang="en-US" sz="1800" dirty="0">
              <a:solidFill>
                <a:srgbClr val="7030A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010" y="-5064650"/>
            <a:ext cx="7673335" cy="15346670"/>
          </a:xfrm>
          <a:prstGeom prst="rect">
            <a:avLst/>
          </a:prstGeom>
        </p:spPr>
      </p:pic>
      <p:pic>
        <p:nvPicPr>
          <p:cNvPr id="6" name="الأحياء - 3ث - الدعامة والحركة _ الهيكل الطرفي(144P)_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751663" y="1499507"/>
            <a:ext cx="4378479" cy="2462894"/>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112520" y="4564690"/>
            <a:ext cx="819987" cy="495272"/>
          </a:xfrm>
          <a:prstGeom prst="rect">
            <a:avLst/>
          </a:prstGeom>
        </p:spPr>
      </p:pic>
    </p:spTree>
    <p:extLst>
      <p:ext uri="{BB962C8B-B14F-4D97-AF65-F5344CB8AC3E}">
        <p14:creationId xmlns:p14="http://schemas.microsoft.com/office/powerpoint/2010/main" val="2189748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TextBox 5"/>
          <p:cNvSpPr txBox="1"/>
          <p:nvPr/>
        </p:nvSpPr>
        <p:spPr>
          <a:xfrm>
            <a:off x="4296067" y="246579"/>
            <a:ext cx="1588897" cy="769441"/>
          </a:xfrm>
          <a:prstGeom prst="rect">
            <a:avLst/>
          </a:prstGeom>
          <a:noFill/>
        </p:spPr>
        <p:txBody>
          <a:bodyPr wrap="none" rtlCol="0">
            <a:spAutoFit/>
          </a:bodyPr>
          <a:lstStyle/>
          <a:p>
            <a:r>
              <a:rPr lang="ar-KW" sz="4400" b="1" dirty="0" smtClean="0"/>
              <a:t>الاهداف</a:t>
            </a:r>
            <a:endParaRPr lang="en-US" sz="4400" b="1" dirty="0" smtClean="0"/>
          </a:p>
        </p:txBody>
      </p:sp>
      <p:sp>
        <p:nvSpPr>
          <p:cNvPr id="7" name="Flowchart: Connector 6"/>
          <p:cNvSpPr/>
          <p:nvPr/>
        </p:nvSpPr>
        <p:spPr>
          <a:xfrm>
            <a:off x="6195316" y="1705510"/>
            <a:ext cx="133565" cy="1335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05536" y="1603015"/>
            <a:ext cx="2871299" cy="338554"/>
          </a:xfrm>
          <a:prstGeom prst="rect">
            <a:avLst/>
          </a:prstGeom>
          <a:noFill/>
        </p:spPr>
        <p:txBody>
          <a:bodyPr wrap="none" rtlCol="0">
            <a:spAutoFit/>
          </a:bodyPr>
          <a:lstStyle/>
          <a:p>
            <a:r>
              <a:rPr lang="ar-KW" sz="1600" dirty="0" smtClean="0"/>
              <a:t>يتعرف مفهوم الدعامة فى الكائنات الحية .</a:t>
            </a:r>
            <a:endParaRPr lang="en-US" sz="1600" dirty="0"/>
          </a:p>
        </p:txBody>
      </p:sp>
      <p:sp>
        <p:nvSpPr>
          <p:cNvPr id="12" name="Flowchart: Connector 11"/>
          <p:cNvSpPr/>
          <p:nvPr/>
        </p:nvSpPr>
        <p:spPr>
          <a:xfrm>
            <a:off x="6195315" y="2135312"/>
            <a:ext cx="133565" cy="1335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7357" y="2032817"/>
            <a:ext cx="2539478" cy="338554"/>
          </a:xfrm>
          <a:prstGeom prst="rect">
            <a:avLst/>
          </a:prstGeom>
          <a:noFill/>
        </p:spPr>
        <p:txBody>
          <a:bodyPr wrap="none" rtlCol="0">
            <a:spAutoFit/>
          </a:bodyPr>
          <a:lstStyle/>
          <a:p>
            <a:r>
              <a:rPr lang="ar-KW" sz="1600" dirty="0" smtClean="0"/>
              <a:t>يفرق بين المفاصل العلوية والسفلية .</a:t>
            </a:r>
            <a:endParaRPr lang="en-US" sz="1600" dirty="0"/>
          </a:p>
        </p:txBody>
      </p:sp>
      <p:sp>
        <p:nvSpPr>
          <p:cNvPr id="14" name="Flowchart: Connector 13"/>
          <p:cNvSpPr/>
          <p:nvPr/>
        </p:nvSpPr>
        <p:spPr>
          <a:xfrm>
            <a:off x="6195314" y="2565114"/>
            <a:ext cx="133565" cy="1335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16656" y="2440111"/>
            <a:ext cx="2060179" cy="338554"/>
          </a:xfrm>
          <a:prstGeom prst="rect">
            <a:avLst/>
          </a:prstGeom>
          <a:noFill/>
        </p:spPr>
        <p:txBody>
          <a:bodyPr wrap="none" rtlCol="0">
            <a:spAutoFit/>
          </a:bodyPr>
          <a:lstStyle/>
          <a:p>
            <a:r>
              <a:rPr lang="ar-KW" sz="1600" dirty="0" smtClean="0"/>
              <a:t>يفسر تركيب الفقرة العظمية .</a:t>
            </a:r>
            <a:endParaRPr lang="en-US" sz="1600" dirty="0"/>
          </a:p>
        </p:txBody>
      </p:sp>
      <p:sp>
        <p:nvSpPr>
          <p:cNvPr id="16" name="TextBox 15"/>
          <p:cNvSpPr txBox="1"/>
          <p:nvPr/>
        </p:nvSpPr>
        <p:spPr>
          <a:xfrm>
            <a:off x="3248817" y="2892421"/>
            <a:ext cx="2828018" cy="338554"/>
          </a:xfrm>
          <a:prstGeom prst="rect">
            <a:avLst/>
          </a:prstGeom>
          <a:noFill/>
        </p:spPr>
        <p:txBody>
          <a:bodyPr wrap="none" rtlCol="0">
            <a:spAutoFit/>
          </a:bodyPr>
          <a:lstStyle/>
          <a:p>
            <a:r>
              <a:rPr lang="ar-KW" sz="1600" dirty="0" smtClean="0"/>
              <a:t>يتعرف على الجهاز الهيكلى فى الانسان .</a:t>
            </a:r>
            <a:endParaRPr lang="en-US" sz="1600" dirty="0"/>
          </a:p>
        </p:txBody>
      </p:sp>
      <p:sp>
        <p:nvSpPr>
          <p:cNvPr id="17" name="Flowchart: Connector 16"/>
          <p:cNvSpPr/>
          <p:nvPr/>
        </p:nvSpPr>
        <p:spPr>
          <a:xfrm>
            <a:off x="6195313" y="2994916"/>
            <a:ext cx="133565" cy="1335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2" grpId="0" animBg="1"/>
      <p:bldP spid="13" grpId="0"/>
      <p:bldP spid="14" grpId="0" animBg="1"/>
      <p:bldP spid="10"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TextBox 5"/>
          <p:cNvSpPr txBox="1"/>
          <p:nvPr/>
        </p:nvSpPr>
        <p:spPr>
          <a:xfrm>
            <a:off x="4458985" y="236305"/>
            <a:ext cx="1366080" cy="646331"/>
          </a:xfrm>
          <a:prstGeom prst="rect">
            <a:avLst/>
          </a:prstGeom>
          <a:noFill/>
        </p:spPr>
        <p:txBody>
          <a:bodyPr wrap="none" rtlCol="0">
            <a:spAutoFit/>
          </a:bodyPr>
          <a:lstStyle/>
          <a:p>
            <a:r>
              <a:rPr lang="ar-KW" sz="3600" b="1" dirty="0" smtClean="0"/>
              <a:t>الفهرس</a:t>
            </a:r>
            <a:endParaRPr lang="en-US" sz="3600" b="1" dirty="0"/>
          </a:p>
        </p:txBody>
      </p:sp>
      <p:sp>
        <p:nvSpPr>
          <p:cNvPr id="9" name="Flowchart: Connector 8"/>
          <p:cNvSpPr/>
          <p:nvPr/>
        </p:nvSpPr>
        <p:spPr>
          <a:xfrm>
            <a:off x="6626830" y="1561671"/>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ction="ppaction://hlinksldjump"/>
          </p:cNvPr>
          <p:cNvSpPr txBox="1"/>
          <p:nvPr/>
        </p:nvSpPr>
        <p:spPr>
          <a:xfrm>
            <a:off x="3296528" y="1459176"/>
            <a:ext cx="3397084" cy="338554"/>
          </a:xfrm>
          <a:prstGeom prst="rect">
            <a:avLst/>
          </a:prstGeom>
          <a:noFill/>
        </p:spPr>
        <p:txBody>
          <a:bodyPr wrap="none" rtlCol="0">
            <a:spAutoFit/>
          </a:bodyPr>
          <a:lstStyle/>
          <a:p>
            <a:r>
              <a:rPr lang="ar-KW" sz="1600" dirty="0" smtClean="0"/>
              <a:t>الدعامة فى النبات .................................</a:t>
            </a:r>
            <a:endParaRPr lang="en-US" sz="1600" dirty="0"/>
          </a:p>
        </p:txBody>
      </p:sp>
      <p:sp>
        <p:nvSpPr>
          <p:cNvPr id="11" name="Flowchart: Connector 10"/>
          <p:cNvSpPr/>
          <p:nvPr/>
        </p:nvSpPr>
        <p:spPr>
          <a:xfrm>
            <a:off x="6626829" y="1900225"/>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4" action="ppaction://hlinksldjump"/>
          </p:cNvPr>
          <p:cNvSpPr txBox="1"/>
          <p:nvPr/>
        </p:nvSpPr>
        <p:spPr>
          <a:xfrm>
            <a:off x="3532712" y="1797482"/>
            <a:ext cx="3094117" cy="338554"/>
          </a:xfrm>
          <a:prstGeom prst="rect">
            <a:avLst/>
          </a:prstGeom>
          <a:noFill/>
        </p:spPr>
        <p:txBody>
          <a:bodyPr wrap="none" rtlCol="0">
            <a:spAutoFit/>
          </a:bodyPr>
          <a:lstStyle/>
          <a:p>
            <a:r>
              <a:rPr lang="ar-KW" sz="1600" dirty="0" smtClean="0"/>
              <a:t> العمود الفقرى .................................</a:t>
            </a:r>
            <a:endParaRPr lang="en-US" sz="1600" dirty="0"/>
          </a:p>
        </p:txBody>
      </p:sp>
      <p:sp>
        <p:nvSpPr>
          <p:cNvPr id="13" name="Flowchart: Connector 12"/>
          <p:cNvSpPr/>
          <p:nvPr/>
        </p:nvSpPr>
        <p:spPr>
          <a:xfrm>
            <a:off x="6626828" y="2274244"/>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98298" y="2171749"/>
            <a:ext cx="3528530" cy="338554"/>
          </a:xfrm>
          <a:prstGeom prst="rect">
            <a:avLst/>
          </a:prstGeom>
          <a:noFill/>
        </p:spPr>
        <p:txBody>
          <a:bodyPr wrap="none" rtlCol="0">
            <a:spAutoFit/>
          </a:bodyPr>
          <a:lstStyle/>
          <a:p>
            <a:r>
              <a:rPr lang="ar-KW" sz="1600" dirty="0" smtClean="0"/>
              <a:t> تركيب الفقرة </a:t>
            </a:r>
            <a:r>
              <a:rPr lang="ar-KW" sz="1600" dirty="0" smtClean="0">
                <a:hlinkClick r:id="rId5" action="ppaction://hlinksldjump"/>
              </a:rPr>
              <a:t>العظمية</a:t>
            </a:r>
            <a:r>
              <a:rPr lang="ar-KW" sz="1600" dirty="0" smtClean="0"/>
              <a:t>.................................</a:t>
            </a:r>
            <a:endParaRPr lang="en-US" sz="1600" dirty="0"/>
          </a:p>
        </p:txBody>
      </p:sp>
      <p:sp>
        <p:nvSpPr>
          <p:cNvPr id="15" name="Flowchart: Connector 14"/>
          <p:cNvSpPr/>
          <p:nvPr/>
        </p:nvSpPr>
        <p:spPr>
          <a:xfrm>
            <a:off x="6626827" y="2648955"/>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6" action="ppaction://hlinksldjump"/>
          </p:cNvPr>
          <p:cNvSpPr txBox="1"/>
          <p:nvPr/>
        </p:nvSpPr>
        <p:spPr>
          <a:xfrm>
            <a:off x="3382028" y="2569726"/>
            <a:ext cx="3244799" cy="338554"/>
          </a:xfrm>
          <a:prstGeom prst="rect">
            <a:avLst/>
          </a:prstGeom>
          <a:noFill/>
        </p:spPr>
        <p:txBody>
          <a:bodyPr wrap="none" rtlCol="0">
            <a:spAutoFit/>
          </a:bodyPr>
          <a:lstStyle/>
          <a:p>
            <a:r>
              <a:rPr lang="ar-KW" sz="1600" dirty="0" smtClean="0"/>
              <a:t> القفص الصدرى .................................</a:t>
            </a:r>
            <a:endParaRPr lang="en-US" sz="1600" dirty="0"/>
          </a:p>
        </p:txBody>
      </p:sp>
      <p:sp>
        <p:nvSpPr>
          <p:cNvPr id="17" name="Flowchart: Connector 16"/>
          <p:cNvSpPr/>
          <p:nvPr/>
        </p:nvSpPr>
        <p:spPr>
          <a:xfrm>
            <a:off x="6626827" y="2967211"/>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0562" y="2901906"/>
            <a:ext cx="2746265" cy="338554"/>
          </a:xfrm>
          <a:prstGeom prst="rect">
            <a:avLst/>
          </a:prstGeom>
          <a:noFill/>
        </p:spPr>
        <p:txBody>
          <a:bodyPr wrap="none" rtlCol="0">
            <a:spAutoFit/>
          </a:bodyPr>
          <a:lstStyle/>
          <a:p>
            <a:r>
              <a:rPr lang="ar-KW" sz="1600" dirty="0" smtClean="0"/>
              <a:t> الجمجمة </a:t>
            </a:r>
            <a:r>
              <a:rPr lang="ar-KW" sz="1600" dirty="0" smtClean="0">
                <a:hlinkClick r:id="rId7" action="ppaction://hlinksldjump"/>
              </a:rPr>
              <a:t>.................................</a:t>
            </a:r>
            <a:endParaRPr lang="en-US" sz="1600" dirty="0"/>
          </a:p>
        </p:txBody>
      </p:sp>
      <p:sp>
        <p:nvSpPr>
          <p:cNvPr id="19" name="Flowchart: Connector 18"/>
          <p:cNvSpPr/>
          <p:nvPr/>
        </p:nvSpPr>
        <p:spPr>
          <a:xfrm>
            <a:off x="6625101" y="3267091"/>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967569" y="4082663"/>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6284355" y="3711081"/>
            <a:ext cx="133565" cy="133564"/>
          </a:xfrm>
          <a:prstGeom prst="flowChartConnector">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89752" y="3196181"/>
            <a:ext cx="3102131" cy="338554"/>
          </a:xfrm>
          <a:prstGeom prst="rect">
            <a:avLst/>
          </a:prstGeom>
          <a:noFill/>
        </p:spPr>
        <p:txBody>
          <a:bodyPr wrap="none" rtlCol="0">
            <a:spAutoFit/>
          </a:bodyPr>
          <a:lstStyle/>
          <a:p>
            <a:r>
              <a:rPr lang="ar-KW" sz="1600" dirty="0" smtClean="0"/>
              <a:t> الطرف </a:t>
            </a:r>
            <a:r>
              <a:rPr lang="ar-KW" sz="1600" dirty="0" smtClean="0">
                <a:hlinkClick r:id="rId8" action="ppaction://hlinksldjump"/>
              </a:rPr>
              <a:t>العلوى</a:t>
            </a:r>
            <a:r>
              <a:rPr lang="ar-KW" sz="1600" dirty="0" smtClean="0"/>
              <a:t>.................................</a:t>
            </a:r>
            <a:endParaRPr lang="en-US" sz="1600" dirty="0"/>
          </a:p>
        </p:txBody>
      </p:sp>
      <p:sp>
        <p:nvSpPr>
          <p:cNvPr id="23" name="TextBox 22"/>
          <p:cNvSpPr txBox="1"/>
          <p:nvPr/>
        </p:nvSpPr>
        <p:spPr>
          <a:xfrm>
            <a:off x="3098298" y="3632002"/>
            <a:ext cx="3201517" cy="338554"/>
          </a:xfrm>
          <a:prstGeom prst="rect">
            <a:avLst/>
          </a:prstGeom>
          <a:noFill/>
        </p:spPr>
        <p:txBody>
          <a:bodyPr wrap="none" rtlCol="0">
            <a:spAutoFit/>
          </a:bodyPr>
          <a:lstStyle/>
          <a:p>
            <a:r>
              <a:rPr lang="ar-KW" sz="1600" dirty="0" smtClean="0"/>
              <a:t> الطرف السفلى  </a:t>
            </a:r>
            <a:r>
              <a:rPr lang="ar-KW" sz="1600" dirty="0" smtClean="0">
                <a:hlinkClick r:id="rId9" action="ppaction://hlinksldjump"/>
              </a:rPr>
              <a:t>.................................</a:t>
            </a:r>
            <a:endParaRPr lang="en-US" sz="1600" dirty="0"/>
          </a:p>
        </p:txBody>
      </p:sp>
      <p:sp>
        <p:nvSpPr>
          <p:cNvPr id="24" name="TextBox 23"/>
          <p:cNvSpPr txBox="1"/>
          <p:nvPr/>
        </p:nvSpPr>
        <p:spPr>
          <a:xfrm>
            <a:off x="3156514" y="3980168"/>
            <a:ext cx="2749471" cy="338554"/>
          </a:xfrm>
          <a:prstGeom prst="rect">
            <a:avLst/>
          </a:prstGeom>
          <a:noFill/>
        </p:spPr>
        <p:txBody>
          <a:bodyPr wrap="none" rtlCol="0">
            <a:spAutoFit/>
          </a:bodyPr>
          <a:lstStyle/>
          <a:p>
            <a:r>
              <a:rPr lang="ar-KW" sz="1600" dirty="0" smtClean="0"/>
              <a:t> المفاصل </a:t>
            </a:r>
            <a:r>
              <a:rPr lang="ar-KW" sz="1600" dirty="0" smtClean="0">
                <a:hlinkClick r:id="rId10" action="ppaction://hlinksldjump"/>
              </a:rPr>
              <a:t>.................................</a:t>
            </a:r>
            <a:endParaRPr lang="en-US" sz="1600" dirty="0"/>
          </a:p>
        </p:txBody>
      </p:sp>
    </p:spTree>
    <p:extLst>
      <p:ext uri="{BB962C8B-B14F-4D97-AF65-F5344CB8AC3E}">
        <p14:creationId xmlns:p14="http://schemas.microsoft.com/office/powerpoint/2010/main" val="28567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right)">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righ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right)">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right)">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7" grpId="0"/>
      <p:bldP spid="11" grpId="0" animBg="1"/>
      <p:bldP spid="12" grpId="0"/>
      <p:bldP spid="13" grpId="0" animBg="1"/>
      <p:bldP spid="14" grpId="0"/>
      <p:bldP spid="15" grpId="0" animBg="1"/>
      <p:bldP spid="16" grpId="0"/>
      <p:bldP spid="17" grpId="0" animBg="1"/>
      <p:bldP spid="18" grpId="0"/>
      <p:bldP spid="19" grpId="0" animBg="1"/>
      <p:bldP spid="20" grpId="0" animBg="1"/>
      <p:bldP spid="21" grpId="0" animBg="1"/>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4229946" y="84783"/>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KW" dirty="0" smtClean="0">
                <a:latin typeface="Tahoma" panose="020B0604030504040204" pitchFamily="34" charset="0"/>
                <a:ea typeface="Tahoma" panose="020B0604030504040204" pitchFamily="34" charset="0"/>
                <a:cs typeface="Old Antic Bold" panose="02010400000000000000" pitchFamily="2" charset="-78"/>
              </a:rPr>
              <a:t>الدعامة فى النبات :-</a:t>
            </a:r>
            <a:endParaRPr dirty="0">
              <a:latin typeface="Tahoma" panose="020B0604030504040204" pitchFamily="34" charset="0"/>
              <a:ea typeface="Tahoma" panose="020B0604030504040204" pitchFamily="34" charset="0"/>
              <a:cs typeface="Old Antic Bold" panose="02010400000000000000" pitchFamily="2" charset="-78"/>
            </a:endParaRPr>
          </a:p>
        </p:txBody>
      </p:sp>
      <p:sp>
        <p:nvSpPr>
          <p:cNvPr id="11" name="Rectangle 10"/>
          <p:cNvSpPr/>
          <p:nvPr/>
        </p:nvSpPr>
        <p:spPr>
          <a:xfrm>
            <a:off x="2412793" y="1001773"/>
            <a:ext cx="4572000" cy="584775"/>
          </a:xfrm>
          <a:prstGeom prst="rect">
            <a:avLst/>
          </a:prstGeom>
        </p:spPr>
        <p:txBody>
          <a:bodyPr>
            <a:spAutoFit/>
          </a:bodyPr>
          <a:lstStyle/>
          <a:p>
            <a:pPr lvl="0" algn="r">
              <a:spcBef>
                <a:spcPts val="1600"/>
              </a:spcBef>
            </a:pPr>
            <a:r>
              <a:rPr lang="ar-KW" sz="1600" dirty="0" smtClean="0">
                <a:latin typeface="Myriad عربي" panose="01010101010101010101" pitchFamily="50" charset="-78"/>
                <a:cs typeface="Myriad عربي" panose="01010101010101010101" pitchFamily="50" charset="-78"/>
              </a:rPr>
              <a:t>يحتوى النبات على وسائل واجهزة دعامية تدعمه  وتحافظ </a:t>
            </a:r>
            <a:r>
              <a:rPr lang="ar-KW" sz="1600" dirty="0">
                <a:latin typeface="Myriad عربي" panose="01010101010101010101" pitchFamily="50" charset="-78"/>
                <a:cs typeface="Myriad عربي" panose="01010101010101010101" pitchFamily="50" charset="-78"/>
              </a:rPr>
              <a:t>على شكله </a:t>
            </a:r>
            <a:r>
              <a:rPr lang="ar-KW" sz="1600" dirty="0" smtClean="0">
                <a:latin typeface="Myriad عربي" panose="01010101010101010101" pitchFamily="50" charset="-78"/>
                <a:cs typeface="Myriad عربي" panose="01010101010101010101" pitchFamily="50" charset="-78"/>
              </a:rPr>
              <a:t>وثقية وقد تكون وسيلة هده الدعامة فسيولوجية تتناول الخلية نفسها ككل </a:t>
            </a:r>
          </a:p>
        </p:txBody>
      </p:sp>
      <p:sp>
        <p:nvSpPr>
          <p:cNvPr id="22" name="Google Shape;2853;p52"/>
          <p:cNvSpPr/>
          <p:nvPr/>
        </p:nvSpPr>
        <p:spPr>
          <a:xfrm>
            <a:off x="3676355" y="2159307"/>
            <a:ext cx="2045341" cy="2045341"/>
          </a:xfrm>
          <a:prstGeom prst="ellipse">
            <a:avLst/>
          </a:prstGeom>
          <a:solidFill>
            <a:schemeClr val="accent3">
              <a:lumMod val="20000"/>
              <a:lumOff val="8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54;p52"/>
          <p:cNvSpPr/>
          <p:nvPr/>
        </p:nvSpPr>
        <p:spPr>
          <a:xfrm>
            <a:off x="4069690" y="2552625"/>
            <a:ext cx="1258672" cy="1258672"/>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500" b="1" dirty="0">
              <a:solidFill>
                <a:schemeClr val="dk2"/>
              </a:solidFill>
              <a:latin typeface="Amatic SC"/>
              <a:ea typeface="Amatic SC"/>
              <a:cs typeface="Amatic SC"/>
              <a:sym typeface="Amatic SC"/>
            </a:endParaRPr>
          </a:p>
        </p:txBody>
      </p:sp>
      <p:sp>
        <p:nvSpPr>
          <p:cNvPr id="24" name="Google Shape;2856;p52"/>
          <p:cNvSpPr/>
          <p:nvPr/>
        </p:nvSpPr>
        <p:spPr>
          <a:xfrm>
            <a:off x="4393444" y="1791255"/>
            <a:ext cx="658800" cy="658800"/>
          </a:xfrm>
          <a:prstGeom prst="ellipse">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dirty="0">
                <a:solidFill>
                  <a:schemeClr val="dk2"/>
                </a:solidFill>
                <a:latin typeface="Amatic SC"/>
                <a:ea typeface="Amatic SC"/>
                <a:cs typeface="Amatic SC"/>
                <a:sym typeface="Amatic SC"/>
              </a:rPr>
              <a:t>1</a:t>
            </a:r>
            <a:endParaRPr sz="2300" b="1" dirty="0">
              <a:solidFill>
                <a:schemeClr val="dk2"/>
              </a:solidFill>
              <a:latin typeface="Amatic SC"/>
              <a:ea typeface="Amatic SC"/>
              <a:cs typeface="Amatic SC"/>
              <a:sym typeface="Amatic SC"/>
            </a:endParaRPr>
          </a:p>
        </p:txBody>
      </p:sp>
      <p:sp>
        <p:nvSpPr>
          <p:cNvPr id="25" name="Google Shape;2855;p52"/>
          <p:cNvSpPr/>
          <p:nvPr/>
        </p:nvSpPr>
        <p:spPr>
          <a:xfrm>
            <a:off x="5404283" y="3006640"/>
            <a:ext cx="677181" cy="658800"/>
          </a:xfrm>
          <a:prstGeom prst="ellipse">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dirty="0">
                <a:solidFill>
                  <a:schemeClr val="lt1"/>
                </a:solidFill>
                <a:latin typeface="Amatic SC"/>
                <a:ea typeface="Amatic SC"/>
                <a:cs typeface="Amatic SC"/>
                <a:sym typeface="Amatic SC"/>
              </a:rPr>
              <a:t>2</a:t>
            </a:r>
            <a:endParaRPr sz="2300" b="1" dirty="0">
              <a:solidFill>
                <a:schemeClr val="lt1"/>
              </a:solidFill>
              <a:latin typeface="Amatic SC"/>
              <a:ea typeface="Amatic SC"/>
              <a:cs typeface="Amatic SC"/>
              <a:sym typeface="Amatic SC"/>
            </a:endParaRPr>
          </a:p>
        </p:txBody>
      </p:sp>
      <p:sp>
        <p:nvSpPr>
          <p:cNvPr id="26" name="Google Shape;2858;p52"/>
          <p:cNvSpPr/>
          <p:nvPr/>
        </p:nvSpPr>
        <p:spPr>
          <a:xfrm>
            <a:off x="3343143" y="3006640"/>
            <a:ext cx="658800" cy="658800"/>
          </a:xfrm>
          <a:prstGeom prst="ellipse">
            <a:avLst/>
          </a:prstGeom>
          <a:solidFill>
            <a:schemeClr val="bg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dirty="0">
                <a:solidFill>
                  <a:schemeClr val="bg1"/>
                </a:solidFill>
                <a:latin typeface="Amatic SC"/>
                <a:ea typeface="Amatic SC"/>
                <a:cs typeface="Amatic SC"/>
                <a:sym typeface="Amatic SC"/>
              </a:rPr>
              <a:t>3</a:t>
            </a:r>
            <a:endParaRPr sz="2300" b="1" dirty="0">
              <a:solidFill>
                <a:schemeClr val="bg1"/>
              </a:solidFill>
              <a:latin typeface="Amatic SC"/>
              <a:ea typeface="Amatic SC"/>
              <a:cs typeface="Amatic SC"/>
              <a:sym typeface="Amatic SC"/>
            </a:endParaRPr>
          </a:p>
        </p:txBody>
      </p:sp>
      <p:grpSp>
        <p:nvGrpSpPr>
          <p:cNvPr id="34" name="Google Shape;18183;p81"/>
          <p:cNvGrpSpPr/>
          <p:nvPr/>
        </p:nvGrpSpPr>
        <p:grpSpPr>
          <a:xfrm>
            <a:off x="4361711" y="2922246"/>
            <a:ext cx="674628" cy="578357"/>
            <a:chOff x="5246366" y="2906105"/>
            <a:chExt cx="342852" cy="370079"/>
          </a:xfrm>
        </p:grpSpPr>
        <p:sp>
          <p:nvSpPr>
            <p:cNvPr id="35" name="Google Shape;18184;p81"/>
            <p:cNvSpPr/>
            <p:nvPr/>
          </p:nvSpPr>
          <p:spPr>
            <a:xfrm>
              <a:off x="5410172" y="3089033"/>
              <a:ext cx="179046" cy="163701"/>
            </a:xfrm>
            <a:custGeom>
              <a:avLst/>
              <a:gdLst/>
              <a:ahLst/>
              <a:cxnLst/>
              <a:rect l="l" t="t" r="r" b="b"/>
              <a:pathLst>
                <a:path w="6826" h="6241" extrusionOk="0">
                  <a:moveTo>
                    <a:pt x="6548" y="1"/>
                  </a:moveTo>
                  <a:cubicBezTo>
                    <a:pt x="6513" y="1"/>
                    <a:pt x="6476" y="10"/>
                    <a:pt x="6440" y="29"/>
                  </a:cubicBezTo>
                  <a:cubicBezTo>
                    <a:pt x="2420" y="2029"/>
                    <a:pt x="677" y="4762"/>
                    <a:pt x="80" y="5907"/>
                  </a:cubicBezTo>
                  <a:cubicBezTo>
                    <a:pt x="1" y="6067"/>
                    <a:pt x="126" y="6240"/>
                    <a:pt x="284" y="6240"/>
                  </a:cubicBezTo>
                  <a:cubicBezTo>
                    <a:pt x="315" y="6240"/>
                    <a:pt x="347" y="6234"/>
                    <a:pt x="379" y="6219"/>
                  </a:cubicBezTo>
                  <a:cubicBezTo>
                    <a:pt x="4678" y="4348"/>
                    <a:pt x="6264" y="1500"/>
                    <a:pt x="6759" y="320"/>
                  </a:cubicBezTo>
                  <a:cubicBezTo>
                    <a:pt x="6825" y="161"/>
                    <a:pt x="6699" y="1"/>
                    <a:pt x="6548" y="1"/>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185;p81"/>
            <p:cNvSpPr/>
            <p:nvPr/>
          </p:nvSpPr>
          <p:spPr>
            <a:xfrm>
              <a:off x="5405687" y="3137611"/>
              <a:ext cx="24210" cy="138573"/>
            </a:xfrm>
            <a:custGeom>
              <a:avLst/>
              <a:gdLst/>
              <a:ahLst/>
              <a:cxnLst/>
              <a:rect l="l" t="t" r="r" b="b"/>
              <a:pathLst>
                <a:path w="923" h="5283" extrusionOk="0">
                  <a:moveTo>
                    <a:pt x="0" y="1"/>
                  </a:moveTo>
                  <a:lnTo>
                    <a:pt x="0" y="4828"/>
                  </a:lnTo>
                  <a:cubicBezTo>
                    <a:pt x="0" y="5079"/>
                    <a:pt x="211" y="5283"/>
                    <a:pt x="461" y="5283"/>
                  </a:cubicBezTo>
                  <a:cubicBezTo>
                    <a:pt x="719" y="5283"/>
                    <a:pt x="923" y="5079"/>
                    <a:pt x="923" y="4822"/>
                  </a:cubicBezTo>
                  <a:lnTo>
                    <a:pt x="923" y="1"/>
                  </a:ln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186;p81"/>
            <p:cNvSpPr/>
            <p:nvPr/>
          </p:nvSpPr>
          <p:spPr>
            <a:xfrm>
              <a:off x="5381660" y="2906105"/>
              <a:ext cx="72237" cy="87110"/>
            </a:xfrm>
            <a:custGeom>
              <a:avLst/>
              <a:gdLst/>
              <a:ahLst/>
              <a:cxnLst/>
              <a:rect l="l" t="t" r="r" b="b"/>
              <a:pathLst>
                <a:path w="2754" h="3321" extrusionOk="0">
                  <a:moveTo>
                    <a:pt x="1378" y="0"/>
                  </a:moveTo>
                  <a:cubicBezTo>
                    <a:pt x="1311" y="0"/>
                    <a:pt x="1245" y="29"/>
                    <a:pt x="1201" y="87"/>
                  </a:cubicBezTo>
                  <a:cubicBezTo>
                    <a:pt x="971" y="371"/>
                    <a:pt x="550" y="921"/>
                    <a:pt x="1" y="1707"/>
                  </a:cubicBezTo>
                  <a:lnTo>
                    <a:pt x="693" y="3321"/>
                  </a:lnTo>
                  <a:lnTo>
                    <a:pt x="2300" y="3321"/>
                  </a:lnTo>
                  <a:lnTo>
                    <a:pt x="2754" y="1707"/>
                  </a:lnTo>
                  <a:cubicBezTo>
                    <a:pt x="2211" y="921"/>
                    <a:pt x="1784" y="371"/>
                    <a:pt x="1561" y="87"/>
                  </a:cubicBezTo>
                  <a:cubicBezTo>
                    <a:pt x="1513" y="29"/>
                    <a:pt x="1445" y="0"/>
                    <a:pt x="1378" y="0"/>
                  </a:cubicBezTo>
                  <a:close/>
                </a:path>
              </a:pathLst>
            </a:custGeom>
            <a:solidFill>
              <a:srgbClr val="B0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187;p81"/>
            <p:cNvSpPr/>
            <p:nvPr/>
          </p:nvSpPr>
          <p:spPr>
            <a:xfrm>
              <a:off x="5343076" y="2934093"/>
              <a:ext cx="168108" cy="215820"/>
            </a:xfrm>
            <a:custGeom>
              <a:avLst/>
              <a:gdLst/>
              <a:ahLst/>
              <a:cxnLst/>
              <a:rect l="l" t="t" r="r" b="b"/>
              <a:pathLst>
                <a:path w="6409" h="8228" extrusionOk="0">
                  <a:moveTo>
                    <a:pt x="4723" y="1"/>
                  </a:moveTo>
                  <a:cubicBezTo>
                    <a:pt x="4666" y="1"/>
                    <a:pt x="4609" y="23"/>
                    <a:pt x="4564" y="70"/>
                  </a:cubicBezTo>
                  <a:cubicBezTo>
                    <a:pt x="4069" y="559"/>
                    <a:pt x="2869" y="1800"/>
                    <a:pt x="2069" y="2952"/>
                  </a:cubicBezTo>
                  <a:cubicBezTo>
                    <a:pt x="1" y="5909"/>
                    <a:pt x="1357" y="8221"/>
                    <a:pt x="2848" y="8228"/>
                  </a:cubicBezTo>
                  <a:cubicBezTo>
                    <a:pt x="4815" y="8228"/>
                    <a:pt x="6408" y="6634"/>
                    <a:pt x="6408" y="4668"/>
                  </a:cubicBezTo>
                  <a:cubicBezTo>
                    <a:pt x="6408" y="3129"/>
                    <a:pt x="5323" y="898"/>
                    <a:pt x="4923" y="125"/>
                  </a:cubicBezTo>
                  <a:cubicBezTo>
                    <a:pt x="4884" y="45"/>
                    <a:pt x="4804" y="1"/>
                    <a:pt x="4723"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188;p81"/>
            <p:cNvSpPr/>
            <p:nvPr/>
          </p:nvSpPr>
          <p:spPr>
            <a:xfrm>
              <a:off x="5324584" y="2934093"/>
              <a:ext cx="168108" cy="215820"/>
            </a:xfrm>
            <a:custGeom>
              <a:avLst/>
              <a:gdLst/>
              <a:ahLst/>
              <a:cxnLst/>
              <a:rect l="l" t="t" r="r" b="b"/>
              <a:pathLst>
                <a:path w="6409" h="8228" extrusionOk="0">
                  <a:moveTo>
                    <a:pt x="1685" y="1"/>
                  </a:moveTo>
                  <a:cubicBezTo>
                    <a:pt x="1603" y="1"/>
                    <a:pt x="1522" y="45"/>
                    <a:pt x="1479" y="125"/>
                  </a:cubicBezTo>
                  <a:cubicBezTo>
                    <a:pt x="1079" y="898"/>
                    <a:pt x="0" y="3129"/>
                    <a:pt x="0" y="4668"/>
                  </a:cubicBezTo>
                  <a:cubicBezTo>
                    <a:pt x="0" y="6634"/>
                    <a:pt x="1594" y="8228"/>
                    <a:pt x="3560" y="8228"/>
                  </a:cubicBezTo>
                  <a:cubicBezTo>
                    <a:pt x="5052" y="8221"/>
                    <a:pt x="6408" y="5909"/>
                    <a:pt x="4340" y="2952"/>
                  </a:cubicBezTo>
                  <a:cubicBezTo>
                    <a:pt x="3540" y="1800"/>
                    <a:pt x="2333" y="559"/>
                    <a:pt x="1845" y="70"/>
                  </a:cubicBezTo>
                  <a:cubicBezTo>
                    <a:pt x="1800" y="23"/>
                    <a:pt x="1742" y="1"/>
                    <a:pt x="1685" y="1"/>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189;p81"/>
            <p:cNvSpPr/>
            <p:nvPr/>
          </p:nvSpPr>
          <p:spPr>
            <a:xfrm>
              <a:off x="5246366" y="3089033"/>
              <a:ext cx="179046" cy="163701"/>
            </a:xfrm>
            <a:custGeom>
              <a:avLst/>
              <a:gdLst/>
              <a:ahLst/>
              <a:cxnLst/>
              <a:rect l="l" t="t" r="r" b="b"/>
              <a:pathLst>
                <a:path w="6826" h="6241" extrusionOk="0">
                  <a:moveTo>
                    <a:pt x="282" y="1"/>
                  </a:moveTo>
                  <a:cubicBezTo>
                    <a:pt x="127" y="1"/>
                    <a:pt x="1" y="161"/>
                    <a:pt x="67" y="320"/>
                  </a:cubicBezTo>
                  <a:cubicBezTo>
                    <a:pt x="562" y="1500"/>
                    <a:pt x="2148" y="4348"/>
                    <a:pt x="6447" y="6219"/>
                  </a:cubicBezTo>
                  <a:cubicBezTo>
                    <a:pt x="6479" y="6234"/>
                    <a:pt x="6511" y="6240"/>
                    <a:pt x="6541" y="6240"/>
                  </a:cubicBezTo>
                  <a:cubicBezTo>
                    <a:pt x="6700" y="6240"/>
                    <a:pt x="6825" y="6067"/>
                    <a:pt x="6746" y="5907"/>
                  </a:cubicBezTo>
                  <a:cubicBezTo>
                    <a:pt x="6156" y="4762"/>
                    <a:pt x="4406" y="2029"/>
                    <a:pt x="392" y="29"/>
                  </a:cubicBezTo>
                  <a:cubicBezTo>
                    <a:pt x="355" y="10"/>
                    <a:pt x="318" y="1"/>
                    <a:pt x="282" y="1"/>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Rectangle 20"/>
          <p:cNvSpPr/>
          <p:nvPr/>
        </p:nvSpPr>
        <p:spPr>
          <a:xfrm>
            <a:off x="1583422" y="2689049"/>
            <a:ext cx="1702710" cy="369332"/>
          </a:xfrm>
          <a:prstGeom prst="rect">
            <a:avLst/>
          </a:prstGeom>
        </p:spPr>
        <p:txBody>
          <a:bodyPr wrap="none">
            <a:spAutoFit/>
          </a:bodyPr>
          <a:lstStyle/>
          <a:p>
            <a:pPr lvl="0" algn="r"/>
            <a:r>
              <a:rPr lang="ar-KW" sz="1800" b="1" dirty="0" smtClean="0">
                <a:solidFill>
                  <a:schemeClr val="accent3"/>
                </a:solidFill>
                <a:latin typeface="Adobe نسخ Medium" panose="01010101010101010101" pitchFamily="50" charset="-78"/>
                <a:ea typeface="Amatic SC"/>
                <a:cs typeface="Adobe نسخ Medium" panose="01010101010101010101" pitchFamily="50" charset="-78"/>
                <a:sym typeface="Amatic SC"/>
              </a:rPr>
              <a:t>الدعامة الفسيولوجية :- </a:t>
            </a:r>
            <a:endParaRPr lang="en-US" sz="1800" b="1" dirty="0">
              <a:solidFill>
                <a:schemeClr val="accent3"/>
              </a:solidFill>
              <a:latin typeface="Adobe نسخ Medium" panose="01010101010101010101" pitchFamily="50" charset="-78"/>
              <a:ea typeface="Amatic SC"/>
              <a:cs typeface="Adobe نسخ Medium" panose="01010101010101010101" pitchFamily="50" charset="-78"/>
              <a:sym typeface="Amatic SC"/>
            </a:endParaRPr>
          </a:p>
        </p:txBody>
      </p:sp>
      <p:sp>
        <p:nvSpPr>
          <p:cNvPr id="41" name="Rectangle 40"/>
          <p:cNvSpPr/>
          <p:nvPr/>
        </p:nvSpPr>
        <p:spPr>
          <a:xfrm>
            <a:off x="250137" y="3392322"/>
            <a:ext cx="3110147" cy="584775"/>
          </a:xfrm>
          <a:prstGeom prst="rect">
            <a:avLst/>
          </a:prstGeom>
        </p:spPr>
        <p:txBody>
          <a:bodyPr wrap="none">
            <a:spAutoFit/>
          </a:bodyPr>
          <a:lstStyle/>
          <a:p>
            <a:pPr lvl="0">
              <a:buSzPts val="1100"/>
            </a:pPr>
            <a:r>
              <a:rPr lang="ar-KW" sz="1600" dirty="0" smtClean="0">
                <a:solidFill>
                  <a:schemeClr val="dk2"/>
                </a:solidFill>
                <a:latin typeface="Myriad عربي" panose="01010101010101010101" pitchFamily="50" charset="-78"/>
                <a:ea typeface="Cabin"/>
                <a:cs typeface="Myriad عربي" panose="01010101010101010101" pitchFamily="50" charset="-78"/>
                <a:sym typeface="Cabin"/>
              </a:rPr>
              <a:t>هى نوع من الدعامة تعتمد على ظاهرة الاسموزية </a:t>
            </a:r>
          </a:p>
          <a:p>
            <a:pPr lvl="0">
              <a:buSzPts val="1100"/>
            </a:pPr>
            <a:r>
              <a:rPr lang="ar-KW" sz="1600" dirty="0" smtClean="0">
                <a:solidFill>
                  <a:schemeClr val="dk2"/>
                </a:solidFill>
                <a:latin typeface="Myriad عربي" panose="01010101010101010101" pitchFamily="50" charset="-78"/>
                <a:ea typeface="Cabin"/>
                <a:cs typeface="Myriad عربي" panose="01010101010101010101" pitchFamily="50" charset="-78"/>
                <a:sym typeface="Cabin"/>
              </a:rPr>
              <a:t>وتتناول الخلية نفسها ككل نتيجة انتقاخها وكبر حجمها </a:t>
            </a:r>
            <a:endParaRPr lang="en-US" sz="1600" dirty="0">
              <a:solidFill>
                <a:schemeClr val="dk2"/>
              </a:solidFill>
              <a:latin typeface="Myriad عربي" panose="01010101010101010101" pitchFamily="50" charset="-78"/>
              <a:ea typeface="Cabin"/>
              <a:cs typeface="Myriad عربي" panose="01010101010101010101" pitchFamily="50" charset="-78"/>
              <a:sym typeface="Cabin"/>
            </a:endParaRPr>
          </a:p>
        </p:txBody>
      </p:sp>
      <p:sp>
        <p:nvSpPr>
          <p:cNvPr id="42" name="Rectangle 41"/>
          <p:cNvSpPr/>
          <p:nvPr/>
        </p:nvSpPr>
        <p:spPr>
          <a:xfrm>
            <a:off x="7499031" y="2781319"/>
            <a:ext cx="1465466" cy="369332"/>
          </a:xfrm>
          <a:prstGeom prst="rect">
            <a:avLst/>
          </a:prstGeom>
        </p:spPr>
        <p:txBody>
          <a:bodyPr wrap="none">
            <a:spAutoFit/>
          </a:bodyPr>
          <a:lstStyle/>
          <a:p>
            <a:pPr lvl="0" algn="r"/>
            <a:r>
              <a:rPr lang="ar-KW" sz="1800" b="1" dirty="0">
                <a:solidFill>
                  <a:schemeClr val="accent3"/>
                </a:solidFill>
                <a:latin typeface="Adobe نسخ Medium" panose="01010101010101010101" pitchFamily="50" charset="-78"/>
                <a:ea typeface="Amatic SC"/>
                <a:cs typeface="Adobe نسخ Medium" panose="01010101010101010101" pitchFamily="50" charset="-78"/>
                <a:sym typeface="Amatic SC"/>
              </a:rPr>
              <a:t>الدعامة </a:t>
            </a:r>
            <a:r>
              <a:rPr lang="ar-KW" sz="1800" b="1" dirty="0" smtClean="0">
                <a:solidFill>
                  <a:schemeClr val="accent3"/>
                </a:solidFill>
                <a:latin typeface="Adobe نسخ Medium" panose="01010101010101010101" pitchFamily="50" charset="-78"/>
                <a:ea typeface="Amatic SC"/>
                <a:cs typeface="Adobe نسخ Medium" panose="01010101010101010101" pitchFamily="50" charset="-78"/>
                <a:sym typeface="Amatic SC"/>
              </a:rPr>
              <a:t>التركيبية :- </a:t>
            </a:r>
            <a:endParaRPr lang="en-US" sz="1800" b="1" dirty="0">
              <a:solidFill>
                <a:schemeClr val="accent3"/>
              </a:solidFill>
              <a:latin typeface="Adobe نسخ Medium" panose="01010101010101010101" pitchFamily="50" charset="-78"/>
              <a:ea typeface="Amatic SC"/>
              <a:cs typeface="Adobe نسخ Medium" panose="01010101010101010101" pitchFamily="50" charset="-78"/>
              <a:sym typeface="Amatic SC"/>
            </a:endParaRPr>
          </a:p>
        </p:txBody>
      </p:sp>
      <p:sp>
        <p:nvSpPr>
          <p:cNvPr id="45" name="Rectangle 44"/>
          <p:cNvSpPr/>
          <p:nvPr/>
        </p:nvSpPr>
        <p:spPr>
          <a:xfrm>
            <a:off x="5933878" y="3485512"/>
            <a:ext cx="3018775" cy="1077218"/>
          </a:xfrm>
          <a:prstGeom prst="rect">
            <a:avLst/>
          </a:prstGeom>
        </p:spPr>
        <p:txBody>
          <a:bodyPr wrap="none">
            <a:spAutoFit/>
          </a:bodyPr>
          <a:lstStyle/>
          <a:p>
            <a:pPr lvl="0" algn="r">
              <a:buSzPts val="1100"/>
            </a:pPr>
            <a:r>
              <a:rPr lang="ar-KW" sz="1600" dirty="0" smtClean="0">
                <a:solidFill>
                  <a:schemeClr val="dk2"/>
                </a:solidFill>
                <a:latin typeface="Myriad عربي" panose="01010101010101010101" pitchFamily="50" charset="-78"/>
                <a:ea typeface="Cabin"/>
                <a:cs typeface="Myriad عربي" panose="01010101010101010101" pitchFamily="50" charset="-78"/>
                <a:sym typeface="Cabin"/>
              </a:rPr>
              <a:t>هى نوع من الدعامة تحدث بسبب ترسب مواد صلبة </a:t>
            </a:r>
          </a:p>
          <a:p>
            <a:pPr lvl="0" algn="r">
              <a:buSzPts val="1100"/>
            </a:pPr>
            <a:r>
              <a:rPr lang="ar-KW" sz="1600" dirty="0" smtClean="0">
                <a:solidFill>
                  <a:schemeClr val="dk2"/>
                </a:solidFill>
                <a:latin typeface="Myriad عربي" panose="01010101010101010101" pitchFamily="50" charset="-78"/>
                <a:ea typeface="Cabin"/>
                <a:cs typeface="Myriad عربي" panose="01010101010101010101" pitchFamily="50" charset="-78"/>
                <a:sym typeface="Cabin"/>
              </a:rPr>
              <a:t>قوية كالجنين والسيليلوز عللى جدر الخلايا فيزيد</a:t>
            </a:r>
          </a:p>
          <a:p>
            <a:pPr lvl="0" algn="r">
              <a:buSzPts val="1100"/>
            </a:pPr>
            <a:r>
              <a:rPr lang="ar-KW" sz="1600" dirty="0" smtClean="0">
                <a:solidFill>
                  <a:schemeClr val="dk2"/>
                </a:solidFill>
                <a:latin typeface="Myriad عربي" panose="01010101010101010101" pitchFamily="50" charset="-78"/>
                <a:ea typeface="Cabin"/>
                <a:cs typeface="Myriad عربي" panose="01010101010101010101" pitchFamily="50" charset="-78"/>
                <a:sym typeface="Cabin"/>
              </a:rPr>
              <a:t> سمك الجدار وتتجاوز دللك لتشمل موقع </a:t>
            </a:r>
          </a:p>
          <a:p>
            <a:pPr lvl="0" algn="r">
              <a:buSzPts val="1100"/>
            </a:pPr>
            <a:r>
              <a:rPr lang="ar-KW" sz="1600" dirty="0" smtClean="0">
                <a:solidFill>
                  <a:schemeClr val="dk2"/>
                </a:solidFill>
                <a:latin typeface="Myriad عربي" panose="01010101010101010101" pitchFamily="50" charset="-78"/>
                <a:ea typeface="Cabin"/>
                <a:cs typeface="Myriad عربي" panose="01010101010101010101" pitchFamily="50" charset="-78"/>
                <a:sym typeface="Cabin"/>
              </a:rPr>
              <a:t>انتشارها</a:t>
            </a:r>
          </a:p>
        </p:txBody>
      </p:sp>
      <p:pic>
        <p:nvPicPr>
          <p:cNvPr id="2" name="Picture 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130995" y="4538864"/>
            <a:ext cx="819987" cy="495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circle(in)">
                                      <p:cBhvr>
                                        <p:cTn id="7" dur="2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1" grpId="0"/>
      <p:bldP spid="21" grpId="0"/>
      <p:bldP spid="41" grpId="0"/>
      <p:bldP spid="42"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7" name="Oval 26"/>
          <p:cNvSpPr/>
          <p:nvPr/>
        </p:nvSpPr>
        <p:spPr>
          <a:xfrm>
            <a:off x="-679088" y="1400143"/>
            <a:ext cx="6058579" cy="57003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ar-KW" sz="2000" dirty="0">
              <a:solidFill>
                <a:schemeClr val="tx1">
                  <a:lumMod val="50000"/>
                </a:schemeClr>
              </a:solidFill>
              <a:latin typeface="Myriad عربي" panose="01010101010101010101" pitchFamily="50" charset="-78"/>
              <a:cs typeface="Myriad عربي" panose="01010101010101010101" pitchFamily="50" charset="-78"/>
            </a:endParaRPr>
          </a:p>
        </p:txBody>
      </p:sp>
      <p:sp>
        <p:nvSpPr>
          <p:cNvPr id="3" name="Rectangle 2"/>
          <p:cNvSpPr/>
          <p:nvPr/>
        </p:nvSpPr>
        <p:spPr>
          <a:xfrm>
            <a:off x="3511253" y="138896"/>
            <a:ext cx="2526654" cy="707886"/>
          </a:xfrm>
          <a:prstGeom prst="rect">
            <a:avLst/>
          </a:prstGeom>
        </p:spPr>
        <p:txBody>
          <a:bodyPr wrap="none">
            <a:spAutoFit/>
          </a:bodyPr>
          <a:lstStyle/>
          <a:p>
            <a:r>
              <a:rPr lang="ar-KW" sz="4000" dirty="0">
                <a:latin typeface="Andalus" panose="02020603050405020304" pitchFamily="18" charset="-78"/>
                <a:cs typeface="Andalus" panose="02020603050405020304" pitchFamily="18" charset="-78"/>
              </a:rPr>
              <a:t>العمود الفقرى </a:t>
            </a:r>
            <a:endParaRPr lang="en-US" sz="40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805" y="1804546"/>
            <a:ext cx="2376223" cy="3480392"/>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43642">
            <a:off x="7934353" y="1389268"/>
            <a:ext cx="948854" cy="1897707"/>
          </a:xfrm>
          <a:prstGeom prst="rect">
            <a:avLst/>
          </a:prstGeom>
        </p:spPr>
      </p:pic>
      <p:sp>
        <p:nvSpPr>
          <p:cNvPr id="30" name="TextBox 29"/>
          <p:cNvSpPr txBox="1"/>
          <p:nvPr/>
        </p:nvSpPr>
        <p:spPr>
          <a:xfrm>
            <a:off x="-151770" y="2461831"/>
            <a:ext cx="5418470" cy="2462213"/>
          </a:xfrm>
          <a:prstGeom prst="rect">
            <a:avLst/>
          </a:prstGeom>
          <a:noFill/>
        </p:spPr>
        <p:txBody>
          <a:bodyPr wrap="none" rtlCol="0">
            <a:spAutoFit/>
          </a:bodyPr>
          <a:lstStyle/>
          <a:p>
            <a:pPr lvl="1" algn="ctr"/>
            <a:r>
              <a:rPr lang="ar-KW" sz="2000" dirty="0">
                <a:solidFill>
                  <a:schemeClr val="tx1">
                    <a:lumMod val="50000"/>
                  </a:schemeClr>
                </a:solidFill>
                <a:latin typeface="Myriad عربي" panose="01010101010101010101" pitchFamily="50" charset="-78"/>
                <a:cs typeface="Myriad عربي" panose="01010101010101010101" pitchFamily="50" charset="-78"/>
              </a:rPr>
              <a:t>والعمود الفقرى يتكون من 33 فقرة تتقسم الى خمس </a:t>
            </a:r>
            <a:endParaRPr lang="ar-KW" sz="2000" dirty="0" smtClean="0">
              <a:solidFill>
                <a:schemeClr val="tx1">
                  <a:lumMod val="50000"/>
                </a:schemeClr>
              </a:solidFill>
              <a:latin typeface="Myriad عربي" panose="01010101010101010101" pitchFamily="50" charset="-78"/>
              <a:cs typeface="Myriad عربي" panose="01010101010101010101" pitchFamily="50" charset="-78"/>
            </a:endParaRPr>
          </a:p>
          <a:p>
            <a:pPr lvl="1" algn="ctr"/>
            <a:r>
              <a:rPr lang="ar-KW" sz="2000" dirty="0" smtClean="0">
                <a:solidFill>
                  <a:schemeClr val="tx1">
                    <a:lumMod val="50000"/>
                  </a:schemeClr>
                </a:solidFill>
                <a:latin typeface="Myriad عربي" panose="01010101010101010101" pitchFamily="50" charset="-78"/>
                <a:cs typeface="Myriad عربي" panose="01010101010101010101" pitchFamily="50" charset="-78"/>
              </a:rPr>
              <a:t>مجموعات </a:t>
            </a:r>
            <a:r>
              <a:rPr lang="ar-KW" sz="2000" dirty="0">
                <a:solidFill>
                  <a:schemeClr val="tx1">
                    <a:lumMod val="50000"/>
                  </a:schemeClr>
                </a:solidFill>
                <a:latin typeface="Myriad عربي" panose="01010101010101010101" pitchFamily="50" charset="-78"/>
                <a:cs typeface="Myriad عربي" panose="01010101010101010101" pitchFamily="50" charset="-78"/>
              </a:rPr>
              <a:t>وتختلف ف الشكل تبعا لمنطقة وجودها </a:t>
            </a:r>
            <a:endParaRPr lang="ar-KW" sz="2000" dirty="0" smtClean="0">
              <a:solidFill>
                <a:schemeClr val="tx1">
                  <a:lumMod val="50000"/>
                </a:schemeClr>
              </a:solidFill>
              <a:latin typeface="Myriad عربي" panose="01010101010101010101" pitchFamily="50" charset="-78"/>
              <a:cs typeface="Myriad عربي" panose="01010101010101010101" pitchFamily="50" charset="-78"/>
            </a:endParaRPr>
          </a:p>
          <a:p>
            <a:pPr lvl="1" algn="ctr"/>
            <a:r>
              <a:rPr lang="ar-KW" sz="2000" dirty="0" smtClean="0">
                <a:solidFill>
                  <a:schemeClr val="tx1">
                    <a:lumMod val="50000"/>
                  </a:schemeClr>
                </a:solidFill>
                <a:latin typeface="Myriad عربي" panose="01010101010101010101" pitchFamily="50" charset="-78"/>
                <a:cs typeface="Myriad عربي" panose="01010101010101010101" pitchFamily="50" charset="-78"/>
              </a:rPr>
              <a:t>وهى </a:t>
            </a:r>
            <a:r>
              <a:rPr lang="ar-KW" sz="2000" dirty="0">
                <a:solidFill>
                  <a:schemeClr val="tx1">
                    <a:lumMod val="50000"/>
                  </a:schemeClr>
                </a:solidFill>
                <a:latin typeface="Myriad عربي" panose="01010101010101010101" pitchFamily="50" charset="-78"/>
                <a:cs typeface="Myriad عربي" panose="01010101010101010101" pitchFamily="50" charset="-78"/>
              </a:rPr>
              <a:t>عباره عن 7 فقرات (عنقية متمفصلة ) حجمها متوسط </a:t>
            </a:r>
            <a:endParaRPr lang="ar-KW" sz="2000" dirty="0" smtClean="0">
              <a:solidFill>
                <a:schemeClr val="tx1">
                  <a:lumMod val="50000"/>
                </a:schemeClr>
              </a:solidFill>
              <a:latin typeface="Myriad عربي" panose="01010101010101010101" pitchFamily="50" charset="-78"/>
              <a:cs typeface="Myriad عربي" panose="01010101010101010101" pitchFamily="50" charset="-78"/>
            </a:endParaRPr>
          </a:p>
          <a:p>
            <a:pPr lvl="1" algn="ctr"/>
            <a:r>
              <a:rPr lang="ar-KW" sz="2000" dirty="0" smtClean="0">
                <a:solidFill>
                  <a:schemeClr val="tx1">
                    <a:lumMod val="50000"/>
                  </a:schemeClr>
                </a:solidFill>
                <a:latin typeface="Myriad عربي" panose="01010101010101010101" pitchFamily="50" charset="-78"/>
                <a:cs typeface="Myriad عربي" panose="01010101010101010101" pitchFamily="50" charset="-78"/>
              </a:rPr>
              <a:t>12 </a:t>
            </a:r>
            <a:r>
              <a:rPr lang="ar-KW" sz="2000" dirty="0">
                <a:solidFill>
                  <a:schemeClr val="tx1">
                    <a:lumMod val="50000"/>
                  </a:schemeClr>
                </a:solidFill>
                <a:latin typeface="Myriad عربي" panose="01010101010101010101" pitchFamily="50" charset="-78"/>
                <a:cs typeface="Myriad عربي" panose="01010101010101010101" pitchFamily="50" charset="-78"/>
              </a:rPr>
              <a:t>فقرة ( ظهرية متمفصلة )اكبر حجمامن السابقة </a:t>
            </a:r>
            <a:r>
              <a:rPr lang="ar-KW" sz="2000" dirty="0" smtClean="0">
                <a:solidFill>
                  <a:schemeClr val="tx1">
                    <a:lumMod val="50000"/>
                  </a:schemeClr>
                </a:solidFill>
                <a:latin typeface="Myriad عربي" panose="01010101010101010101" pitchFamily="50" charset="-78"/>
                <a:cs typeface="Myriad عربي" panose="01010101010101010101" pitchFamily="50" charset="-78"/>
              </a:rPr>
              <a:t>5</a:t>
            </a:r>
          </a:p>
          <a:p>
            <a:pPr lvl="1" algn="ctr"/>
            <a:r>
              <a:rPr lang="ar-KW" sz="2000" dirty="0" smtClean="0">
                <a:solidFill>
                  <a:schemeClr val="tx1">
                    <a:lumMod val="50000"/>
                  </a:schemeClr>
                </a:solidFill>
                <a:latin typeface="Myriad عربي" panose="01010101010101010101" pitchFamily="50" charset="-78"/>
                <a:cs typeface="Myriad عربي" panose="01010101010101010101" pitchFamily="50" charset="-78"/>
              </a:rPr>
              <a:t> </a:t>
            </a:r>
            <a:r>
              <a:rPr lang="ar-KW" sz="2000" dirty="0">
                <a:solidFill>
                  <a:schemeClr val="tx1">
                    <a:lumMod val="50000"/>
                  </a:schemeClr>
                </a:solidFill>
                <a:latin typeface="Myriad عربي" panose="01010101010101010101" pitchFamily="50" charset="-78"/>
                <a:cs typeface="Myriad عربي" panose="01010101010101010101" pitchFamily="50" charset="-78"/>
              </a:rPr>
              <a:t>فقرات ( قطنية متمفصلة )اكبرها حجما و5 فقرات (عجزية </a:t>
            </a:r>
            <a:r>
              <a:rPr lang="ar-KW" sz="2000" dirty="0" smtClean="0">
                <a:solidFill>
                  <a:schemeClr val="tx1">
                    <a:lumMod val="50000"/>
                  </a:schemeClr>
                </a:solidFill>
                <a:latin typeface="Myriad عربي" panose="01010101010101010101" pitchFamily="50" charset="-78"/>
                <a:cs typeface="Myriad عربي" panose="01010101010101010101" pitchFamily="50" charset="-78"/>
              </a:rPr>
              <a:t>عريضة</a:t>
            </a:r>
          </a:p>
          <a:p>
            <a:pPr lvl="1" algn="ctr"/>
            <a:r>
              <a:rPr lang="ar-KW" sz="2000" dirty="0" smtClean="0">
                <a:solidFill>
                  <a:schemeClr val="tx1">
                    <a:lumMod val="50000"/>
                  </a:schemeClr>
                </a:solidFill>
                <a:latin typeface="Myriad عربي" panose="01010101010101010101" pitchFamily="50" charset="-78"/>
                <a:cs typeface="Myriad عربي" panose="01010101010101010101" pitchFamily="50" charset="-78"/>
              </a:rPr>
              <a:t> </a:t>
            </a:r>
            <a:r>
              <a:rPr lang="ar-KW" sz="2000" dirty="0">
                <a:solidFill>
                  <a:schemeClr val="tx1">
                    <a:lumMod val="50000"/>
                  </a:schemeClr>
                </a:solidFill>
                <a:latin typeface="Myriad عربي" panose="01010101010101010101" pitchFamily="50" charset="-78"/>
                <a:cs typeface="Myriad عربي" panose="01010101010101010101" pitchFamily="50" charset="-78"/>
              </a:rPr>
              <a:t>ومفلطحة وملتحمة معا ) 4 فقرات (عصعصية صغيرة الحجم وملتحمة معا ) </a:t>
            </a:r>
            <a:endParaRPr lang="ar-KW" sz="2000" dirty="0" smtClean="0">
              <a:solidFill>
                <a:schemeClr val="tx1">
                  <a:lumMod val="50000"/>
                </a:schemeClr>
              </a:solidFill>
              <a:latin typeface="Myriad عربي" panose="01010101010101010101" pitchFamily="50" charset="-78"/>
              <a:cs typeface="Myriad عربي" panose="01010101010101010101" pitchFamily="50" charset="-78"/>
            </a:endParaRPr>
          </a:p>
          <a:p>
            <a:pPr lvl="1" algn="ctr"/>
            <a:r>
              <a:rPr lang="ar-KW" sz="2000" dirty="0" smtClean="0">
                <a:solidFill>
                  <a:schemeClr val="tx1">
                    <a:lumMod val="50000"/>
                  </a:schemeClr>
                </a:solidFill>
                <a:latin typeface="Myriad عربي" panose="01010101010101010101" pitchFamily="50" charset="-78"/>
                <a:cs typeface="Myriad عربي" panose="01010101010101010101" pitchFamily="50" charset="-78"/>
              </a:rPr>
              <a:t>والعمود </a:t>
            </a:r>
            <a:r>
              <a:rPr lang="ar-KW" sz="2000" dirty="0">
                <a:solidFill>
                  <a:schemeClr val="tx1">
                    <a:lumMod val="50000"/>
                  </a:schemeClr>
                </a:solidFill>
                <a:latin typeface="Myriad عربي" panose="01010101010101010101" pitchFamily="50" charset="-78"/>
                <a:cs typeface="Myriad عربي" panose="01010101010101010101" pitchFamily="50" charset="-78"/>
              </a:rPr>
              <a:t>الفقرى يعمل كدعامة رئيسية للجسم وحماية الحبل الشوكى </a:t>
            </a:r>
          </a:p>
          <a:p>
            <a:pPr algn="ctr"/>
            <a:endParaRPr lang="en-US" dirty="0"/>
          </a:p>
        </p:txBody>
      </p:sp>
      <p:pic>
        <p:nvPicPr>
          <p:cNvPr id="7" name="Picture 6">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8231545" y="4564690"/>
            <a:ext cx="819987" cy="495272"/>
          </a:xfrm>
          <a:prstGeom prst="rect">
            <a:avLst/>
          </a:prstGeom>
        </p:spPr>
      </p:pic>
    </p:spTree>
    <p:extLst>
      <p:ext uri="{BB962C8B-B14F-4D97-AF65-F5344CB8AC3E}">
        <p14:creationId xmlns:p14="http://schemas.microsoft.com/office/powerpoint/2010/main" val="284209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anim calcmode="lin" valueType="num">
                                      <p:cBhvr>
                                        <p:cTn id="14" dur="2000" fill="hold"/>
                                        <p:tgtEl>
                                          <p:spTgt spid="28"/>
                                        </p:tgtEl>
                                        <p:attrNameLst>
                                          <p:attrName>ppt_w</p:attrName>
                                        </p:attrNameLst>
                                      </p:cBhvr>
                                      <p:tavLst>
                                        <p:tav tm="0" fmla="#ppt_w*sin(2.5*pi*$)">
                                          <p:val>
                                            <p:fltVal val="0"/>
                                          </p:val>
                                        </p:tav>
                                        <p:tav tm="100000">
                                          <p:val>
                                            <p:fltVal val="1"/>
                                          </p:val>
                                        </p:tav>
                                      </p:tavLst>
                                    </p:anim>
                                    <p:anim calcmode="lin" valueType="num">
                                      <p:cBhvr>
                                        <p:cTn id="1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000"/>
                                        <p:tgtEl>
                                          <p:spTgt spid="29"/>
                                        </p:tgtEl>
                                      </p:cBhvr>
                                    </p:animEffect>
                                    <p:anim calcmode="lin" valueType="num">
                                      <p:cBhvr>
                                        <p:cTn id="21" dur="2000" fill="hold"/>
                                        <p:tgtEl>
                                          <p:spTgt spid="29"/>
                                        </p:tgtEl>
                                        <p:attrNameLst>
                                          <p:attrName>ppt_w</p:attrName>
                                        </p:attrNameLst>
                                      </p:cBhvr>
                                      <p:tavLst>
                                        <p:tav tm="0" fmla="#ppt_w*sin(2.5*pi*$)">
                                          <p:val>
                                            <p:fltVal val="0"/>
                                          </p:val>
                                        </p:tav>
                                        <p:tav tm="100000">
                                          <p:val>
                                            <p:fltVal val="1"/>
                                          </p:val>
                                        </p:tav>
                                      </p:tavLst>
                                    </p:anim>
                                    <p:anim calcmode="lin" valueType="num">
                                      <p:cBhvr>
                                        <p:cTn id="22"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Google Shape;236;p33"/>
          <p:cNvSpPr/>
          <p:nvPr/>
        </p:nvSpPr>
        <p:spPr>
          <a:xfrm rot="-7658695">
            <a:off x="3013041" y="3493670"/>
            <a:ext cx="11028825" cy="3945511"/>
          </a:xfrm>
          <a:custGeom>
            <a:avLst/>
            <a:gdLst/>
            <a:ahLst/>
            <a:cxnLst/>
            <a:rect l="l" t="t" r="r" b="b"/>
            <a:pathLst>
              <a:path w="83363" h="28487" extrusionOk="0">
                <a:moveTo>
                  <a:pt x="8782" y="9751"/>
                </a:moveTo>
                <a:cubicBezTo>
                  <a:pt x="9904" y="9751"/>
                  <a:pt x="11008" y="10189"/>
                  <a:pt x="11833" y="11014"/>
                </a:cubicBezTo>
                <a:cubicBezTo>
                  <a:pt x="13059" y="12240"/>
                  <a:pt x="13428" y="14096"/>
                  <a:pt x="12762" y="15705"/>
                </a:cubicBezTo>
                <a:cubicBezTo>
                  <a:pt x="12096" y="17313"/>
                  <a:pt x="10530" y="18362"/>
                  <a:pt x="8787" y="18362"/>
                </a:cubicBezTo>
                <a:cubicBezTo>
                  <a:pt x="6406" y="18362"/>
                  <a:pt x="4478" y="16435"/>
                  <a:pt x="4478" y="14054"/>
                </a:cubicBezTo>
                <a:cubicBezTo>
                  <a:pt x="4478" y="12318"/>
                  <a:pt x="5527" y="10745"/>
                  <a:pt x="7136" y="10079"/>
                </a:cubicBezTo>
                <a:cubicBezTo>
                  <a:pt x="7668" y="9858"/>
                  <a:pt x="8227" y="9751"/>
                  <a:pt x="8782" y="9751"/>
                </a:cubicBezTo>
                <a:close/>
                <a:moveTo>
                  <a:pt x="68293" y="3038"/>
                </a:moveTo>
                <a:cubicBezTo>
                  <a:pt x="69712" y="3038"/>
                  <a:pt x="71143" y="3313"/>
                  <a:pt x="72507" y="3879"/>
                </a:cubicBezTo>
                <a:cubicBezTo>
                  <a:pt x="76624" y="5586"/>
                  <a:pt x="79309" y="9604"/>
                  <a:pt x="79309" y="14054"/>
                </a:cubicBezTo>
                <a:cubicBezTo>
                  <a:pt x="79309" y="20140"/>
                  <a:pt x="74378" y="25072"/>
                  <a:pt x="68298" y="25072"/>
                </a:cubicBezTo>
                <a:cubicBezTo>
                  <a:pt x="63842" y="25072"/>
                  <a:pt x="59824" y="22386"/>
                  <a:pt x="58116" y="18270"/>
                </a:cubicBezTo>
                <a:cubicBezTo>
                  <a:pt x="56409" y="14153"/>
                  <a:pt x="57351" y="9420"/>
                  <a:pt x="60504" y="6267"/>
                </a:cubicBezTo>
                <a:cubicBezTo>
                  <a:pt x="62613" y="4158"/>
                  <a:pt x="65428" y="3038"/>
                  <a:pt x="68293" y="3038"/>
                </a:cubicBezTo>
                <a:close/>
                <a:moveTo>
                  <a:pt x="69116" y="1"/>
                </a:moveTo>
                <a:cubicBezTo>
                  <a:pt x="67760" y="1"/>
                  <a:pt x="66394" y="195"/>
                  <a:pt x="65060" y="591"/>
                </a:cubicBezTo>
                <a:cubicBezTo>
                  <a:pt x="64458" y="697"/>
                  <a:pt x="63863" y="839"/>
                  <a:pt x="63275" y="1038"/>
                </a:cubicBezTo>
                <a:cubicBezTo>
                  <a:pt x="60618" y="1895"/>
                  <a:pt x="58201" y="3595"/>
                  <a:pt x="55573" y="5388"/>
                </a:cubicBezTo>
                <a:cubicBezTo>
                  <a:pt x="51215" y="8364"/>
                  <a:pt x="46241" y="11574"/>
                  <a:pt x="38504" y="11574"/>
                </a:cubicBezTo>
                <a:cubicBezTo>
                  <a:pt x="35209" y="11574"/>
                  <a:pt x="27315" y="10837"/>
                  <a:pt x="20492" y="10128"/>
                </a:cubicBezTo>
                <a:cubicBezTo>
                  <a:pt x="19046" y="9980"/>
                  <a:pt x="17644" y="9824"/>
                  <a:pt x="16347" y="9682"/>
                </a:cubicBezTo>
                <a:cubicBezTo>
                  <a:pt x="14753" y="6941"/>
                  <a:pt x="11848" y="5331"/>
                  <a:pt x="8792" y="5331"/>
                </a:cubicBezTo>
                <a:cubicBezTo>
                  <a:pt x="8016" y="5331"/>
                  <a:pt x="7231" y="5435"/>
                  <a:pt x="6455" y="5650"/>
                </a:cubicBezTo>
                <a:cubicBezTo>
                  <a:pt x="2629" y="6713"/>
                  <a:pt x="0" y="10228"/>
                  <a:pt x="64" y="14203"/>
                </a:cubicBezTo>
                <a:cubicBezTo>
                  <a:pt x="128" y="18178"/>
                  <a:pt x="2863" y="21607"/>
                  <a:pt x="6725" y="22542"/>
                </a:cubicBezTo>
                <a:cubicBezTo>
                  <a:pt x="7415" y="22711"/>
                  <a:pt x="8109" y="22792"/>
                  <a:pt x="8796" y="22792"/>
                </a:cubicBezTo>
                <a:cubicBezTo>
                  <a:pt x="11951" y="22792"/>
                  <a:pt x="14933" y="21074"/>
                  <a:pt x="16481" y="18199"/>
                </a:cubicBezTo>
                <a:cubicBezTo>
                  <a:pt x="17629" y="18078"/>
                  <a:pt x="18855" y="17944"/>
                  <a:pt x="20123" y="17816"/>
                </a:cubicBezTo>
                <a:cubicBezTo>
                  <a:pt x="27032" y="17108"/>
                  <a:pt x="35152" y="16342"/>
                  <a:pt x="38504" y="16342"/>
                </a:cubicBezTo>
                <a:cubicBezTo>
                  <a:pt x="49422" y="16342"/>
                  <a:pt x="54829" y="22719"/>
                  <a:pt x="60795" y="25802"/>
                </a:cubicBezTo>
                <a:cubicBezTo>
                  <a:pt x="63258" y="27575"/>
                  <a:pt x="66177" y="28486"/>
                  <a:pt x="69121" y="28486"/>
                </a:cubicBezTo>
                <a:cubicBezTo>
                  <a:pt x="70987" y="28486"/>
                  <a:pt x="72864" y="28120"/>
                  <a:pt x="74640" y="27375"/>
                </a:cubicBezTo>
                <a:cubicBezTo>
                  <a:pt x="79210" y="25455"/>
                  <a:pt x="82455" y="21295"/>
                  <a:pt x="83207" y="16392"/>
                </a:cubicBezTo>
                <a:cubicBezTo>
                  <a:pt x="83313" y="15683"/>
                  <a:pt x="83362" y="14968"/>
                  <a:pt x="83362" y="14252"/>
                </a:cubicBezTo>
                <a:cubicBezTo>
                  <a:pt x="83362" y="9951"/>
                  <a:pt x="81428" y="5891"/>
                  <a:pt x="78091" y="3184"/>
                </a:cubicBezTo>
                <a:cubicBezTo>
                  <a:pt x="75521" y="1099"/>
                  <a:pt x="72345" y="1"/>
                  <a:pt x="69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p33"/>
          <p:cNvSpPr/>
          <p:nvPr/>
        </p:nvSpPr>
        <p:spPr>
          <a:xfrm>
            <a:off x="4824986" y="1081134"/>
            <a:ext cx="3049500" cy="3050100"/>
          </a:xfrm>
          <a:prstGeom prst="ellipse">
            <a:avLst/>
          </a:prstGeom>
          <a:solidFill>
            <a:schemeClr val="lt1"/>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8" name="Group 17"/>
          <p:cNvGrpSpPr/>
          <p:nvPr/>
        </p:nvGrpSpPr>
        <p:grpSpPr>
          <a:xfrm>
            <a:off x="4944979" y="1566760"/>
            <a:ext cx="2809514" cy="2342728"/>
            <a:chOff x="4947518" y="1283732"/>
            <a:chExt cx="2809514" cy="2342728"/>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518" y="1283732"/>
              <a:ext cx="2809514" cy="2107136"/>
            </a:xfrm>
            <a:prstGeom prst="rect">
              <a:avLst/>
            </a:prstGeom>
          </p:spPr>
        </p:pic>
        <p:sp>
          <p:nvSpPr>
            <p:cNvPr id="20" name="TextBox 19"/>
            <p:cNvSpPr txBox="1"/>
            <p:nvPr/>
          </p:nvSpPr>
          <p:spPr>
            <a:xfrm>
              <a:off x="6633298" y="1283732"/>
              <a:ext cx="772969" cy="276999"/>
            </a:xfrm>
            <a:prstGeom prst="rect">
              <a:avLst/>
            </a:prstGeom>
            <a:noFill/>
          </p:spPr>
          <p:txBody>
            <a:bodyPr wrap="none" rtlCol="0">
              <a:spAutoFit/>
            </a:bodyPr>
            <a:lstStyle/>
            <a:p>
              <a:r>
                <a:rPr lang="ar-KW" sz="1200" dirty="0" smtClean="0"/>
                <a:t>نتوء شوكى </a:t>
              </a:r>
              <a:endParaRPr lang="en-US" sz="1200" dirty="0"/>
            </a:p>
          </p:txBody>
        </p:sp>
        <p:sp>
          <p:nvSpPr>
            <p:cNvPr id="21" name="TextBox 20"/>
            <p:cNvSpPr txBox="1"/>
            <p:nvPr/>
          </p:nvSpPr>
          <p:spPr>
            <a:xfrm>
              <a:off x="5064452" y="1450617"/>
              <a:ext cx="1114408" cy="276999"/>
            </a:xfrm>
            <a:prstGeom prst="rect">
              <a:avLst/>
            </a:prstGeom>
            <a:noFill/>
          </p:spPr>
          <p:txBody>
            <a:bodyPr wrap="none" rtlCol="0">
              <a:spAutoFit/>
            </a:bodyPr>
            <a:lstStyle/>
            <a:p>
              <a:r>
                <a:rPr lang="ar-KW" sz="1200" dirty="0" smtClean="0"/>
                <a:t>نتوء مفصلى خلفى </a:t>
              </a:r>
              <a:endParaRPr lang="en-US" sz="1200" dirty="0"/>
            </a:p>
          </p:txBody>
        </p:sp>
        <p:sp>
          <p:nvSpPr>
            <p:cNvPr id="22" name="TextBox 21"/>
            <p:cNvSpPr txBox="1"/>
            <p:nvPr/>
          </p:nvSpPr>
          <p:spPr>
            <a:xfrm>
              <a:off x="6603605" y="1604872"/>
              <a:ext cx="1080745" cy="276999"/>
            </a:xfrm>
            <a:prstGeom prst="rect">
              <a:avLst/>
            </a:prstGeom>
            <a:noFill/>
          </p:spPr>
          <p:txBody>
            <a:bodyPr wrap="none" rtlCol="0">
              <a:spAutoFit/>
            </a:bodyPr>
            <a:lstStyle/>
            <a:p>
              <a:r>
                <a:rPr lang="ar-KW" sz="1200" dirty="0" smtClean="0"/>
                <a:t>نتوء </a:t>
              </a:r>
              <a:r>
                <a:rPr lang="ar-KW" sz="1100" dirty="0" smtClean="0"/>
                <a:t>مفصلى </a:t>
              </a:r>
              <a:r>
                <a:rPr lang="ar-KW" sz="1200" dirty="0" smtClean="0"/>
                <a:t>خلفى </a:t>
              </a:r>
              <a:endParaRPr lang="en-US" sz="1200" dirty="0"/>
            </a:p>
          </p:txBody>
        </p:sp>
        <p:sp>
          <p:nvSpPr>
            <p:cNvPr id="23" name="TextBox 22"/>
            <p:cNvSpPr txBox="1"/>
            <p:nvPr/>
          </p:nvSpPr>
          <p:spPr>
            <a:xfrm>
              <a:off x="6791471" y="2251817"/>
              <a:ext cx="958917" cy="276999"/>
            </a:xfrm>
            <a:prstGeom prst="rect">
              <a:avLst/>
            </a:prstGeom>
            <a:noFill/>
          </p:spPr>
          <p:txBody>
            <a:bodyPr wrap="none" rtlCol="0">
              <a:spAutoFit/>
            </a:bodyPr>
            <a:lstStyle/>
            <a:p>
              <a:r>
                <a:rPr lang="ar-KW" sz="1200" dirty="0" smtClean="0"/>
                <a:t>نتوء مستعرض </a:t>
              </a:r>
              <a:endParaRPr lang="en-US" sz="1200" dirty="0"/>
            </a:p>
          </p:txBody>
        </p:sp>
        <p:sp>
          <p:nvSpPr>
            <p:cNvPr id="24" name="TextBox 23"/>
            <p:cNvSpPr txBox="1"/>
            <p:nvPr/>
          </p:nvSpPr>
          <p:spPr>
            <a:xfrm>
              <a:off x="4964785" y="2693270"/>
              <a:ext cx="748923" cy="276999"/>
            </a:xfrm>
            <a:prstGeom prst="rect">
              <a:avLst/>
            </a:prstGeom>
            <a:noFill/>
          </p:spPr>
          <p:txBody>
            <a:bodyPr wrap="none" rtlCol="0">
              <a:spAutoFit/>
            </a:bodyPr>
            <a:lstStyle/>
            <a:p>
              <a:r>
                <a:rPr lang="ar-KW" sz="1200" dirty="0" smtClean="0"/>
                <a:t>جسم الفقرة </a:t>
              </a:r>
              <a:endParaRPr lang="en-US" sz="1200" dirty="0"/>
            </a:p>
          </p:txBody>
        </p:sp>
        <p:sp>
          <p:nvSpPr>
            <p:cNvPr id="25" name="TextBox 24"/>
            <p:cNvSpPr txBox="1"/>
            <p:nvPr/>
          </p:nvSpPr>
          <p:spPr>
            <a:xfrm>
              <a:off x="5060888" y="2198800"/>
              <a:ext cx="769763" cy="276999"/>
            </a:xfrm>
            <a:prstGeom prst="rect">
              <a:avLst/>
            </a:prstGeom>
            <a:noFill/>
          </p:spPr>
          <p:txBody>
            <a:bodyPr wrap="none" rtlCol="0">
              <a:spAutoFit/>
            </a:bodyPr>
            <a:lstStyle/>
            <a:p>
              <a:r>
                <a:rPr lang="ar-KW" sz="1200" dirty="0" smtClean="0"/>
                <a:t>قناه عصبية </a:t>
              </a:r>
              <a:endParaRPr lang="en-US" sz="1200" dirty="0"/>
            </a:p>
          </p:txBody>
        </p:sp>
        <p:sp>
          <p:nvSpPr>
            <p:cNvPr id="26" name="TextBox 25"/>
            <p:cNvSpPr txBox="1"/>
            <p:nvPr/>
          </p:nvSpPr>
          <p:spPr>
            <a:xfrm>
              <a:off x="5779041" y="3287906"/>
              <a:ext cx="1146468" cy="338554"/>
            </a:xfrm>
            <a:prstGeom prst="rect">
              <a:avLst/>
            </a:prstGeom>
            <a:noFill/>
          </p:spPr>
          <p:txBody>
            <a:bodyPr wrap="none" rtlCol="0">
              <a:spAutoFit/>
            </a:bodyPr>
            <a:lstStyle/>
            <a:p>
              <a:r>
                <a:rPr lang="ar-KW" sz="1600" dirty="0" smtClean="0"/>
                <a:t>الفقرة العظمية </a:t>
              </a:r>
              <a:endParaRPr lang="en-US" sz="1600" dirty="0"/>
            </a:p>
          </p:txBody>
        </p:sp>
      </p:grpSp>
      <p:sp>
        <p:nvSpPr>
          <p:cNvPr id="31" name="TextBox 30"/>
          <p:cNvSpPr txBox="1"/>
          <p:nvPr/>
        </p:nvSpPr>
        <p:spPr>
          <a:xfrm>
            <a:off x="2243989" y="195760"/>
            <a:ext cx="2941831" cy="584775"/>
          </a:xfrm>
          <a:prstGeom prst="rect">
            <a:avLst/>
          </a:prstGeom>
          <a:noFill/>
        </p:spPr>
        <p:txBody>
          <a:bodyPr wrap="none" rtlCol="0">
            <a:spAutoFit/>
          </a:bodyPr>
          <a:lstStyle/>
          <a:p>
            <a:r>
              <a:rPr lang="ar-KW" sz="3200" dirty="0" smtClean="0">
                <a:cs typeface="Old Antic Bold" panose="02010400000000000000" pitchFamily="2" charset="-78"/>
              </a:rPr>
              <a:t>تركيب الفقرة العظمية : </a:t>
            </a:r>
            <a:endParaRPr lang="en-US" sz="3200" dirty="0">
              <a:cs typeface="Old Antic Bold" panose="02010400000000000000" pitchFamily="2" charset="-78"/>
            </a:endParaRPr>
          </a:p>
        </p:txBody>
      </p:sp>
      <p:sp>
        <p:nvSpPr>
          <p:cNvPr id="32" name="TextBox 31"/>
          <p:cNvSpPr txBox="1"/>
          <p:nvPr/>
        </p:nvSpPr>
        <p:spPr>
          <a:xfrm>
            <a:off x="573559" y="1473016"/>
            <a:ext cx="3528530" cy="2677656"/>
          </a:xfrm>
          <a:prstGeom prst="rect">
            <a:avLst/>
          </a:prstGeom>
          <a:noFill/>
        </p:spPr>
        <p:txBody>
          <a:bodyPr wrap="none" rtlCol="0">
            <a:spAutoFit/>
          </a:bodyPr>
          <a:lstStyle/>
          <a:p>
            <a:pPr algn="r"/>
            <a:r>
              <a:rPr lang="ar-KW" sz="2800" dirty="0" smtClean="0">
                <a:cs typeface="DecoType Naskh" panose="02010400000000000000" pitchFamily="2" charset="-78"/>
              </a:rPr>
              <a:t>تتكون الفقرة من جزء امامى سميك </a:t>
            </a:r>
          </a:p>
          <a:p>
            <a:pPr algn="r"/>
            <a:r>
              <a:rPr lang="ar-KW" sz="2800" dirty="0" smtClean="0">
                <a:cs typeface="DecoType Naskh" panose="02010400000000000000" pitchFamily="2" charset="-78"/>
              </a:rPr>
              <a:t>جسم الفقرة ويتصل به من الجانبين</a:t>
            </a:r>
          </a:p>
          <a:p>
            <a:pPr algn="r"/>
            <a:r>
              <a:rPr lang="ar-KW" sz="2800" dirty="0" smtClean="0">
                <a:cs typeface="DecoType Naskh" panose="02010400000000000000" pitchFamily="2" charset="-78"/>
              </a:rPr>
              <a:t> زائدتان عظميتان النتوءان </a:t>
            </a:r>
          </a:p>
          <a:p>
            <a:pPr algn="r"/>
            <a:r>
              <a:rPr lang="ar-KW" sz="2800" dirty="0" smtClean="0">
                <a:cs typeface="DecoType Naskh" panose="02010400000000000000" pitchFamily="2" charset="-78"/>
              </a:rPr>
              <a:t>المستعرضان كما يتصل به من الخلف </a:t>
            </a:r>
          </a:p>
          <a:p>
            <a:pPr algn="r"/>
            <a:r>
              <a:rPr lang="ar-KW" sz="2800" dirty="0" smtClean="0">
                <a:cs typeface="DecoType Naskh" panose="02010400000000000000" pitchFamily="2" charset="-78"/>
              </a:rPr>
              <a:t>حلقة عظمية الحلقة الشوكية وتحمل </a:t>
            </a:r>
          </a:p>
          <a:p>
            <a:pPr algn="r"/>
            <a:r>
              <a:rPr lang="ar-KW" sz="2800" dirty="0" smtClean="0">
                <a:cs typeface="DecoType Naskh" panose="02010400000000000000" pitchFamily="2" charset="-78"/>
              </a:rPr>
              <a:t>زائدة </a:t>
            </a:r>
            <a:endParaRPr lang="en-US" sz="2800" dirty="0">
              <a:cs typeface="DecoType Naskh" panose="02010400000000000000" pitchFamily="2" charset="-78"/>
            </a:endParaRPr>
          </a:p>
        </p:txBody>
      </p:sp>
      <p:pic>
        <p:nvPicPr>
          <p:cNvPr id="15" name="Picture 1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163565" y="4595517"/>
            <a:ext cx="819987" cy="495272"/>
          </a:xfrm>
          <a:prstGeom prst="rect">
            <a:avLst/>
          </a:prstGeom>
        </p:spPr>
      </p:pic>
    </p:spTree>
    <p:extLst>
      <p:ext uri="{BB962C8B-B14F-4D97-AF65-F5344CB8AC3E}">
        <p14:creationId xmlns:p14="http://schemas.microsoft.com/office/powerpoint/2010/main" val="29181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9" name="Google Shape;738;p47"/>
          <p:cNvSpPr/>
          <p:nvPr/>
        </p:nvSpPr>
        <p:spPr>
          <a:xfrm rot="-9817526">
            <a:off x="6054126" y="1566616"/>
            <a:ext cx="4988084" cy="2276325"/>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3;p47"/>
          <p:cNvSpPr/>
          <p:nvPr/>
        </p:nvSpPr>
        <p:spPr>
          <a:xfrm>
            <a:off x="6153126" y="1130110"/>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Oval 32"/>
          <p:cNvSpPr/>
          <p:nvPr/>
        </p:nvSpPr>
        <p:spPr>
          <a:xfrm>
            <a:off x="6532330" y="1459000"/>
            <a:ext cx="1701292" cy="177909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330" y="1724287"/>
            <a:ext cx="1692744" cy="1126444"/>
          </a:xfrm>
          <a:prstGeom prst="rect">
            <a:avLst/>
          </a:prstGeom>
        </p:spPr>
      </p:pic>
      <p:sp>
        <p:nvSpPr>
          <p:cNvPr id="2" name="Rectangle 1"/>
          <p:cNvSpPr/>
          <p:nvPr/>
        </p:nvSpPr>
        <p:spPr>
          <a:xfrm>
            <a:off x="3853458" y="1724287"/>
            <a:ext cx="2063385" cy="461665"/>
          </a:xfrm>
          <a:prstGeom prst="rect">
            <a:avLst/>
          </a:prstGeom>
        </p:spPr>
        <p:txBody>
          <a:bodyPr wrap="none">
            <a:spAutoFit/>
          </a:bodyPr>
          <a:lstStyle/>
          <a:p>
            <a:r>
              <a:rPr lang="ar-KW" sz="2400" b="1" dirty="0">
                <a:solidFill>
                  <a:schemeClr val="accent6">
                    <a:lumMod val="60000"/>
                    <a:lumOff val="40000"/>
                  </a:schemeClr>
                </a:solidFill>
                <a:cs typeface="Mudir MT" pitchFamily="2" charset="-78"/>
              </a:rPr>
              <a:t>القفص الصدرى : </a:t>
            </a:r>
            <a:endParaRPr lang="en-US" sz="2400" b="1" dirty="0">
              <a:solidFill>
                <a:schemeClr val="accent6">
                  <a:lumMod val="60000"/>
                  <a:lumOff val="40000"/>
                </a:schemeClr>
              </a:solidFill>
              <a:cs typeface="Mudir MT" pitchFamily="2" charset="-78"/>
            </a:endParaRPr>
          </a:p>
        </p:txBody>
      </p:sp>
      <p:sp>
        <p:nvSpPr>
          <p:cNvPr id="35" name="Rectangle 34"/>
          <p:cNvSpPr/>
          <p:nvPr/>
        </p:nvSpPr>
        <p:spPr>
          <a:xfrm>
            <a:off x="883216" y="2558089"/>
            <a:ext cx="4572000" cy="1569660"/>
          </a:xfrm>
          <a:prstGeom prst="rect">
            <a:avLst/>
          </a:prstGeom>
        </p:spPr>
        <p:txBody>
          <a:bodyPr>
            <a:spAutoFit/>
          </a:bodyPr>
          <a:lstStyle/>
          <a:p>
            <a:pPr algn="r"/>
            <a:r>
              <a:rPr lang="ar-KW" sz="1600" dirty="0">
                <a:solidFill>
                  <a:srgbClr val="444444"/>
                </a:solidFill>
                <a:latin typeface="Adobe Arabic" panose="02040503050201020203" pitchFamily="18" charset="-78"/>
                <a:cs typeface="Adobe Arabic" panose="02040503050201020203" pitchFamily="18" charset="-78"/>
              </a:rPr>
              <a:t>القفص الصدري له دور أساسي ومهمة أساسية وهي حماية الأعضاء الداخلية والتي من أهمها القلب والرئتين والطحال والكبد والكلى مع المساعدة في عملية الشهيق </a:t>
            </a:r>
            <a:r>
              <a:rPr lang="ar-KW" sz="1600" dirty="0" smtClean="0">
                <a:solidFill>
                  <a:srgbClr val="444444"/>
                </a:solidFill>
                <a:latin typeface="Adobe Arabic" panose="02040503050201020203" pitchFamily="18" charset="-78"/>
                <a:cs typeface="Adobe Arabic" panose="02040503050201020203" pitchFamily="18" charset="-78"/>
              </a:rPr>
              <a:t>والزفير </a:t>
            </a:r>
            <a:r>
              <a:rPr lang="ar-KW" sz="1600" dirty="0">
                <a:latin typeface="Adobe Arabic" panose="02040503050201020203" pitchFamily="18" charset="-78"/>
                <a:cs typeface="Adobe Arabic" panose="02040503050201020203" pitchFamily="18" charset="-78"/>
              </a:rPr>
              <a:t>قفص الصدري يحمي الأوعية الدموية التي تتصل بالأعضاء الداخلية التي يحميها والتي من أهمها القلب والرئتين والكبد والكلى والطحال، وعظام القفص الصدري تبلغ عددها حوالي 24 ضلعًا والتي تكون مقسمة بين عظام القص وعظام الأضلاع هي والتي تكون متصلة ببعضها البعض من خلال 12 غضروفًا.</a:t>
            </a:r>
            <a:endParaRPr lang="en-US" sz="1600" dirty="0">
              <a:latin typeface="Adobe Arabic" panose="02040503050201020203" pitchFamily="18" charset="-78"/>
              <a:cs typeface="Adobe Arabic" panose="02040503050201020203" pitchFamily="18" charset="-78"/>
            </a:endParaRPr>
          </a:p>
        </p:txBody>
      </p:sp>
      <p:pic>
        <p:nvPicPr>
          <p:cNvPr id="14" name="Picture 1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145783" y="4574964"/>
            <a:ext cx="819987" cy="495272"/>
          </a:xfrm>
          <a:prstGeom prst="rect">
            <a:avLst/>
          </a:prstGeom>
        </p:spPr>
      </p:pic>
    </p:spTree>
    <p:extLst>
      <p:ext uri="{BB962C8B-B14F-4D97-AF65-F5344CB8AC3E}">
        <p14:creationId xmlns:p14="http://schemas.microsoft.com/office/powerpoint/2010/main" val="1302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circle(in)">
                                      <p:cBhvr>
                                        <p:cTn id="13" dur="2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ircle(in)">
                                      <p:cBhvr>
                                        <p:cTn id="1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5" name="Google Shape;735;p47"/>
          <p:cNvSpPr/>
          <p:nvPr/>
        </p:nvSpPr>
        <p:spPr>
          <a:xfrm rot="1799986">
            <a:off x="-1563224" y="1929317"/>
            <a:ext cx="4988028" cy="2276300"/>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6;p47"/>
          <p:cNvSpPr/>
          <p:nvPr/>
        </p:nvSpPr>
        <p:spPr>
          <a:xfrm>
            <a:off x="930790" y="2546707"/>
            <a:ext cx="2459700" cy="2459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Oval 26"/>
          <p:cNvSpPr/>
          <p:nvPr/>
        </p:nvSpPr>
        <p:spPr>
          <a:xfrm>
            <a:off x="1332375" y="2921465"/>
            <a:ext cx="1701292" cy="177909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940" y="3110395"/>
            <a:ext cx="1256162" cy="1401236"/>
          </a:xfrm>
          <a:prstGeom prst="rect">
            <a:avLst/>
          </a:prstGeom>
        </p:spPr>
      </p:pic>
      <p:sp>
        <p:nvSpPr>
          <p:cNvPr id="36" name="TextBox 35"/>
          <p:cNvSpPr txBox="1"/>
          <p:nvPr/>
        </p:nvSpPr>
        <p:spPr>
          <a:xfrm>
            <a:off x="6078853" y="787033"/>
            <a:ext cx="1335622" cy="461665"/>
          </a:xfrm>
          <a:prstGeom prst="rect">
            <a:avLst/>
          </a:prstGeom>
          <a:noFill/>
        </p:spPr>
        <p:txBody>
          <a:bodyPr wrap="none" rtlCol="0">
            <a:spAutoFit/>
          </a:bodyPr>
          <a:lstStyle/>
          <a:p>
            <a:r>
              <a:rPr lang="ar-KW" sz="2400" b="1" dirty="0" smtClean="0">
                <a:solidFill>
                  <a:schemeClr val="accent6">
                    <a:lumMod val="60000"/>
                    <a:lumOff val="40000"/>
                  </a:schemeClr>
                </a:solidFill>
                <a:cs typeface="Mudir MT" pitchFamily="2" charset="-78"/>
              </a:rPr>
              <a:t>الجمجمة :</a:t>
            </a:r>
            <a:endParaRPr lang="en-US" sz="2400" b="1" dirty="0">
              <a:solidFill>
                <a:schemeClr val="accent6">
                  <a:lumMod val="60000"/>
                  <a:lumOff val="40000"/>
                </a:schemeClr>
              </a:solidFill>
              <a:cs typeface="Mudir MT" pitchFamily="2" charset="-78"/>
            </a:endParaRPr>
          </a:p>
        </p:txBody>
      </p:sp>
      <p:sp>
        <p:nvSpPr>
          <p:cNvPr id="37" name="TextBox 36"/>
          <p:cNvSpPr txBox="1"/>
          <p:nvPr/>
        </p:nvSpPr>
        <p:spPr>
          <a:xfrm>
            <a:off x="3568007" y="2041673"/>
            <a:ext cx="4253087" cy="1569660"/>
          </a:xfrm>
          <a:prstGeom prst="rect">
            <a:avLst/>
          </a:prstGeom>
          <a:noFill/>
        </p:spPr>
        <p:txBody>
          <a:bodyPr wrap="none" rtlCol="0">
            <a:spAutoFit/>
          </a:bodyPr>
          <a:lstStyle/>
          <a:p>
            <a:pPr algn="r"/>
            <a:r>
              <a:rPr lang="ar-KW" sz="1600" dirty="0" smtClean="0">
                <a:latin typeface="Adobe Arabic" panose="02040503050201020203" pitchFamily="18" charset="-78"/>
                <a:cs typeface="Adobe Arabic" panose="02040503050201020203" pitchFamily="18" charset="-78"/>
              </a:rPr>
              <a:t>علبة عظمية تتكون من :</a:t>
            </a:r>
          </a:p>
          <a:p>
            <a:pPr algn="r"/>
            <a:r>
              <a:rPr lang="ar-KW" dirty="0" smtClean="0">
                <a:latin typeface="Adobe Arabic" panose="02040503050201020203" pitchFamily="18" charset="-78"/>
                <a:cs typeface="Adobe Arabic" panose="02040503050201020203" pitchFamily="18" charset="-78"/>
              </a:rPr>
              <a:t>1</a:t>
            </a:r>
            <a:r>
              <a:rPr lang="ar-KW" sz="1600" dirty="0" smtClean="0">
                <a:latin typeface="Adobe Arabic" panose="02040503050201020203" pitchFamily="18" charset="-78"/>
                <a:cs typeface="Adobe Arabic" panose="02040503050201020203" pitchFamily="18" charset="-78"/>
              </a:rPr>
              <a:t>- جزء خلفى (الجزء المخى ) يتكون من 8 عظام تتصل ببعضها عند</a:t>
            </a:r>
          </a:p>
          <a:p>
            <a:pPr algn="r"/>
            <a:r>
              <a:rPr lang="ar-KW" sz="1600" dirty="0" smtClean="0">
                <a:latin typeface="Adobe Arabic" panose="02040503050201020203" pitchFamily="18" charset="-78"/>
                <a:cs typeface="Adobe Arabic" panose="02040503050201020203" pitchFamily="18" charset="-78"/>
              </a:rPr>
              <a:t> اطرافها المسننه اتصالات متينة وتشكل هده العظام تجويفا يستقر فيه المخ </a:t>
            </a:r>
          </a:p>
          <a:p>
            <a:pPr algn="r"/>
            <a:r>
              <a:rPr lang="ar-KW" sz="1600" dirty="0" smtClean="0">
                <a:latin typeface="Adobe Arabic" panose="02040503050201020203" pitchFamily="18" charset="-78"/>
                <a:cs typeface="Adobe Arabic" panose="02040503050201020203" pitchFamily="18" charset="-78"/>
              </a:rPr>
              <a:t>لحمايتيوجد فى قاع الجزءالمخى ثقب كبير يتصل بخلايا المخ</a:t>
            </a:r>
          </a:p>
          <a:p>
            <a:pPr algn="r"/>
            <a:r>
              <a:rPr lang="ar-KW" dirty="0" smtClean="0">
                <a:latin typeface="Adobe Arabic" panose="02040503050201020203" pitchFamily="18" charset="-78"/>
                <a:cs typeface="Adobe Arabic" panose="02040503050201020203" pitchFamily="18" charset="-78"/>
              </a:rPr>
              <a:t>2</a:t>
            </a:r>
            <a:r>
              <a:rPr lang="ar-KW" sz="1600" dirty="0" smtClean="0">
                <a:latin typeface="Adobe Arabic" panose="02040503050201020203" pitchFamily="18" charset="-78"/>
                <a:cs typeface="Adobe Arabic" panose="02040503050201020203" pitchFamily="18" charset="-78"/>
              </a:rPr>
              <a:t>- جزء امامى ( الجزء الوجهى ) ويشمل عظام الوجه والفكين ومواضع اعضاء</a:t>
            </a:r>
          </a:p>
          <a:p>
            <a:pPr algn="r"/>
            <a:r>
              <a:rPr lang="ar-KW" sz="1600" dirty="0" smtClean="0">
                <a:latin typeface="Adobe Arabic" panose="02040503050201020203" pitchFamily="18" charset="-78"/>
                <a:cs typeface="Adobe Arabic" panose="02040503050201020203" pitchFamily="18" charset="-78"/>
              </a:rPr>
              <a:t> الحس .</a:t>
            </a:r>
            <a:endParaRPr lang="en-US" sz="1600" dirty="0">
              <a:latin typeface="Adobe Arabic" panose="02040503050201020203" pitchFamily="18" charset="-78"/>
              <a:cs typeface="Adobe Arabic" panose="02040503050201020203" pitchFamily="18" charset="-78"/>
            </a:endParaRPr>
          </a:p>
        </p:txBody>
      </p:sp>
      <p:pic>
        <p:nvPicPr>
          <p:cNvPr id="14" name="Picture 1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8005513" y="4511631"/>
            <a:ext cx="819987" cy="495272"/>
          </a:xfrm>
          <a:prstGeom prst="rect">
            <a:avLst/>
          </a:prstGeom>
        </p:spPr>
      </p:pic>
    </p:spTree>
    <p:extLst>
      <p:ext uri="{BB962C8B-B14F-4D97-AF65-F5344CB8AC3E}">
        <p14:creationId xmlns:p14="http://schemas.microsoft.com/office/powerpoint/2010/main" val="14126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305" y="1417616"/>
            <a:ext cx="3370877" cy="2579031"/>
          </a:xfrm>
          <a:prstGeom prst="rect">
            <a:avLst/>
          </a:prstGeom>
        </p:spPr>
      </p:pic>
      <p:cxnSp>
        <p:nvCxnSpPr>
          <p:cNvPr id="5" name="Straight Arrow Connector 4"/>
          <p:cNvCxnSpPr/>
          <p:nvPr/>
        </p:nvCxnSpPr>
        <p:spPr>
          <a:xfrm flipV="1">
            <a:off x="3408186" y="2707131"/>
            <a:ext cx="431516" cy="241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60112" y="2903908"/>
            <a:ext cx="207119" cy="367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 idx="2"/>
          </p:cNvCxnSpPr>
          <p:nvPr/>
        </p:nvCxnSpPr>
        <p:spPr>
          <a:xfrm flipV="1">
            <a:off x="4553744" y="3675702"/>
            <a:ext cx="157832" cy="320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598851" y="3140990"/>
            <a:ext cx="192304" cy="19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61189" y="2927196"/>
            <a:ext cx="42978" cy="410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337078" y="3703566"/>
            <a:ext cx="238639" cy="390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04403" y="2180729"/>
            <a:ext cx="739305" cy="276999"/>
          </a:xfrm>
          <a:prstGeom prst="rect">
            <a:avLst/>
          </a:prstGeom>
          <a:noFill/>
        </p:spPr>
        <p:txBody>
          <a:bodyPr wrap="none" rtlCol="0">
            <a:spAutoFit/>
          </a:bodyPr>
          <a:lstStyle/>
          <a:p>
            <a:r>
              <a:rPr lang="ar-KW" sz="1200" dirty="0" smtClean="0"/>
              <a:t>لوح الكتف </a:t>
            </a:r>
            <a:endParaRPr lang="en-US" sz="1200" dirty="0"/>
          </a:p>
        </p:txBody>
      </p:sp>
      <p:sp>
        <p:nvSpPr>
          <p:cNvPr id="16" name="TextBox 15"/>
          <p:cNvSpPr txBox="1"/>
          <p:nvPr/>
        </p:nvSpPr>
        <p:spPr>
          <a:xfrm>
            <a:off x="3101731" y="2987101"/>
            <a:ext cx="490840" cy="276999"/>
          </a:xfrm>
          <a:prstGeom prst="rect">
            <a:avLst/>
          </a:prstGeom>
          <a:noFill/>
        </p:spPr>
        <p:txBody>
          <a:bodyPr wrap="none" rtlCol="0">
            <a:spAutoFit/>
          </a:bodyPr>
          <a:lstStyle/>
          <a:p>
            <a:r>
              <a:rPr lang="ar-KW" sz="1200" dirty="0" smtClean="0"/>
              <a:t>العضد</a:t>
            </a:r>
            <a:endParaRPr lang="en-US" sz="1200" dirty="0"/>
          </a:p>
        </p:txBody>
      </p:sp>
      <p:sp>
        <p:nvSpPr>
          <p:cNvPr id="17" name="TextBox 16"/>
          <p:cNvSpPr txBox="1"/>
          <p:nvPr/>
        </p:nvSpPr>
        <p:spPr>
          <a:xfrm>
            <a:off x="4214707" y="2827907"/>
            <a:ext cx="569387" cy="276999"/>
          </a:xfrm>
          <a:prstGeom prst="rect">
            <a:avLst/>
          </a:prstGeom>
          <a:noFill/>
        </p:spPr>
        <p:txBody>
          <a:bodyPr wrap="none" rtlCol="0">
            <a:spAutoFit/>
          </a:bodyPr>
          <a:lstStyle/>
          <a:p>
            <a:r>
              <a:rPr lang="ar-KW" sz="1200" dirty="0" smtClean="0"/>
              <a:t>الكعبرة </a:t>
            </a:r>
            <a:endParaRPr lang="en-US" sz="1200" dirty="0"/>
          </a:p>
        </p:txBody>
      </p:sp>
      <p:sp>
        <p:nvSpPr>
          <p:cNvPr id="18" name="TextBox 17"/>
          <p:cNvSpPr txBox="1"/>
          <p:nvPr/>
        </p:nvSpPr>
        <p:spPr>
          <a:xfrm>
            <a:off x="4144929" y="4094496"/>
            <a:ext cx="412292" cy="276999"/>
          </a:xfrm>
          <a:prstGeom prst="rect">
            <a:avLst/>
          </a:prstGeom>
          <a:noFill/>
        </p:spPr>
        <p:txBody>
          <a:bodyPr wrap="none" rtlCol="0">
            <a:spAutoFit/>
          </a:bodyPr>
          <a:lstStyle/>
          <a:p>
            <a:r>
              <a:rPr lang="ar-KW" sz="1200" dirty="0" smtClean="0"/>
              <a:t>الزند</a:t>
            </a:r>
            <a:endParaRPr lang="en-US" sz="1200" dirty="0"/>
          </a:p>
        </p:txBody>
      </p:sp>
      <p:sp>
        <p:nvSpPr>
          <p:cNvPr id="20" name="TextBox 19"/>
          <p:cNvSpPr txBox="1"/>
          <p:nvPr/>
        </p:nvSpPr>
        <p:spPr>
          <a:xfrm>
            <a:off x="4945764" y="4191941"/>
            <a:ext cx="670376" cy="276999"/>
          </a:xfrm>
          <a:prstGeom prst="rect">
            <a:avLst/>
          </a:prstGeom>
          <a:noFill/>
        </p:spPr>
        <p:txBody>
          <a:bodyPr wrap="none" rtlCol="0">
            <a:spAutoFit/>
          </a:bodyPr>
          <a:lstStyle/>
          <a:p>
            <a:r>
              <a:rPr lang="ar-KW" sz="1200" dirty="0" smtClean="0"/>
              <a:t>راحة اليد </a:t>
            </a:r>
            <a:endParaRPr lang="en-US" sz="1200" dirty="0"/>
          </a:p>
        </p:txBody>
      </p:sp>
      <p:sp>
        <p:nvSpPr>
          <p:cNvPr id="21" name="TextBox 20"/>
          <p:cNvSpPr txBox="1"/>
          <p:nvPr/>
        </p:nvSpPr>
        <p:spPr>
          <a:xfrm>
            <a:off x="5027436" y="2585502"/>
            <a:ext cx="474810" cy="276999"/>
          </a:xfrm>
          <a:prstGeom prst="rect">
            <a:avLst/>
          </a:prstGeom>
          <a:noFill/>
        </p:spPr>
        <p:txBody>
          <a:bodyPr wrap="none" rtlCol="0">
            <a:spAutoFit/>
          </a:bodyPr>
          <a:lstStyle/>
          <a:p>
            <a:r>
              <a:rPr lang="ar-KW" sz="1200" dirty="0" smtClean="0"/>
              <a:t>الرسغ</a:t>
            </a:r>
            <a:endParaRPr lang="en-US" sz="1200" dirty="0"/>
          </a:p>
        </p:txBody>
      </p:sp>
      <p:sp>
        <p:nvSpPr>
          <p:cNvPr id="22" name="TextBox 21"/>
          <p:cNvSpPr txBox="1"/>
          <p:nvPr/>
        </p:nvSpPr>
        <p:spPr>
          <a:xfrm>
            <a:off x="5765357" y="2619064"/>
            <a:ext cx="601447" cy="276999"/>
          </a:xfrm>
          <a:prstGeom prst="rect">
            <a:avLst/>
          </a:prstGeom>
          <a:noFill/>
        </p:spPr>
        <p:txBody>
          <a:bodyPr wrap="none" rtlCol="0">
            <a:spAutoFit/>
          </a:bodyPr>
          <a:lstStyle/>
          <a:p>
            <a:r>
              <a:rPr lang="ar-KW" sz="1200" dirty="0" smtClean="0"/>
              <a:t>سلاميات</a:t>
            </a:r>
            <a:endParaRPr lang="en-US" sz="1200" dirty="0"/>
          </a:p>
        </p:txBody>
      </p:sp>
      <p:sp>
        <p:nvSpPr>
          <p:cNvPr id="23" name="TextBox 22"/>
          <p:cNvSpPr txBox="1"/>
          <p:nvPr/>
        </p:nvSpPr>
        <p:spPr>
          <a:xfrm>
            <a:off x="3498499" y="204016"/>
            <a:ext cx="2238113" cy="646331"/>
          </a:xfrm>
          <a:prstGeom prst="rect">
            <a:avLst/>
          </a:prstGeom>
          <a:noFill/>
        </p:spPr>
        <p:txBody>
          <a:bodyPr wrap="none" rtlCol="0">
            <a:spAutoFit/>
          </a:bodyPr>
          <a:lstStyle/>
          <a:p>
            <a:r>
              <a:rPr lang="ar-KW" sz="3600" dirty="0" smtClean="0">
                <a:latin typeface="Andalus" panose="02020603050405020304" pitchFamily="18" charset="-78"/>
                <a:cs typeface="Andalus" panose="02020603050405020304" pitchFamily="18" charset="-78"/>
              </a:rPr>
              <a:t>الطرف العلوى </a:t>
            </a:r>
            <a:endParaRPr lang="en-US" sz="3600" dirty="0">
              <a:latin typeface="Andalus" panose="02020603050405020304" pitchFamily="18" charset="-78"/>
              <a:cs typeface="Andalus" panose="02020603050405020304" pitchFamily="18" charset="-78"/>
            </a:endParaRPr>
          </a:p>
        </p:txBody>
      </p:sp>
      <p:pic>
        <p:nvPicPr>
          <p:cNvPr id="24" name="Picture 2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97351" l="0" r="100000"/>
                    </a14:imgEffect>
                  </a14:imgLayer>
                </a14:imgProps>
              </a:ext>
              <a:ext uri="{28A0092B-C50C-407E-A947-70E740481C1C}">
                <a14:useLocalDpi xmlns:a14="http://schemas.microsoft.com/office/drawing/2010/main" val="0"/>
              </a:ext>
            </a:extLst>
          </a:blip>
          <a:stretch>
            <a:fillRect/>
          </a:stretch>
        </p:blipFill>
        <p:spPr>
          <a:xfrm>
            <a:off x="227976" y="4544142"/>
            <a:ext cx="819987" cy="495272"/>
          </a:xfrm>
          <a:prstGeom prst="rect">
            <a:avLst/>
          </a:prstGeom>
        </p:spPr>
      </p:pic>
    </p:spTree>
    <p:extLst>
      <p:ext uri="{BB962C8B-B14F-4D97-AF65-F5344CB8AC3E}">
        <p14:creationId xmlns:p14="http://schemas.microsoft.com/office/powerpoint/2010/main" val="34001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3" grpId="0"/>
    </p:bldLst>
  </p:timing>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415</Words>
  <Application>Microsoft Office PowerPoint</Application>
  <PresentationFormat>On-screen Show (16:9)</PresentationFormat>
  <Paragraphs>90</Paragraphs>
  <Slides>12</Slides>
  <Notes>12</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DecoType Naskh Extensions</vt:lpstr>
      <vt:lpstr>Farsi Simple Bold</vt:lpstr>
      <vt:lpstr>Andalus</vt:lpstr>
      <vt:lpstr>Cabin</vt:lpstr>
      <vt:lpstr>Teko Light</vt:lpstr>
      <vt:lpstr>Amatic SC</vt:lpstr>
      <vt:lpstr>Myriad عربي</vt:lpstr>
      <vt:lpstr>Mudir MT</vt:lpstr>
      <vt:lpstr>Raleway</vt:lpstr>
      <vt:lpstr>Tahoma</vt:lpstr>
      <vt:lpstr>Adobe نسخ Medium</vt:lpstr>
      <vt:lpstr>Adobe Arabic</vt:lpstr>
      <vt:lpstr>Roboto Condensed Light</vt:lpstr>
      <vt:lpstr>Old Antic Bold</vt:lpstr>
      <vt:lpstr>Hind Vadodara Light</vt:lpstr>
      <vt:lpstr>DecoType Naskh</vt:lpstr>
      <vt:lpstr>Arial</vt:lpstr>
      <vt:lpstr>Science Fair Newsletter by Slidesgo</vt:lpstr>
      <vt:lpstr>التركيب والوظيفة فى الكائنات الحية </vt:lpstr>
      <vt:lpstr>PowerPoint Presentation</vt:lpstr>
      <vt:lpstr>PowerPoint Presentation</vt:lpstr>
      <vt:lpstr>الدعامة فى النبات :-</vt:lpstr>
      <vt:lpstr>PowerPoint Presentation</vt:lpstr>
      <vt:lpstr>PowerPoint Presentation</vt:lpstr>
      <vt:lpstr>PowerPoint Presentation</vt:lpstr>
      <vt:lpstr>PowerPoint Presentation</vt:lpstr>
      <vt:lpstr>PowerPoint Presentation</vt:lpstr>
      <vt:lpstr>PowerPoint Presentation</vt:lpstr>
      <vt:lpstr>المفاصل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التركيب والوظيفة فى الكائنات الحية</dc:title>
  <dc:creator>user</dc:creator>
  <cp:lastModifiedBy>user</cp:lastModifiedBy>
  <cp:revision>46</cp:revision>
  <dcterms:modified xsi:type="dcterms:W3CDTF">2020-12-15T21:37:38Z</dcterms:modified>
</cp:coreProperties>
</file>