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5"/>
  </p:notesMasterIdLst>
  <p:handoutMasterIdLst>
    <p:handoutMasterId r:id="rId16"/>
  </p:handoutMasterIdLst>
  <p:sldIdLst>
    <p:sldId id="256" r:id="rId4"/>
    <p:sldId id="331" r:id="rId5"/>
    <p:sldId id="329" r:id="rId6"/>
    <p:sldId id="328" r:id="rId7"/>
    <p:sldId id="309" r:id="rId8"/>
    <p:sldId id="319" r:id="rId9"/>
    <p:sldId id="317" r:id="rId10"/>
    <p:sldId id="332" r:id="rId11"/>
    <p:sldId id="311" r:id="rId12"/>
    <p:sldId id="320" r:id="rId13"/>
    <p:sldId id="330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14" y="-96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=""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2020-12-27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2020-12-27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</p:sldLayoutIdLst>
  <p:transition spd="slow">
    <p:cove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 spd="slow">
    <p:cove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5" Type="http://schemas.openxmlformats.org/officeDocument/2006/relationships/image" Target="../media/image16.jpeg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40087" y="1008001"/>
            <a:ext cx="5112568" cy="2646858"/>
          </a:xfrm>
          <a:prstGeom prst="rect">
            <a:avLst/>
          </a:prstGeom>
          <a:noFill/>
        </p:spPr>
        <p:txBody>
          <a:bodyPr wrap="square" lIns="91417" tIns="45710" rIns="91417" bIns="45710" rtlCol="1">
            <a:spAutoFit/>
          </a:bodyPr>
          <a:lstStyle/>
          <a:p>
            <a:pPr algn="ctr" rtl="1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EG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المجموعات الرئيسية</a:t>
            </a:r>
          </a:p>
          <a:p>
            <a:pPr algn="ctr"/>
            <a:r>
              <a:rPr lang="ar-EG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بالجدول الدوري الحديث</a:t>
            </a:r>
          </a:p>
          <a:p>
            <a:pPr algn="ctr"/>
            <a:endParaRPr lang="ar-EG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091" y="63267"/>
            <a:ext cx="2406413" cy="4536326"/>
          </a:xfrm>
          <a:prstGeom prst="rect">
            <a:avLst/>
          </a:prstGeom>
        </p:spPr>
        <p:txBody>
          <a:bodyPr wrap="square" lIns="103333" tIns="51667" rIns="103333" bIns="51667">
            <a:spAutoFit/>
          </a:bodyPr>
          <a:lstStyle/>
          <a:p>
            <a:pPr algn="r"/>
            <a:r>
              <a:rPr lang="ar-EG" sz="2400" b="1" dirty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كلية التربية النوعية </a:t>
            </a:r>
            <a:endParaRPr lang="en-US" sz="2400" b="1" dirty="0">
              <a:solidFill>
                <a:sysClr val="windowText" lastClr="000000"/>
              </a:solidFill>
              <a:latin typeface="Adobe Arabic" pitchFamily="18" charset="-78"/>
              <a:cs typeface="Adobe Arabic" pitchFamily="18" charset="-78"/>
            </a:endParaRPr>
          </a:p>
          <a:p>
            <a:pPr algn="r"/>
            <a:r>
              <a:rPr lang="ar-EG" sz="2400" b="1" dirty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قسم تكنولوجيا التعليم </a:t>
            </a:r>
            <a:endParaRPr lang="en-US" sz="2400" b="1" dirty="0">
              <a:solidFill>
                <a:sysClr val="windowText" lastClr="000000"/>
              </a:solidFill>
              <a:latin typeface="Adobe Arabic" pitchFamily="18" charset="-78"/>
              <a:cs typeface="Adobe Arabic" pitchFamily="18" charset="-78"/>
            </a:endParaRPr>
          </a:p>
          <a:p>
            <a:pPr algn="r"/>
            <a:r>
              <a:rPr lang="en-US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                  </a:t>
            </a:r>
            <a:r>
              <a:rPr lang="ar-EG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الفرقة الرابعة                                                                                                                                                             </a:t>
            </a:r>
            <a:r>
              <a:rPr lang="ar-EG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                                                            </a:t>
            </a:r>
            <a:r>
              <a:rPr lang="ar-EG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الوحده الأولي</a:t>
            </a:r>
          </a:p>
          <a:p>
            <a:pPr algn="r"/>
            <a:r>
              <a:rPr lang="ar-EG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الدرس الثالث</a:t>
            </a:r>
          </a:p>
          <a:p>
            <a:pPr algn="r"/>
            <a:r>
              <a:rPr lang="ar-EG" sz="2400" b="1" dirty="0" smtClean="0">
                <a:solidFill>
                  <a:sysClr val="windowText" lastClr="000000"/>
                </a:solidFill>
                <a:latin typeface="Adobe Arabic" pitchFamily="18" charset="-78"/>
                <a:cs typeface="Adobe Arabic" pitchFamily="18" charset="-78"/>
              </a:rPr>
              <a:t> الصف الثاني الأعدادي</a:t>
            </a:r>
            <a:endParaRPr lang="en-US" sz="2400" b="1" dirty="0">
              <a:solidFill>
                <a:sysClr val="windowText" lastClr="00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1027" name="Picture 3" descr="C:\Users\RAYA\Documents\شغل ميرو\pngtree-sun-png-clipart_1208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76" y="2715766"/>
            <a:ext cx="174738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My Lap\Desktop\WhatsApp Image 2020-11-28 at 9.35.11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617" y="172128"/>
            <a:ext cx="648072" cy="6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pic\التدخين\لوج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2128"/>
            <a:ext cx="726024" cy="6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7560332" y="4659982"/>
            <a:ext cx="684076" cy="435348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9" name="Picture 5" descr="C:\Users\RAYA\Documents\شغل ميرو\صوووور\زراير\Not_allowed.svg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" y="20588"/>
            <a:ext cx="422480" cy="39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xplosion 1 1"/>
          <p:cNvSpPr/>
          <p:nvPr/>
        </p:nvSpPr>
        <p:spPr>
          <a:xfrm>
            <a:off x="3563888" y="474299"/>
            <a:ext cx="2304256" cy="1512168"/>
          </a:xfrm>
          <a:prstGeom prst="irregularSeal1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8900000" scaled="1"/>
            <a:tileRect/>
          </a:gradFill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dirty="0" smtClean="0">
                <a:latin typeface="Adobe Arabic" pitchFamily="18" charset="-78"/>
                <a:cs typeface="Adobe Arabic" pitchFamily="18" charset="-78"/>
              </a:rPr>
              <a:t>أسئلة</a:t>
            </a:r>
            <a:endParaRPr lang="ar-EG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7190" y="1923678"/>
            <a:ext cx="3201517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>
                <a:latin typeface="Adobe Arabic" pitchFamily="18" charset="-78"/>
                <a:cs typeface="Adobe Arabic" pitchFamily="18" charset="-78"/>
              </a:rPr>
              <a:t>اكتب معادلة</a:t>
            </a:r>
          </a:p>
          <a:p>
            <a:r>
              <a:rPr lang="ar-EG" sz="3200" dirty="0" smtClean="0">
                <a:latin typeface="Adobe Arabic" pitchFamily="18" charset="-78"/>
                <a:cs typeface="Adobe Arabic" pitchFamily="18" charset="-78"/>
              </a:rPr>
              <a:t>تفاعل الفلزات مكونة املاح ؟</a:t>
            </a:r>
            <a:endParaRPr lang="ar-EG" sz="3200" dirty="0"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10242" name="Picture 2" descr="C:\Users\RAYA\Documents\شغل ميرو\شغل تربيه عملي\ميرنا علاء الصواف\صور\think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5739"/>
            <a:ext cx="343339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136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23678"/>
            <a:ext cx="1800200" cy="1800200"/>
          </a:xfrm>
          <a:prstGeom prst="rect">
            <a:avLst/>
          </a:prstGeom>
        </p:spPr>
      </p:pic>
      <p:pic>
        <p:nvPicPr>
          <p:cNvPr id="3074" name="Picture 2" descr="C:\Users\My Lap\Desktop\WhatsApp Image 2020-12-26 at 11.19.21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0728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066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1181100"/>
            <a:ext cx="335915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113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0272" y="483518"/>
            <a:ext cx="16561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EG" sz="3200" b="1" dirty="0" smtClean="0">
                <a:solidFill>
                  <a:srgbClr val="0070C0"/>
                </a:solidFill>
              </a:rPr>
              <a:t>الفهرس</a:t>
            </a:r>
            <a:endParaRPr lang="ar-EG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5513690" y="1112705"/>
            <a:ext cx="2550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dirty="0" smtClean="0"/>
              <a:t>مجموعات فلزات الأقلاء</a:t>
            </a:r>
            <a:endParaRPr lang="ar-EG" sz="2400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770170" y="1541807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dirty="0" smtClean="0"/>
              <a:t>مجموعة </a:t>
            </a:r>
            <a:r>
              <a:rPr lang="ar-EG" sz="2400" dirty="0"/>
              <a:t>الهالوجينات </a:t>
            </a: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93878" y="2003472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dirty="0"/>
              <a:t>الصفات العامة لعناصر </a:t>
            </a:r>
            <a:r>
              <a:rPr lang="ar-EG" sz="2400" dirty="0" smtClean="0"/>
              <a:t>الهالوجينات</a:t>
            </a:r>
            <a:endParaRPr lang="ar-EG" sz="2400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4964716" y="2429509"/>
            <a:ext cx="3087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dirty="0"/>
              <a:t>خواص العناصر واستخداماتها</a:t>
            </a:r>
          </a:p>
        </p:txBody>
      </p:sp>
      <p:pic>
        <p:nvPicPr>
          <p:cNvPr id="11" name="Picture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60" y="4507536"/>
            <a:ext cx="800128" cy="500378"/>
          </a:xfrm>
          <a:prstGeom prst="rect">
            <a:avLst/>
          </a:prstGeom>
        </p:spPr>
      </p:pic>
      <p:pic>
        <p:nvPicPr>
          <p:cNvPr id="12" name="Picture 1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47" y="4443958"/>
            <a:ext cx="833724" cy="627534"/>
          </a:xfrm>
          <a:prstGeom prst="rect">
            <a:avLst/>
          </a:prstGeom>
        </p:spPr>
      </p:pic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6012160" y="4757725"/>
            <a:ext cx="369791" cy="1902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3688207" y="4757725"/>
            <a:ext cx="283040" cy="19028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5248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2660" y="1131590"/>
            <a:ext cx="7452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يحدد </a:t>
            </a:r>
            <a:r>
              <a:rPr lang="ar-EG" sz="2400" dirty="0"/>
              <a:t>عناصر </a:t>
            </a:r>
            <a:r>
              <a:rPr lang="ar-EG" sz="2400" dirty="0" smtClean="0"/>
              <a:t>الاقلاء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يصف </a:t>
            </a:r>
            <a:r>
              <a:rPr lang="ar-EG" sz="2400" dirty="0"/>
              <a:t>سلوك عناصر الاقلاء ف التفاعلات </a:t>
            </a:r>
            <a:r>
              <a:rPr lang="ar-EG" sz="2400" dirty="0" smtClean="0"/>
              <a:t>الكيمائيه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 </a:t>
            </a:r>
            <a:r>
              <a:rPr lang="ar-EG" sz="2400" dirty="0"/>
              <a:t>يستتتنج الصفات العامه لفلزات الاقلاء يعرف مجموعه </a:t>
            </a:r>
            <a:r>
              <a:rPr lang="ar-EG" sz="2400" dirty="0" smtClean="0"/>
              <a:t>الهالوجينات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 </a:t>
            </a:r>
            <a:r>
              <a:rPr lang="ar-EG" sz="2400" dirty="0"/>
              <a:t>يستنتج الصفات العامه لعناصر </a:t>
            </a:r>
            <a:r>
              <a:rPr lang="ar-EG" sz="2400" dirty="0" smtClean="0"/>
              <a:t>الهالوجينات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 </a:t>
            </a:r>
            <a:r>
              <a:rPr lang="ar-EG" sz="2400" dirty="0"/>
              <a:t>يقدر اهميه عناصر الاقلاء في </a:t>
            </a:r>
            <a:r>
              <a:rPr lang="ar-EG" sz="2400" dirty="0" smtClean="0"/>
              <a:t>حياتنا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 </a:t>
            </a:r>
            <a:r>
              <a:rPr lang="ar-EG" sz="2400" dirty="0"/>
              <a:t>يصف خواص العناصر </a:t>
            </a:r>
            <a:r>
              <a:rPr lang="ar-EG" sz="2400" dirty="0" smtClean="0"/>
              <a:t>واستخداماتها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/>
              <a:t>يقدر </a:t>
            </a:r>
            <a:r>
              <a:rPr lang="ar-EG" sz="2400" dirty="0"/>
              <a:t>دور العلماء وجهودهم في دراسه العناصر والاستفاده منها في حياتنا</a:t>
            </a:r>
          </a:p>
        </p:txBody>
      </p:sp>
      <p:sp>
        <p:nvSpPr>
          <p:cNvPr id="5" name="Rectangle 4"/>
          <p:cNvSpPr/>
          <p:nvPr/>
        </p:nvSpPr>
        <p:spPr>
          <a:xfrm>
            <a:off x="7336649" y="555526"/>
            <a:ext cx="1308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EG" sz="3200" b="1" dirty="0">
                <a:solidFill>
                  <a:srgbClr val="0070C0"/>
                </a:solidFill>
              </a:rPr>
              <a:t>الاهداف</a:t>
            </a:r>
            <a:r>
              <a:rPr lang="ar-EG" sz="24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7452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23929" y="123478"/>
            <a:ext cx="4968552" cy="5078293"/>
          </a:xfrm>
          <a:prstGeom prst="rect">
            <a:avLst/>
          </a:prstGeom>
          <a:noFill/>
        </p:spPr>
        <p:txBody>
          <a:bodyPr wrap="square" lIns="91417" tIns="45710" rIns="91417" bIns="45710" rtlCol="1">
            <a:sp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ar-EG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مجموعات فلزات الأقلاء(المجموعة1</a:t>
            </a:r>
            <a:r>
              <a:rPr lang="en-US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A</a:t>
            </a:r>
            <a:r>
              <a:rPr lang="ar-EG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)  </a:t>
            </a:r>
          </a:p>
          <a:p>
            <a:pPr algn="r" rtl="1"/>
            <a:r>
              <a:rPr lang="ar-EG" sz="2000" b="1" dirty="0" smtClean="0">
                <a:latin typeface="Adobe Arabic" pitchFamily="18" charset="-78"/>
                <a:cs typeface="Adobe Arabic" pitchFamily="18" charset="-78"/>
              </a:rPr>
              <a:t>تسمي فلزاتها باسم عناصر </a:t>
            </a:r>
            <a:r>
              <a:rPr lang="ar-EG" sz="20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الأقلاء القلوية </a:t>
            </a:r>
            <a:r>
              <a:rPr lang="ar-EG" sz="2000" b="1" dirty="0" smtClean="0">
                <a:latin typeface="Adobe Arabic" pitchFamily="18" charset="-78"/>
                <a:cs typeface="Adobe Arabic" pitchFamily="18" charset="-78"/>
              </a:rPr>
              <a:t>لأنها تتفاعل مع الماء </a:t>
            </a:r>
          </a:p>
          <a:p>
            <a:pPr algn="r" rtl="1"/>
            <a:r>
              <a:rPr lang="ar-EG" sz="2000" b="1" dirty="0" smtClean="0">
                <a:latin typeface="Adobe Arabic" pitchFamily="18" charset="-78"/>
                <a:cs typeface="Adobe Arabic" pitchFamily="18" charset="-78"/>
              </a:rPr>
              <a:t>مكونة محاليل قلوية</a:t>
            </a:r>
          </a:p>
          <a:p>
            <a:pPr algn="r" rtl="1"/>
            <a:r>
              <a:rPr lang="ar-EG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الصفات العامة لفلزات الأقلاء 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عناصر  أحادية التكافؤ لاحتواء غلاق تكافؤها علي إلكترون واحد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تميل إلي فقد إالكترون تكافؤها مكونة أيونات موجبة الشحنة تحمل  شحنة موجبة واحدة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عناصر نشطة كيميائيا لذا تحفظ تحت سطح الكيروسين أو البرافين     لمنع تفاعلها مع الهواء الرطب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يزداد نشاطها الكميائي بزيادة حجمها الذري ويعتبر السيزيوم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CS</a:t>
            </a: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هو   أنشط الفلزات بشكل عام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جيده التوصيل للحراره والكهرباء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معظمها منخفض الكثافة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sz="20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en-US" sz="30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endParaRPr lang="ar-EG" sz="3000" b="1" dirty="0">
              <a:solidFill>
                <a:srgbClr val="0070C0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7560332" y="4515966"/>
            <a:ext cx="684076" cy="435348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5" name="Picture 5" descr="C:\Users\RAYA\Documents\شغل ميرو\صوووور\زراير\Not_allowed.svg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" y="20588"/>
            <a:ext cx="422480" cy="39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 Lap\Desktop\WhatsApp Image 2020-11-28 at 9.48.32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56" y="699542"/>
            <a:ext cx="2870274" cy="287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77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7560332" y="4659982"/>
            <a:ext cx="684076" cy="435348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9" name="Picture 5" descr="C:\Users\RAYA\Documents\شغل ميرو\صوووور\زراير\Not_allowed.svg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" y="20588"/>
            <a:ext cx="422480" cy="39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xplosion 1 1"/>
          <p:cNvSpPr/>
          <p:nvPr/>
        </p:nvSpPr>
        <p:spPr>
          <a:xfrm>
            <a:off x="3419872" y="123478"/>
            <a:ext cx="2304256" cy="1512168"/>
          </a:xfrm>
          <a:prstGeom prst="irregularSeal1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8900000" scaled="1"/>
            <a:tileRect/>
          </a:gradFill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dirty="0" smtClean="0">
                <a:latin typeface="Adobe Arabic" pitchFamily="18" charset="-78"/>
                <a:cs typeface="Adobe Arabic" pitchFamily="18" charset="-78"/>
              </a:rPr>
              <a:t>أسئلة</a:t>
            </a:r>
            <a:endParaRPr lang="ar-EG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1779662"/>
            <a:ext cx="442849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>
                <a:latin typeface="Adobe Arabic" pitchFamily="18" charset="-78"/>
                <a:cs typeface="Adobe Arabic" pitchFamily="18" charset="-78"/>
              </a:rPr>
              <a:t>هل يطفو الصوديوم والبوتاسيوم  فوق   سطح الماء أم يغوصان فية؟</a:t>
            </a:r>
            <a:endParaRPr lang="ar-EG" sz="3200" dirty="0"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10242" name="Picture 2" descr="C:\Users\RAYA\Documents\شغل ميرو\شغل تربيه عملي\ميرنا علاء الصواف\صور\think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5739"/>
            <a:ext cx="343339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59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04696" y="396554"/>
            <a:ext cx="6229608" cy="5324514"/>
          </a:xfrm>
          <a:prstGeom prst="rect">
            <a:avLst/>
          </a:prstGeom>
          <a:noFill/>
        </p:spPr>
        <p:txBody>
          <a:bodyPr wrap="none" lIns="91417" tIns="45710" rIns="91417" bIns="45710" rtlCol="1">
            <a:spAutoFit/>
          </a:bodyPr>
          <a:lstStyle/>
          <a:p>
            <a:pPr algn="r" rtl="1"/>
            <a:r>
              <a:rPr lang="ar-EG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2) مجموعة الهالوجينات (المجموعة </a:t>
            </a:r>
            <a:r>
              <a:rPr lang="en-US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7A</a:t>
            </a:r>
            <a:r>
              <a:rPr lang="ar-EG" sz="32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)</a:t>
            </a:r>
          </a:p>
          <a:p>
            <a:pPr algn="r" rtl="1"/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تسمي لافلزات هذه المجموعة بعناصر </a:t>
            </a:r>
            <a:r>
              <a:rPr lang="ar-EG" sz="2400" b="1" dirty="0" smtClean="0">
                <a:solidFill>
                  <a:schemeClr val="accent1"/>
                </a:solidFill>
                <a:latin typeface="Adobe Arabic" pitchFamily="18" charset="-78"/>
                <a:cs typeface="Adobe Arabic" pitchFamily="18" charset="-78"/>
              </a:rPr>
              <a:t>الهالوجينات </a:t>
            </a:r>
          </a:p>
          <a:p>
            <a:pPr algn="r" rtl="1"/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أي مكونات الأملاح </a:t>
            </a:r>
          </a:p>
          <a:p>
            <a:pPr algn="r" rtl="1"/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لأنها تتفاعل مع الفلزات مكونة </a:t>
            </a: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أملاح</a:t>
            </a:r>
          </a:p>
          <a:p>
            <a:pPr algn="r" rtl="1"/>
            <a:r>
              <a:rPr lang="en-US" sz="2400" b="1" dirty="0" smtClean="0">
                <a:latin typeface="Adobe Arabic" pitchFamily="18" charset="-78"/>
                <a:cs typeface="Adobe Arabic" pitchFamily="18" charset="-78"/>
              </a:rPr>
              <a:t>2K + BR2       2KBR                </a:t>
            </a:r>
            <a:endParaRPr lang="ar-EG" sz="2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ar-EG" sz="32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الصفات العامة لعناصر الهالوجينات :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لافلزات أحادية التكافؤ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تتواجد في صورة جزيئات ثنائية الذرة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عناصر نشطة كميائيا 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يحل كل عنصر في المجموعة محل العناصر التي تليه في محاليل أملاحها</a:t>
            </a:r>
          </a:p>
          <a:p>
            <a:pPr algn="r" rtl="1"/>
            <a:endParaRPr lang="ar-EG" sz="2400" b="1" dirty="0" smtClean="0">
              <a:solidFill>
                <a:srgbClr val="0070C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/>
            <a:endParaRPr lang="ar-EG" sz="3000" b="1" dirty="0" smtClean="0">
              <a:solidFill>
                <a:srgbClr val="0070C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/>
            <a:endParaRPr lang="ar-EG" sz="30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0" y="-20538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ko-KR" alt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dobe نسخ Medium" pitchFamily="50" charset="-78"/>
              <a:cs typeface="Adobe نسخ Medium" pitchFamily="50" charset="-78"/>
            </a:endParaRPr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7560332" y="4659982"/>
            <a:ext cx="684076" cy="435348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9" name="Picture 5" descr="C:\Users\RAYA\Documents\شغل ميرو\صوووور\زراير\Not_allowed.svg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" y="20588"/>
            <a:ext cx="422480" cy="39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My Lap\Desktop\WhatsApp Image 2020-11-28 at 10.23.15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5503"/>
            <a:ext cx="3028950" cy="231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7020272" y="221171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855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560" y="166849"/>
            <a:ext cx="8280920" cy="2088231"/>
          </a:xfrm>
        </p:spPr>
        <p:txBody>
          <a:bodyPr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Cl2 + 2KBR        2KCL +BR2</a:t>
            </a:r>
            <a:endParaRPr lang="ar-EG" sz="2400" b="1" dirty="0" smtClean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 BR2 +2KL        2KBR +L2</a:t>
            </a:r>
            <a:endParaRPr lang="ar-EG" sz="2400" b="1" dirty="0" smtClean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4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تتدردج حالتها الفيزيئية </a:t>
            </a:r>
            <a:r>
              <a:rPr lang="ar-EG" sz="24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من الصوره الغازية (الفلور والكلور ) إلي  الصورة السائلة (البروم )إلي الصورة      الصلبة (اليود)</a:t>
            </a:r>
            <a:endParaRPr lang="ar-EG" sz="24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031" y="4606924"/>
            <a:ext cx="781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441" y="555526"/>
            <a:ext cx="43973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162" y="971454"/>
            <a:ext cx="43973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y Lap\Desktop\WhatsApp Image 2020-12-26 at 11.19.59 PM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68881"/>
            <a:ext cx="4752528" cy="226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7266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0" y="-20538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ko-KR" alt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dobe نسخ Medium" pitchFamily="50" charset="-78"/>
              <a:cs typeface="Adobe نسخ Medium" pitchFamily="50" charset="-78"/>
            </a:endParaRPr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7560332" y="4659982"/>
            <a:ext cx="684076" cy="435348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Rectangle 1"/>
          <p:cNvSpPr/>
          <p:nvPr/>
        </p:nvSpPr>
        <p:spPr>
          <a:xfrm>
            <a:off x="3572298" y="216049"/>
            <a:ext cx="52565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خواص العناصر واستخداماتها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يستخدم الصوديوم في الحالة السائلة بصفته فلزا موصلا    جيدا للحرارة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تستخدم شرائح السيليكون في صناعة أجهزة الكمبيوتر لانه من أشباه الموصلات التي يتوف توصيلها للكهرباء علي درجة الحرارة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يستخدم النيتروجين المسال في حفظ قرنية العين لانخفاض   درجة عليانه (-196)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sz="2400" b="1" dirty="0" smtClean="0">
                <a:latin typeface="Adobe Arabic" pitchFamily="18" charset="-78"/>
                <a:cs typeface="Adobe Arabic" pitchFamily="18" charset="-78"/>
              </a:rPr>
              <a:t>يستخدم الكوبلت 60 المشع في حفظ الأغذية لأن أشعة     جاما التي تصدر منه تمنع تكاثر خلايا الجراثيم</a:t>
            </a:r>
            <a:endParaRPr lang="ar-EG" sz="2400" b="1" dirty="0"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10" name="Picture 5" descr="C:\Users\RAYA\Documents\شغل ميرو\صوووور\زراير\Not_allowed.svg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" y="20588"/>
            <a:ext cx="422480" cy="39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My Lap\Desktop\WhatsApp Image 2020-11-28 at 10.23.12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1" y="771550"/>
            <a:ext cx="3077925" cy="169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5503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339</Words>
  <Application>Microsoft Office PowerPoint</Application>
  <PresentationFormat>On-screen Show (16:9)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My Lap</cp:lastModifiedBy>
  <cp:revision>142</cp:revision>
  <dcterms:created xsi:type="dcterms:W3CDTF">2016-12-05T23:26:54Z</dcterms:created>
  <dcterms:modified xsi:type="dcterms:W3CDTF">2020-12-26T23:40:13Z</dcterms:modified>
</cp:coreProperties>
</file>