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3" r:id="rId5"/>
    <p:sldId id="284" r:id="rId6"/>
    <p:sldId id="286" r:id="rId7"/>
    <p:sldId id="287" r:id="rId8"/>
    <p:sldId id="270" r:id="rId9"/>
    <p:sldId id="257" r:id="rId10"/>
    <p:sldId id="271" r:id="rId11"/>
    <p:sldId id="268" r:id="rId12"/>
    <p:sldId id="285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3" r:id="rId24"/>
    <p:sldId id="288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0F00"/>
    <a:srgbClr val="CC0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12" autoAdjust="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3E10C-4735-4A0D-A76B-FFFBF4B6ED03}" type="datetimeFigureOut">
              <a:rPr lang="en-US" smtClean="0"/>
              <a:t>12/21/2020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13D6A-DFDD-4B27-9F53-83C0CD9331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35CDE-2E0B-4188-96E9-ADF9ACB826A9}" type="datetimeFigureOut">
              <a:rPr lang="en-US" noProof="0" smtClean="0"/>
              <a:t>12/21/2020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D7B6F-E65C-42E7-86A5-0A01C6C9522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</a:t>
            </a:r>
          </a:p>
        </p:txBody>
      </p:sp>
      <p:sp>
        <p:nvSpPr>
          <p:cNvPr id="42" name="Picture Placeholder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MONTH</a:t>
            </a:r>
            <a:br>
              <a:rPr lang="en-US" noProof="0"/>
            </a:br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aphic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Thank You!</a:t>
            </a:r>
          </a:p>
        </p:txBody>
      </p: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4441" y="2373246"/>
            <a:ext cx="9303119" cy="21115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2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3</a:t>
            </a:r>
          </a:p>
        </p:txBody>
      </p:sp>
      <p:sp>
        <p:nvSpPr>
          <p:cNvPr id="38" name="Text Placeholder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3" name="Text Placeholder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5" name="Text Placeholder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0" name="Text Placeholder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5" name="Picture Placeholder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6" name="Picture Placeholder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7" name="Picture Placeholder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8" name="Picture Placeholder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How to use this template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Graphic 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Graphic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2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22" name="Graphic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phic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Comparison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Chart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3" name="Chart Placeholder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Table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able Placeholder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9" name="Graphic 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Title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Big Picture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Media Placeholder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743456" y="1113044"/>
            <a:ext cx="8705088" cy="405079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media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noProof="0" dirty="0"/>
              <a:t>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9.xm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4.png"/><Relationship Id="rId5" Type="http://schemas.openxmlformats.org/officeDocument/2006/relationships/slide" Target="slide11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0.xm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4.png"/><Relationship Id="rId5" Type="http://schemas.openxmlformats.org/officeDocument/2006/relationships/slide" Target="slide1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9.xml"/><Relationship Id="rId6" Type="http://schemas.openxmlformats.org/officeDocument/2006/relationships/slide" Target="slide12.xml"/><Relationship Id="rId5" Type="http://schemas.openxmlformats.org/officeDocument/2006/relationships/image" Target="../media/image14.png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9.xml"/><Relationship Id="rId6" Type="http://schemas.openxmlformats.org/officeDocument/2006/relationships/slide" Target="slide13.xml"/><Relationship Id="rId5" Type="http://schemas.openxmlformats.org/officeDocument/2006/relationships/image" Target="../media/image14.png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9.jpg"/><Relationship Id="rId7" Type="http://schemas.openxmlformats.org/officeDocument/2006/relationships/slide" Target="slide16.xml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png"/><Relationship Id="rId5" Type="http://schemas.openxmlformats.org/officeDocument/2006/relationships/slide" Target="slide4.xml"/><Relationship Id="rId4" Type="http://schemas.openxmlformats.org/officeDocument/2006/relationships/image" Target="../media/image20.jpg"/><Relationship Id="rId9" Type="http://schemas.openxmlformats.org/officeDocument/2006/relationships/slide" Target="slide1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22.jpg"/><Relationship Id="rId7" Type="http://schemas.openxmlformats.org/officeDocument/2006/relationships/image" Target="../media/image14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9.xml"/><Relationship Id="rId6" Type="http://schemas.openxmlformats.org/officeDocument/2006/relationships/slide" Target="slide17.xml"/><Relationship Id="rId5" Type="http://schemas.openxmlformats.org/officeDocument/2006/relationships/image" Target="../media/image11.png"/><Relationship Id="rId4" Type="http://schemas.openxmlformats.org/officeDocument/2006/relationships/slide" Target="slid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6.xml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4.png"/><Relationship Id="rId5" Type="http://schemas.openxmlformats.org/officeDocument/2006/relationships/slide" Target="slide18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png"/><Relationship Id="rId5" Type="http://schemas.openxmlformats.org/officeDocument/2006/relationships/slide" Target="slide4.xml"/><Relationship Id="rId4" Type="http://schemas.openxmlformats.org/officeDocument/2006/relationships/image" Target="../media/image16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png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7.xml"/><Relationship Id="rId7" Type="http://schemas.openxmlformats.org/officeDocument/2006/relationships/slide" Target="slide1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9.xml"/><Relationship Id="rId6" Type="http://schemas.openxmlformats.org/officeDocument/2006/relationships/slide" Target="slide12.xml"/><Relationship Id="rId5" Type="http://schemas.openxmlformats.org/officeDocument/2006/relationships/slide" Target="slide9.xml"/><Relationship Id="rId10" Type="http://schemas.openxmlformats.org/officeDocument/2006/relationships/slide" Target="slide20.xml"/><Relationship Id="rId4" Type="http://schemas.openxmlformats.org/officeDocument/2006/relationships/slide" Target="slide8.xml"/><Relationship Id="rId9" Type="http://schemas.openxmlformats.org/officeDocument/2006/relationships/slide" Target="slide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png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Relationship Id="rId6" Type="http://schemas.openxmlformats.org/officeDocument/2006/relationships/slide" Target="slide6.xml"/><Relationship Id="rId5" Type="http://schemas.openxmlformats.org/officeDocument/2006/relationships/image" Target="../media/image14.png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14.png"/><Relationship Id="rId4" Type="http://schemas.openxmlformats.org/officeDocument/2006/relationships/slide" Target="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334436" y="391885"/>
            <a:ext cx="5408023" cy="6015604"/>
            <a:chOff x="-357052" y="261257"/>
            <a:chExt cx="5408023" cy="6015604"/>
          </a:xfrm>
        </p:grpSpPr>
        <p:sp>
          <p:nvSpPr>
            <p:cNvPr id="5" name="TextBox 4"/>
            <p:cNvSpPr txBox="1"/>
            <p:nvPr/>
          </p:nvSpPr>
          <p:spPr>
            <a:xfrm>
              <a:off x="146357" y="261257"/>
              <a:ext cx="3958045" cy="2003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ar-EG" sz="3600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الوحدة الثالثة</a:t>
              </a:r>
              <a:endParaRPr lang="en-US" sz="36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ar-EG" sz="3600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الحفريات وحماية الانواع من الانقراض </a:t>
              </a:r>
              <a:br>
                <a:rPr lang="ar-EG" sz="3600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</a:br>
              <a:endParaRPr lang="en-US" sz="36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-194065" y="5815196"/>
              <a:ext cx="419377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00000"/>
                </a:lnSpc>
                <a:spcBef>
                  <a:spcPct val="20000"/>
                </a:spcBef>
              </a:pPr>
              <a:r>
                <a:rPr lang="ar-EG" sz="2400" b="1" dirty="0">
                  <a:solidFill>
                    <a:schemeClr val="accent1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علوم الصف الثاني الإعدادي الترم الاول </a:t>
              </a:r>
              <a:endParaRPr lang="en-US" sz="2400" b="1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57052" y="2003625"/>
              <a:ext cx="5408023" cy="3304897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val="413896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10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767" y="3624456"/>
            <a:ext cx="2767794" cy="20731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Picture 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" y="5945824"/>
            <a:ext cx="785302" cy="785302"/>
          </a:xfrm>
          <a:prstGeom prst="rect">
            <a:avLst/>
          </a:prstGeom>
        </p:spPr>
      </p:pic>
      <p:pic>
        <p:nvPicPr>
          <p:cNvPr id="3" name="Picture 2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211" y="6071784"/>
            <a:ext cx="659342" cy="659342"/>
          </a:xfrm>
          <a:prstGeom prst="rect">
            <a:avLst/>
          </a:prstGeom>
        </p:spPr>
      </p:pic>
      <p:pic>
        <p:nvPicPr>
          <p:cNvPr id="8" name="Picture 7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05082" y="6071784"/>
            <a:ext cx="659342" cy="65934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06187" y="1635609"/>
            <a:ext cx="798946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تعتبرالماموث نوعا من الافيال التي انقرضت منذ حوالى 25الف سنه نتيجة انهيارات جليدية في سيبريان مما ادى الي موته ودفنه سريعا في الثلج .</a:t>
            </a:r>
          </a:p>
          <a:p>
            <a:pPr algn="r" rtl="1"/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- اكتشفت اول حفرية للماموث في اوائل القرن الماضي وكانت محتفظة بكامل هيئته  </a:t>
            </a:r>
          </a:p>
          <a:p>
            <a:pPr algn="r" rtl="1"/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وبلحمه وشعره</a:t>
            </a:r>
          </a:p>
          <a:p>
            <a:pPr algn="r"/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 </a:t>
            </a:r>
            <a:endParaRPr lang="en-US" sz="2800" b="1" dirty="0">
              <a:solidFill>
                <a:srgbClr val="0000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1A9F9A-7914-429C-8B48-A81473A57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-360000">
            <a:off x="180975" y="491077"/>
            <a:ext cx="4065084" cy="700842"/>
          </a:xfrm>
          <a:solidFill>
            <a:schemeClr val="accent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>
            <a:normAutofit/>
          </a:bodyPr>
          <a:lstStyle/>
          <a:p>
            <a:pPr algn="ctr" rtl="1"/>
            <a:r>
              <a:rPr lang="ar-EG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حفريه الماموث :</a:t>
            </a:r>
          </a:p>
        </p:txBody>
      </p:sp>
    </p:spTree>
    <p:extLst>
      <p:ext uri="{BB962C8B-B14F-4D97-AF65-F5344CB8AC3E}">
        <p14:creationId xmlns:p14="http://schemas.microsoft.com/office/powerpoint/2010/main" val="30103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33302" y="600891"/>
            <a:ext cx="83863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كيفيه تكوين: </a:t>
            </a:r>
            <a:br>
              <a:rPr lang="ar-EG" sz="2800" dirty="0">
                <a:solidFill>
                  <a:srgbClr val="00B05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</a:br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دفن المأموث سريعا – بعد موته مباشره في </a:t>
            </a:r>
            <a:b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</a:br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الجليد </a:t>
            </a:r>
            <a:r>
              <a:rPr lang="ar-EG" sz="2800" dirty="0">
                <a:solidFill>
                  <a:schemeClr val="tx2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(الثلج )</a:t>
            </a:r>
            <a:endParaRPr lang="en-US" dirty="0">
              <a:solidFill>
                <a:schemeClr val="tx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مربع نص 6"/>
          <p:cNvSpPr txBox="1"/>
          <p:nvPr/>
        </p:nvSpPr>
        <p:spPr>
          <a:xfrm>
            <a:off x="5486400" y="2942715"/>
            <a:ext cx="53013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انغمست  الحشرات القديمة في المادة الصمغية ثم تجمدت هذه المادة الكهرمان فحافظت على الحشرات بداخلها من التحلل </a:t>
            </a:r>
            <a:endParaRPr lang="en-US" sz="280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043" y="3166022"/>
            <a:ext cx="3781357" cy="2646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94" y="5899286"/>
            <a:ext cx="823325" cy="823325"/>
          </a:xfrm>
          <a:prstGeom prst="rect">
            <a:avLst/>
          </a:prstGeom>
        </p:spPr>
      </p:pic>
      <p:pic>
        <p:nvPicPr>
          <p:cNvPr id="6" name="Picture 5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952" y="5998679"/>
            <a:ext cx="693316" cy="693316"/>
          </a:xfrm>
          <a:prstGeom prst="rect">
            <a:avLst/>
          </a:prstGeom>
        </p:spPr>
      </p:pic>
      <p:pic>
        <p:nvPicPr>
          <p:cNvPr id="9" name="Picture 8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25198" y="5998679"/>
            <a:ext cx="693316" cy="69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09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988629" y="744583"/>
            <a:ext cx="3344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32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حفريه قالب: </a:t>
            </a:r>
            <a:endParaRPr lang="en-US" sz="3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5063" y="1661563"/>
            <a:ext cx="5747658" cy="293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ct val="20000"/>
              </a:spcBef>
            </a:pPr>
            <a:r>
              <a:rPr lang="ar-EG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يقال عن  مجسم الوجه  الذى يحمل نفس التفاصيل الداخلية  </a:t>
            </a:r>
          </a:p>
          <a:p>
            <a:pPr lvl="0" algn="r">
              <a:spcBef>
                <a:spcPct val="20000"/>
              </a:spcBef>
            </a:pPr>
            <a:r>
              <a:rPr lang="ar-EG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لقناع وجه شخص انه – قالب اجوف  </a:t>
            </a:r>
          </a:p>
          <a:p>
            <a:pPr lvl="0" algn="r">
              <a:spcBef>
                <a:spcPct val="20000"/>
              </a:spcBef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بينما قطعه الكيك التي تحمل نفس التفاصيل الداخلية </a:t>
            </a:r>
          </a:p>
          <a:p>
            <a:pPr lvl="0" algn="r">
              <a:spcBef>
                <a:spcPct val="20000"/>
              </a:spcBef>
            </a:pPr>
            <a:r>
              <a:rPr lang="ar-EG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لقالب الكيك انها – قالب مصمت </a:t>
            </a:r>
            <a:endParaRPr lang="en-US" sz="28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29" y="2872234"/>
            <a:ext cx="3317966" cy="34387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46" y="5879692"/>
            <a:ext cx="862514" cy="86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9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916091" y="313509"/>
            <a:ext cx="27562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32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نشاط عملي </a:t>
            </a:r>
            <a:br>
              <a:rPr lang="ar-EG" sz="32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EG" sz="32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 نموذج القالب </a:t>
            </a:r>
            <a:br>
              <a:rPr lang="ar-EG" sz="32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32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9715" y="1645920"/>
            <a:ext cx="95489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32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الادوات:</a:t>
            </a:r>
          </a:p>
          <a:p>
            <a:pPr algn="r"/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 جبس، ماء ، زيت طعام ، ساق للتقليب ، فرشاه، وعاء بلاستيك ، قالب معدني )  </a:t>
            </a:r>
          </a:p>
        </p:txBody>
      </p:sp>
      <p:sp>
        <p:nvSpPr>
          <p:cNvPr id="6" name="مربع نص 3"/>
          <p:cNvSpPr txBox="1"/>
          <p:nvPr/>
        </p:nvSpPr>
        <p:spPr>
          <a:xfrm>
            <a:off x="1541416" y="3327619"/>
            <a:ext cx="865189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32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الخطوات: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ادهن السطح الداخلي للقالب بالزيت باستخدام الفرشاة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اخلط الجبس بالماء في الوعاء البلاستيك مع التقليب لعمل خليط متماسك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املا القالب بالمخلوط واتركه حتى يتماسك الجبس تماما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افصل الجبس عن القالب  </a:t>
            </a:r>
          </a:p>
          <a:p>
            <a:endParaRPr 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6" y="5945538"/>
            <a:ext cx="797199" cy="797199"/>
          </a:xfrm>
          <a:prstGeom prst="rect">
            <a:avLst/>
          </a:prstGeom>
        </p:spPr>
      </p:pic>
      <p:pic>
        <p:nvPicPr>
          <p:cNvPr id="7" name="Picture 6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651" y="6076532"/>
            <a:ext cx="666205" cy="666205"/>
          </a:xfrm>
          <a:prstGeom prst="rect">
            <a:avLst/>
          </a:prstGeom>
        </p:spPr>
      </p:pic>
      <p:pic>
        <p:nvPicPr>
          <p:cNvPr id="8" name="Picture 7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54189" y="6076531"/>
            <a:ext cx="666205" cy="666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8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94560" y="287383"/>
            <a:ext cx="82034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32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الملاحظة :</a:t>
            </a:r>
          </a:p>
          <a:p>
            <a:pPr algn="r"/>
            <a:r>
              <a:rPr lang="ar-EG" sz="2800" dirty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تفاصيل السطح الخارجي لقالب الجبس هي نفس تفاصيل السطح الداخلي للقالب المعدني </a:t>
            </a:r>
            <a:endParaRPr lang="en-US" sz="2800" dirty="0">
              <a:solidFill>
                <a:schemeClr val="accent4">
                  <a:lumMod val="5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4560" y="1995190"/>
            <a:ext cx="78507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32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الاستنتاج: </a:t>
            </a:r>
          </a:p>
          <a:p>
            <a:pPr algn="r"/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تكونت نسخه طبق الاصل للشكل الداخلي للقالب المعدني تعرف بالقالب المصمت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8172" y="3749040"/>
            <a:ext cx="83471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وبنفس الكيفية </a:t>
            </a:r>
          </a:p>
          <a:p>
            <a:pPr algn="r"/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الصخور الرسوبية: </a:t>
            </a:r>
          </a:p>
          <a:p>
            <a:pPr algn="r"/>
            <a:r>
              <a:rPr lang="ar-EG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ملات فجوات الكثان الحى وتصف التفاصيل الداخلية له عن طريق تكوين قالب مصمت للكائنات الحية القديمة  </a:t>
            </a:r>
            <a:endParaRPr lang="en-US" sz="2800" dirty="0">
              <a:solidFill>
                <a:schemeClr val="accent4">
                  <a:lumMod val="5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12" y="5893843"/>
            <a:ext cx="834211" cy="834211"/>
          </a:xfrm>
          <a:prstGeom prst="rect">
            <a:avLst/>
          </a:prstGeom>
        </p:spPr>
      </p:pic>
      <p:pic>
        <p:nvPicPr>
          <p:cNvPr id="7" name="Picture 6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6199824"/>
            <a:ext cx="546100" cy="546100"/>
          </a:xfrm>
          <a:prstGeom prst="rect">
            <a:avLst/>
          </a:prstGeom>
        </p:spPr>
      </p:pic>
      <p:pic>
        <p:nvPicPr>
          <p:cNvPr id="8" name="Picture 7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50197" y="6181954"/>
            <a:ext cx="546100" cy="5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929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مربع نص 6"/>
          <p:cNvSpPr txBox="1"/>
          <p:nvPr/>
        </p:nvSpPr>
        <p:spPr>
          <a:xfrm>
            <a:off x="2939143" y="544528"/>
            <a:ext cx="75440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حفريه القالب المصمت: </a:t>
            </a:r>
          </a:p>
          <a:p>
            <a:pPr algn="r"/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نسخه طبق الاصل للتفاصيل الداخلية لهيكل كائن حي قديم تركها بعد موته في الصخور الرسوبية </a:t>
            </a:r>
            <a:endParaRPr lang="en-US" sz="280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05790" y="2390504"/>
            <a:ext cx="5277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امثلة حفرية القالب المصمت : 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423442" y="3762647"/>
            <a:ext cx="2447925" cy="2921841"/>
            <a:chOff x="1423442" y="3762647"/>
            <a:chExt cx="2447925" cy="2921841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3442" y="3762647"/>
              <a:ext cx="2447925" cy="1866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815737" y="5945824"/>
              <a:ext cx="192024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EG" sz="2400" b="1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حفريه الامونيت  </a:t>
              </a:r>
              <a:br>
                <a:rPr lang="ar-EG" dirty="0">
                  <a:solidFill>
                    <a:schemeClr val="accent2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</a:br>
              <a:endParaRPr lang="en-US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986987" y="3762647"/>
            <a:ext cx="2857500" cy="2274843"/>
            <a:chOff x="4986987" y="3762647"/>
            <a:chExt cx="2857500" cy="2274843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6987" y="4437290"/>
              <a:ext cx="2857500" cy="1600200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5643731" y="3762647"/>
              <a:ext cx="193835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400" b="1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حفرية الترايلوبيت </a:t>
              </a:r>
              <a:endParaRPr lang="en-US" sz="2400" b="1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696768" y="3436260"/>
            <a:ext cx="2466975" cy="2585794"/>
            <a:chOff x="8696768" y="3436260"/>
            <a:chExt cx="2466975" cy="25857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96768" y="3436260"/>
              <a:ext cx="2466975" cy="1847850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9095497" y="5560389"/>
              <a:ext cx="18614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400" b="1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حفرية النيموليت </a:t>
              </a:r>
              <a:endParaRPr lang="en-US" sz="2400" b="1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pic>
        <p:nvPicPr>
          <p:cNvPr id="2" name="Picture 1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96" y="6022054"/>
            <a:ext cx="705760" cy="705760"/>
          </a:xfrm>
          <a:prstGeom prst="rect">
            <a:avLst/>
          </a:prstGeom>
        </p:spPr>
      </p:pic>
      <p:pic>
        <p:nvPicPr>
          <p:cNvPr id="6" name="Picture 5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095" y="6210300"/>
            <a:ext cx="517514" cy="517514"/>
          </a:xfrm>
          <a:prstGeom prst="rect">
            <a:avLst/>
          </a:prstGeom>
        </p:spPr>
      </p:pic>
      <p:pic>
        <p:nvPicPr>
          <p:cNvPr id="14" name="Picture 13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557727" y="6208874"/>
            <a:ext cx="517514" cy="51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8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367451" y="692331"/>
            <a:ext cx="2677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حفرية طابع : </a:t>
            </a:r>
            <a:endParaRPr lang="en-US" sz="2800" dirty="0">
              <a:solidFill>
                <a:schemeClr val="accent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2708170" y="1479713"/>
            <a:ext cx="7283152" cy="96470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ar-EG" sz="24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عند السير علي الارض رملية مبتلة تتكون اثار للخطوات مشابهة الذى تتركه الكائنات الحية القديمة بعد موتها في الصخور </a:t>
            </a:r>
            <a:endParaRPr lang="en-US" sz="240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مربع نص 3"/>
          <p:cNvSpPr txBox="1"/>
          <p:nvPr/>
        </p:nvSpPr>
        <p:spPr>
          <a:xfrm>
            <a:off x="587829" y="2415880"/>
            <a:ext cx="9259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24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هي نسخه طبق الاصل للتفاصيل الخارجية لهيكل كائن حي قديم تركها بعد موته في الصخور الرسوبية ، من امثله</a:t>
            </a:r>
            <a:r>
              <a:rPr lang="ar-EG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</a:t>
            </a:r>
            <a:r>
              <a:rPr lang="ar-EG" sz="2400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 حفريات الطابع ، حفرية سمكة ، حفرية نبات السرخسيات ) </a:t>
            </a:r>
          </a:p>
          <a:p>
            <a:pPr algn="r"/>
            <a:endParaRPr lang="en-US" sz="2400" dirty="0">
              <a:solidFill>
                <a:schemeClr val="tx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" name="مربع نص 4"/>
          <p:cNvSpPr txBox="1"/>
          <p:nvPr/>
        </p:nvSpPr>
        <p:spPr>
          <a:xfrm>
            <a:off x="2190527" y="3380583"/>
            <a:ext cx="83184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طريقه تكوين حفريه الطابع : 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يغطى الهيكل الصلب للكائن الحى بعد موته بالمواد الرسوبية اللينة 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تتصلب المواد الرسوبية بمرور الزمن 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يتأكل هيكل الكائن الحى ، عبر ملايين السنين ، تاركا طابعا</a:t>
            </a:r>
          </a:p>
          <a:p>
            <a:pPr algn="r" rtl="1"/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صخريا يحمل نفس التفاصيل الخارجية للكائن </a:t>
            </a:r>
            <a:endParaRPr lang="en-US" sz="280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29" y="4279278"/>
            <a:ext cx="2524437" cy="16798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29" y="543546"/>
            <a:ext cx="2524339" cy="1570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01" y="6128386"/>
            <a:ext cx="578293" cy="578293"/>
          </a:xfrm>
          <a:prstGeom prst="rect">
            <a:avLst/>
          </a:prstGeom>
        </p:spPr>
      </p:pic>
      <p:pic>
        <p:nvPicPr>
          <p:cNvPr id="8" name="Picture 7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097" y="6128386"/>
            <a:ext cx="578293" cy="578293"/>
          </a:xfrm>
          <a:prstGeom prst="rect">
            <a:avLst/>
          </a:prstGeom>
        </p:spPr>
      </p:pic>
      <p:pic>
        <p:nvPicPr>
          <p:cNvPr id="12" name="Picture 11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270565" y="6128386"/>
            <a:ext cx="578293" cy="57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7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698171" y="561703"/>
            <a:ext cx="8634549" cy="2495150"/>
            <a:chOff x="1698171" y="561703"/>
            <a:chExt cx="8634549" cy="2495150"/>
          </a:xfrm>
        </p:grpSpPr>
        <p:sp>
          <p:nvSpPr>
            <p:cNvPr id="2" name="TextBox 1"/>
            <p:cNvSpPr txBox="1"/>
            <p:nvPr/>
          </p:nvSpPr>
          <p:spPr>
            <a:xfrm>
              <a:off x="6635931" y="561703"/>
              <a:ext cx="32526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 algn="r" rtl="1">
                <a:buFont typeface="Wingdings" panose="05000000000000000000" pitchFamily="2" charset="2"/>
                <a:buChar char="q"/>
              </a:pPr>
              <a:r>
                <a:rPr lang="ar-EG" sz="2800" dirty="0">
                  <a:solidFill>
                    <a:schemeClr val="accent1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حفريه المتحيزة :</a:t>
              </a:r>
              <a:endParaRPr lang="en-US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698171" y="1240971"/>
              <a:ext cx="8634549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EG" sz="2800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الكائنات الحية القديمة التي دفنت في الصخور الرسوبية بعد موتها – حلت المعادن محل المادة العضوية في بعض اجزائها -جزء بجزء – الى تحويل مواد صخرية صلبة (الحفريات المتحجرة ) ، </a:t>
              </a:r>
              <a:r>
                <a:rPr lang="ar-EG" sz="2800" dirty="0">
                  <a:solidFill>
                    <a:schemeClr val="tx2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وتعرف عمليه الاحلال بالتحجر </a:t>
              </a:r>
              <a:endParaRPr lang="en-US" sz="2800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  <a:p>
              <a:pPr algn="r" rtl="1"/>
              <a:endParaRPr lang="en-US" sz="28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sp>
        <p:nvSpPr>
          <p:cNvPr id="5" name="مربع نص 5"/>
          <p:cNvSpPr txBox="1"/>
          <p:nvPr/>
        </p:nvSpPr>
        <p:spPr>
          <a:xfrm>
            <a:off x="1698171" y="2966679"/>
            <a:ext cx="8646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EG" sz="24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التحجر </a:t>
            </a:r>
          </a:p>
          <a:p>
            <a:pPr algn="r"/>
            <a:r>
              <a:rPr lang="ar-EG" sz="24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عمليه تحول اجزاء الكائنات الحيه القديمة – النباتية او الحيوانية – الى مواد صخريه </a:t>
            </a:r>
          </a:p>
          <a:p>
            <a:pPr algn="r"/>
            <a:r>
              <a:rPr lang="ar-EG" sz="2400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نتيجة احلال معادن الرواسب محل المادة العضوية للكائن جزء بجزء </a:t>
            </a:r>
            <a:endParaRPr lang="en-US" sz="2400" dirty="0">
              <a:solidFill>
                <a:schemeClr val="accent4">
                  <a:lumMod val="5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409" y="4428309"/>
            <a:ext cx="2823960" cy="18826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61" y="6013882"/>
            <a:ext cx="663510" cy="663510"/>
          </a:xfrm>
          <a:prstGeom prst="rect">
            <a:avLst/>
          </a:prstGeom>
        </p:spPr>
      </p:pic>
      <p:pic>
        <p:nvPicPr>
          <p:cNvPr id="8" name="Picture 7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483" y="6113233"/>
            <a:ext cx="564159" cy="564159"/>
          </a:xfrm>
          <a:prstGeom prst="rect">
            <a:avLst/>
          </a:prstGeom>
        </p:spPr>
      </p:pic>
      <p:pic>
        <p:nvPicPr>
          <p:cNvPr id="9" name="Picture 8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502704" y="6113233"/>
            <a:ext cx="564159" cy="56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26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18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4367348" y="684014"/>
            <a:ext cx="6458088" cy="2490146"/>
            <a:chOff x="4367348" y="684014"/>
            <a:chExt cx="6458088" cy="2490146"/>
          </a:xfrm>
        </p:grpSpPr>
        <p:sp>
          <p:nvSpPr>
            <p:cNvPr id="2" name="Rectangle 1"/>
            <p:cNvSpPr/>
            <p:nvPr/>
          </p:nvSpPr>
          <p:spPr>
            <a:xfrm>
              <a:off x="7915665" y="684014"/>
              <a:ext cx="290977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 algn="r" rtl="1">
                <a:buFont typeface="Wingdings" panose="05000000000000000000" pitchFamily="2" charset="2"/>
                <a:buChar char="q"/>
              </a:pPr>
              <a:r>
                <a:rPr lang="ar-EG" sz="2800" dirty="0">
                  <a:solidFill>
                    <a:schemeClr val="accent1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الحفريات المتحجرة :</a:t>
              </a:r>
              <a:endParaRPr lang="en-US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4367348" y="1512167"/>
              <a:ext cx="6096000" cy="166199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r"/>
              <a:r>
                <a:rPr lang="ar-EG" sz="28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حفريات حلت فيها المعادن محل المادة العضوية – جزء بجزء-مع بقاء الشكل دون تغيير </a:t>
              </a:r>
            </a:p>
            <a:p>
              <a:pPr algn="r"/>
              <a:r>
                <a:rPr lang="ar-EG" sz="2800" dirty="0">
                  <a:solidFill>
                    <a:schemeClr val="tx2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من امثلة </a:t>
              </a:r>
              <a:r>
                <a:rPr lang="ar-EG" sz="2800" dirty="0">
                  <a:solidFill>
                    <a:schemeClr val="accent1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الحفريات المتحجر</a:t>
              </a:r>
              <a:endParaRPr lang="en-US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  <a:p>
              <a:pPr algn="r"/>
              <a:endParaRPr lang="en-US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03730" y="3701004"/>
            <a:ext cx="2911674" cy="2427382"/>
            <a:chOff x="1196617" y="3657600"/>
            <a:chExt cx="2911674" cy="2427382"/>
          </a:xfrm>
        </p:grpSpPr>
        <p:sp>
          <p:nvSpPr>
            <p:cNvPr id="5" name="مستطيل 8"/>
            <p:cNvSpPr/>
            <p:nvPr/>
          </p:nvSpPr>
          <p:spPr>
            <a:xfrm>
              <a:off x="1374850" y="5623317"/>
              <a:ext cx="273344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400" b="1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حفريه الاخشاب المتحجرة 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6617" y="3657600"/>
              <a:ext cx="2648217" cy="1765478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7966808" y="3705983"/>
            <a:ext cx="2727850" cy="2525687"/>
            <a:chOff x="7966808" y="3705983"/>
            <a:chExt cx="2727850" cy="2525687"/>
          </a:xfrm>
        </p:grpSpPr>
        <p:sp>
          <p:nvSpPr>
            <p:cNvPr id="6" name="مستطيل 9"/>
            <p:cNvSpPr/>
            <p:nvPr/>
          </p:nvSpPr>
          <p:spPr>
            <a:xfrm>
              <a:off x="7966808" y="5770005"/>
              <a:ext cx="22557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400" b="1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حفرية سن ديناصور </a:t>
              </a: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6441" y="3705983"/>
              <a:ext cx="2648217" cy="1933199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/>
        </p:nvGrpSpPr>
        <p:grpSpPr>
          <a:xfrm>
            <a:off x="4614460" y="3032491"/>
            <a:ext cx="2648217" cy="2319503"/>
            <a:chOff x="4614460" y="3032491"/>
            <a:chExt cx="2648217" cy="2319503"/>
          </a:xfrm>
        </p:grpSpPr>
        <p:sp>
          <p:nvSpPr>
            <p:cNvPr id="7" name="مستطيل 10"/>
            <p:cNvSpPr/>
            <p:nvPr/>
          </p:nvSpPr>
          <p:spPr>
            <a:xfrm>
              <a:off x="4614460" y="4890329"/>
              <a:ext cx="238238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400" b="1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حفريه بيض ديناصور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4460" y="3032491"/>
              <a:ext cx="2648217" cy="1651846"/>
            </a:xfrm>
            <a:prstGeom prst="rect">
              <a:avLst/>
            </a:prstGeom>
          </p:spPr>
        </p:pic>
      </p:grpSp>
      <p:pic>
        <p:nvPicPr>
          <p:cNvPr id="11" name="Picture 10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80" y="5945824"/>
            <a:ext cx="725883" cy="72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22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19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65788" y="749328"/>
            <a:ext cx="37802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EG" sz="32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شروط تكوين الحفريات :</a:t>
            </a:r>
            <a:endParaRPr lang="en-US" sz="3200" dirty="0">
              <a:solidFill>
                <a:schemeClr val="accent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1448096" y="1690256"/>
            <a:ext cx="9197894" cy="1756792"/>
          </a:xfrm>
          <a:prstGeom prst="rect">
            <a:avLst/>
          </a:prstGeom>
        </p:spPr>
        <p:txBody>
          <a:bodyPr>
            <a:normAutofit fontScale="9125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ü"/>
            </a:pPr>
            <a:r>
              <a:rPr lang="ar-EG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31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وجود هيكل صلب للكائن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EG" sz="31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كلا صدف او عظام لان الاجزاء الرخوة تتحلل بفعل بكتيريا التحلل 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EG" sz="31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دفن الكائن الحى سريعا فور وفاته في ، وسط يحافظ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EG" sz="31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عليه من التحلل ( 9 طبقه من الرواسب )</a:t>
            </a:r>
            <a:endParaRPr lang="en-US" sz="310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مربع نص 3"/>
          <p:cNvSpPr txBox="1"/>
          <p:nvPr/>
        </p:nvSpPr>
        <p:spPr>
          <a:xfrm>
            <a:off x="3430933" y="3557450"/>
            <a:ext cx="7215057" cy="856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lnSpc>
                <a:spcPct val="7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توافر وسط مناسب تحل فيه  المادة المعدنية للصخور</a:t>
            </a:r>
          </a:p>
          <a:p>
            <a:pPr algn="r" rtl="1">
              <a:lnSpc>
                <a:spcPct val="70000"/>
              </a:lnSpc>
              <a:spcBef>
                <a:spcPts val="1000"/>
              </a:spcBef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محل الاصل العضوية للكائن الحى</a:t>
            </a:r>
            <a:endParaRPr lang="en-US" sz="280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مربع نص 4"/>
          <p:cNvSpPr txBox="1"/>
          <p:nvPr/>
        </p:nvSpPr>
        <p:spPr>
          <a:xfrm>
            <a:off x="1007949" y="6139556"/>
            <a:ext cx="3786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خطوات تكون حفريه لديناصور</a:t>
            </a:r>
            <a:endParaRPr lang="en-US" sz="2800" b="1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50" y="3594509"/>
            <a:ext cx="3146038" cy="23564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93" y="6064999"/>
            <a:ext cx="672334" cy="67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82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2</a:t>
            </a:fld>
            <a:endParaRPr lang="en-US" dirty="0"/>
          </a:p>
        </p:txBody>
      </p:sp>
      <p:pic>
        <p:nvPicPr>
          <p:cNvPr id="5" name="Picture 4">
            <a:hlinkClick r:id="rId2" action="ppaction://hlinksldjump" tooltip="الاهداف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902" y="1776549"/>
            <a:ext cx="3757076" cy="2827906"/>
          </a:xfrm>
          <a:prstGeom prst="rect">
            <a:avLst/>
          </a:prstGeom>
        </p:spPr>
      </p:pic>
      <p:pic>
        <p:nvPicPr>
          <p:cNvPr id="6" name="Picture 5">
            <a:hlinkClick r:id="rId4" action="ppaction://hlinksldjump" tooltip="المحتوي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737" y="2129246"/>
            <a:ext cx="3797270" cy="23747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31229" y="744583"/>
            <a:ext cx="2181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36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الفهرس </a:t>
            </a:r>
            <a:endParaRPr lang="en-US" sz="3600" dirty="0">
              <a:solidFill>
                <a:schemeClr val="accent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0557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20</a:t>
            </a:fld>
            <a:endParaRPr lang="en-US" dirty="0"/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755576" y="5486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marR="0" lvl="0" indent="-45720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ar-EG" sz="32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هميه الحفرية 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2199509" y="1799266"/>
            <a:ext cx="6948264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ar-EG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 تحديد عمر الصخور الرسوبية</a:t>
            </a:r>
          </a:p>
          <a:p>
            <a:pPr marL="228600" marR="0" lvl="0" indent="-228600" algn="r" rtl="1" fontAlgn="auto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الاستدلال على البيئات القديمة </a:t>
            </a:r>
          </a:p>
          <a:p>
            <a:pPr marL="228600" marR="0" lvl="0" indent="-228600" algn="r" rtl="1" fontAlgn="auto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دراسة تطور الحياه</a:t>
            </a:r>
          </a:p>
          <a:p>
            <a:pPr marL="228600" marR="0" lvl="0" indent="-228600" algn="r" rtl="1" fontAlgn="auto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ar-EG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التقليب عن البترول</a:t>
            </a:r>
            <a:endParaRPr lang="en-US" sz="2800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357" y="3239588"/>
            <a:ext cx="3777441" cy="2459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35" y="5978752"/>
            <a:ext cx="664394" cy="66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4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21</a:t>
            </a:fld>
            <a:endParaRPr lang="en-US" noProof="0" dirty="0"/>
          </a:p>
        </p:txBody>
      </p:sp>
      <p:sp>
        <p:nvSpPr>
          <p:cNvPr id="6" name="Half Frame 5"/>
          <p:cNvSpPr/>
          <p:nvPr/>
        </p:nvSpPr>
        <p:spPr>
          <a:xfrm>
            <a:off x="3641943" y="644378"/>
            <a:ext cx="1567543" cy="2126838"/>
          </a:xfrm>
          <a:prstGeom prst="halfFrame">
            <a:avLst>
              <a:gd name="adj1" fmla="val 7171"/>
              <a:gd name="adj2" fmla="val 7280"/>
            </a:avLst>
          </a:prstGeom>
          <a:gradFill>
            <a:gsLst>
              <a:gs pos="0">
                <a:schemeClr val="tx1"/>
              </a:gs>
              <a:gs pos="100000">
                <a:schemeClr val="tx2"/>
              </a:gs>
            </a:gsLst>
            <a:lin ang="36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0800000">
            <a:off x="6147943" y="2231686"/>
            <a:ext cx="1450384" cy="2200232"/>
          </a:xfrm>
          <a:prstGeom prst="halfFrame">
            <a:avLst>
              <a:gd name="adj1" fmla="val 7171"/>
              <a:gd name="adj2" fmla="val 7280"/>
            </a:avLst>
          </a:prstGeom>
          <a:gradFill>
            <a:gsLst>
              <a:gs pos="0">
                <a:schemeClr val="tx1"/>
              </a:gs>
              <a:gs pos="100000">
                <a:schemeClr val="tx2"/>
              </a:gs>
            </a:gsLst>
            <a:lin ang="36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389" y="1000111"/>
            <a:ext cx="3076074" cy="307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718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566" y="2455817"/>
            <a:ext cx="6218490" cy="4613095"/>
          </a:xfrm>
          <a:prstGeom prst="rect">
            <a:avLst/>
          </a:prstGeom>
        </p:spPr>
      </p:pic>
      <p:sp>
        <p:nvSpPr>
          <p:cNvPr id="5" name="Pentagon 4"/>
          <p:cNvSpPr/>
          <p:nvPr/>
        </p:nvSpPr>
        <p:spPr>
          <a:xfrm flipH="1">
            <a:off x="6422123" y="2348094"/>
            <a:ext cx="3778355" cy="992778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400" b="1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يوضح انواع الحفريات </a:t>
            </a:r>
            <a:endParaRPr lang="en-US" sz="2400" b="1" dirty="0">
              <a:solidFill>
                <a:schemeClr val="accent4">
                  <a:lumMod val="5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100924" y="1049143"/>
            <a:ext cx="4169738" cy="992778"/>
            <a:chOff x="6100924" y="1049143"/>
            <a:chExt cx="4169738" cy="992778"/>
          </a:xfrm>
        </p:grpSpPr>
        <p:sp>
          <p:nvSpPr>
            <p:cNvPr id="2" name="Pentagon 1"/>
            <p:cNvSpPr/>
            <p:nvPr/>
          </p:nvSpPr>
          <p:spPr>
            <a:xfrm flipH="1">
              <a:off x="6492308" y="1049143"/>
              <a:ext cx="3778354" cy="992778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00924" y="1287065"/>
              <a:ext cx="4023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EG" sz="2400" b="1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ان يعرف مفهوم الحفرية </a:t>
              </a:r>
              <a:endParaRPr lang="en-US" sz="2400" b="1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476624" y="3647045"/>
            <a:ext cx="4133103" cy="992778"/>
            <a:chOff x="6476624" y="3647045"/>
            <a:chExt cx="4133103" cy="992778"/>
          </a:xfrm>
        </p:grpSpPr>
        <p:sp>
          <p:nvSpPr>
            <p:cNvPr id="6" name="Pentagon 5"/>
            <p:cNvSpPr/>
            <p:nvPr/>
          </p:nvSpPr>
          <p:spPr>
            <a:xfrm flipH="1">
              <a:off x="6476624" y="3647045"/>
              <a:ext cx="3794038" cy="992778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92308" y="3940236"/>
              <a:ext cx="41174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ان يذكر اهمية اكتشاف الحفريات </a:t>
              </a:r>
              <a:endParaRPr lang="en-US" sz="2400" b="1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583488" y="5174466"/>
            <a:ext cx="3918056" cy="1030061"/>
            <a:chOff x="6583488" y="5174466"/>
            <a:chExt cx="3918056" cy="1030061"/>
          </a:xfrm>
        </p:grpSpPr>
        <p:sp>
          <p:nvSpPr>
            <p:cNvPr id="12" name="Pentagon 11"/>
            <p:cNvSpPr/>
            <p:nvPr/>
          </p:nvSpPr>
          <p:spPr>
            <a:xfrm flipH="1">
              <a:off x="6583488" y="5174466"/>
              <a:ext cx="3769945" cy="992778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170516" y="5373530"/>
              <a:ext cx="3331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ان يصمم نموذج لطابع واخر لقالب </a:t>
              </a:r>
              <a:endParaRPr lang="en-US" sz="2400" b="1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7318627" y="496343"/>
            <a:ext cx="3034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EG" sz="2400" b="1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يكون التلميذ قادرا علي : </a:t>
            </a:r>
            <a:endParaRPr lang="en-US" sz="2400" b="1" dirty="0">
              <a:solidFill>
                <a:srgbClr val="0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729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898572" y="318800"/>
            <a:ext cx="2168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32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المحتوي</a:t>
            </a:r>
            <a:endParaRPr lang="en-US" sz="3200" dirty="0">
              <a:solidFill>
                <a:schemeClr val="accent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235041" y="947773"/>
            <a:ext cx="2161901" cy="875212"/>
            <a:chOff x="8235041" y="947773"/>
            <a:chExt cx="2161901" cy="875212"/>
          </a:xfrm>
        </p:grpSpPr>
        <p:sp>
          <p:nvSpPr>
            <p:cNvPr id="6" name="Rounded Rectangle 5"/>
            <p:cNvSpPr/>
            <p:nvPr/>
          </p:nvSpPr>
          <p:spPr>
            <a:xfrm>
              <a:off x="8408124" y="947773"/>
              <a:ext cx="1815737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235041" y="1181169"/>
              <a:ext cx="21619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solidFill>
                    <a:schemeClr val="accent4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Simplified Arabic" panose="02020603050405020304" pitchFamily="18" charset="-78"/>
                  <a:hlinkClick r:id="rId2" action="ppaction://hlinksldjump"/>
                </a:rPr>
                <a:t>مفهوم الحفريات </a:t>
              </a:r>
              <a:endParaRPr lang="en-US" sz="24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938554" y="2052294"/>
            <a:ext cx="2120539" cy="875212"/>
            <a:chOff x="6938554" y="2052294"/>
            <a:chExt cx="2120539" cy="875212"/>
          </a:xfrm>
        </p:grpSpPr>
        <p:sp>
          <p:nvSpPr>
            <p:cNvPr id="5" name="Rounded Rectangle 4"/>
            <p:cNvSpPr/>
            <p:nvPr/>
          </p:nvSpPr>
          <p:spPr>
            <a:xfrm>
              <a:off x="7034350" y="2052294"/>
              <a:ext cx="2024743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38554" y="2340376"/>
              <a:ext cx="21205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solidFill>
                    <a:schemeClr val="accent4">
                      <a:lumMod val="50000"/>
                    </a:schemeClr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  <a:hlinkClick r:id="rId3" action="ppaction://hlinksldjump"/>
                </a:rPr>
                <a:t>تتكون الحفريات </a:t>
              </a:r>
              <a:endParaRPr lang="en-US" sz="2400" b="1" dirty="0">
                <a:solidFill>
                  <a:schemeClr val="accent4">
                    <a:lumMod val="5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802777" y="1099649"/>
            <a:ext cx="1876150" cy="875212"/>
            <a:chOff x="4802777" y="1099649"/>
            <a:chExt cx="1876150" cy="875212"/>
          </a:xfrm>
        </p:grpSpPr>
        <p:sp>
          <p:nvSpPr>
            <p:cNvPr id="7" name="Rounded Rectangle 6"/>
            <p:cNvSpPr/>
            <p:nvPr/>
          </p:nvSpPr>
          <p:spPr>
            <a:xfrm>
              <a:off x="4863190" y="1099649"/>
              <a:ext cx="1815737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802777" y="1306423"/>
              <a:ext cx="17896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latin typeface="Simplified Arabic" panose="02020603050405020304" pitchFamily="18" charset="-78"/>
                  <a:cs typeface="Simplified Arabic" panose="02020603050405020304" pitchFamily="18" charset="-78"/>
                  <a:hlinkClick r:id="rId4" action="ppaction://hlinksldjump"/>
                </a:rPr>
                <a:t>انواع الحفريات </a:t>
              </a:r>
              <a:endParaRPr 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806337" y="2065089"/>
            <a:ext cx="1815737" cy="875212"/>
            <a:chOff x="2806337" y="2065089"/>
            <a:chExt cx="1815737" cy="875212"/>
          </a:xfrm>
        </p:grpSpPr>
        <p:sp>
          <p:nvSpPr>
            <p:cNvPr id="8" name="Rounded Rectangle 7"/>
            <p:cNvSpPr/>
            <p:nvPr/>
          </p:nvSpPr>
          <p:spPr>
            <a:xfrm>
              <a:off x="2806337" y="2065089"/>
              <a:ext cx="1815737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06337" y="2303312"/>
              <a:ext cx="17613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latin typeface="Simplified Arabic" panose="02020603050405020304" pitchFamily="18" charset="-78"/>
                  <a:cs typeface="Simplified Arabic" panose="02020603050405020304" pitchFamily="18" charset="-78"/>
                  <a:hlinkClick r:id="rId5" action="ppaction://hlinksldjump"/>
                </a:rPr>
                <a:t>حفرية الماموث </a:t>
              </a:r>
              <a:endParaRPr 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36022" y="868817"/>
            <a:ext cx="1815737" cy="875212"/>
            <a:chOff x="836022" y="868817"/>
            <a:chExt cx="1815737" cy="875212"/>
          </a:xfrm>
        </p:grpSpPr>
        <p:sp>
          <p:nvSpPr>
            <p:cNvPr id="9" name="Rounded Rectangle 8"/>
            <p:cNvSpPr/>
            <p:nvPr/>
          </p:nvSpPr>
          <p:spPr>
            <a:xfrm>
              <a:off x="836022" y="868817"/>
              <a:ext cx="1815737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36022" y="1132011"/>
              <a:ext cx="17504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latin typeface="Simplified Arabic" panose="02020603050405020304" pitchFamily="18" charset="-78"/>
                  <a:cs typeface="Simplified Arabic" panose="02020603050405020304" pitchFamily="18" charset="-78"/>
                  <a:hlinkClick r:id="rId6" action="ppaction://hlinksldjump"/>
                </a:rPr>
                <a:t>حفرية قالب </a:t>
              </a:r>
              <a:endParaRPr 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9059093" y="3518373"/>
            <a:ext cx="1815737" cy="875212"/>
            <a:chOff x="9059093" y="3518373"/>
            <a:chExt cx="1815737" cy="875212"/>
          </a:xfrm>
        </p:grpSpPr>
        <p:sp>
          <p:nvSpPr>
            <p:cNvPr id="10" name="Rounded Rectangle 9"/>
            <p:cNvSpPr/>
            <p:nvPr/>
          </p:nvSpPr>
          <p:spPr>
            <a:xfrm>
              <a:off x="9059093" y="3518373"/>
              <a:ext cx="1815737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192987" y="3725146"/>
              <a:ext cx="15479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latin typeface="Simplified Arabic" panose="02020603050405020304" pitchFamily="18" charset="-78"/>
                  <a:cs typeface="Simplified Arabic" panose="02020603050405020304" pitchFamily="18" charset="-78"/>
                  <a:hlinkClick r:id="rId7" action="ppaction://hlinksldjump"/>
                </a:rPr>
                <a:t>نشاط </a:t>
              </a:r>
              <a:endParaRPr 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938554" y="4633015"/>
            <a:ext cx="1833156" cy="875212"/>
            <a:chOff x="6938554" y="4633015"/>
            <a:chExt cx="1833156" cy="875212"/>
          </a:xfrm>
        </p:grpSpPr>
        <p:sp>
          <p:nvSpPr>
            <p:cNvPr id="12" name="Rounded Rectangle 11"/>
            <p:cNvSpPr/>
            <p:nvPr/>
          </p:nvSpPr>
          <p:spPr>
            <a:xfrm>
              <a:off x="6938554" y="4633015"/>
              <a:ext cx="1815737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067006" y="4854918"/>
              <a:ext cx="17047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latin typeface="Simplified Arabic" panose="02020603050405020304" pitchFamily="18" charset="-78"/>
                  <a:cs typeface="Simplified Arabic" panose="02020603050405020304" pitchFamily="18" charset="-78"/>
                  <a:hlinkClick r:id="rId8" action="ppaction://hlinksldjump"/>
                </a:rPr>
                <a:t>انواع القالب </a:t>
              </a:r>
              <a:endParaRPr 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122965" y="4048884"/>
            <a:ext cx="1918063" cy="1168262"/>
            <a:chOff x="4122965" y="4048884"/>
            <a:chExt cx="1918063" cy="1168262"/>
          </a:xfrm>
        </p:grpSpPr>
        <p:sp>
          <p:nvSpPr>
            <p:cNvPr id="13" name="Rounded Rectangle 12"/>
            <p:cNvSpPr/>
            <p:nvPr/>
          </p:nvSpPr>
          <p:spPr>
            <a:xfrm>
              <a:off x="4122965" y="4048884"/>
              <a:ext cx="1918063" cy="116826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232910" y="4312373"/>
              <a:ext cx="16981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latin typeface="Simplified Arabic" panose="02020603050405020304" pitchFamily="18" charset="-78"/>
                  <a:cs typeface="Simplified Arabic" panose="02020603050405020304" pitchFamily="18" charset="-78"/>
                  <a:hlinkClick r:id="rId9" action="ppaction://hlinksldjump"/>
                </a:rPr>
                <a:t>شروط تكوين الحفريات </a:t>
              </a:r>
              <a:endParaRPr 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584960" y="4800819"/>
            <a:ext cx="1815737" cy="885096"/>
            <a:chOff x="1584960" y="4800819"/>
            <a:chExt cx="1815737" cy="885096"/>
          </a:xfrm>
        </p:grpSpPr>
        <p:sp>
          <p:nvSpPr>
            <p:cNvPr id="11" name="Rounded Rectangle 10"/>
            <p:cNvSpPr/>
            <p:nvPr/>
          </p:nvSpPr>
          <p:spPr>
            <a:xfrm>
              <a:off x="1584960" y="4800819"/>
              <a:ext cx="1815737" cy="8752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916161" y="4854918"/>
              <a:ext cx="128886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EG" sz="2400" b="1" dirty="0">
                  <a:latin typeface="Simplified Arabic" panose="02020603050405020304" pitchFamily="18" charset="-78"/>
                  <a:cs typeface="Simplified Arabic" panose="02020603050405020304" pitchFamily="18" charset="-78"/>
                  <a:hlinkClick r:id="rId10" action="ppaction://hlinksldjump"/>
                </a:rPr>
                <a:t>اهمية الحفريات </a:t>
              </a:r>
              <a:endParaRPr lang="en-US" sz="2400" b="1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655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71E014-38A6-4604-84E2-0E92500FBC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720000">
            <a:off x="9571720" y="374601"/>
            <a:ext cx="1391775" cy="858837"/>
          </a:xfrm>
        </p:spPr>
        <p:txBody>
          <a:bodyPr>
            <a:noAutofit/>
          </a:bodyPr>
          <a:lstStyle/>
          <a:p>
            <a:r>
              <a:rPr lang="ar-E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</a:p>
          <a:p>
            <a:r>
              <a:rPr lang="ar-E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الاول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840000">
            <a:off x="7425960" y="2759796"/>
            <a:ext cx="4143368" cy="1156994"/>
          </a:xfrm>
        </p:spPr>
        <p:txBody>
          <a:bodyPr>
            <a:normAutofit/>
          </a:bodyPr>
          <a:lstStyle/>
          <a:p>
            <a:pPr algn="ctr"/>
            <a:br>
              <a:rPr lang="en-US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EG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الحفريات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implified Arabic" panose="02020603050405020304" pitchFamily="18" charset="-78"/>
            </a:endParaRP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7" r="603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1863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A9F9A-7914-429C-8B48-A81473A57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-360000">
            <a:off x="463856" y="1052780"/>
            <a:ext cx="4065084" cy="700842"/>
          </a:xfrm>
        </p:spPr>
        <p:txBody>
          <a:bodyPr>
            <a:normAutofit/>
          </a:bodyPr>
          <a:lstStyle/>
          <a:p>
            <a:pPr algn="ctr"/>
            <a:r>
              <a:rPr lang="ar-EG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مفهوم</a:t>
            </a:r>
            <a:r>
              <a:rPr lang="ar-EG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الحفريات </a:t>
            </a:r>
            <a:r>
              <a:rPr lang="ar-EG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9139A-0794-42B5-84C4-5E9E21B10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6531" y="2988269"/>
            <a:ext cx="79894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الحفريات عالم مثير قصة حياة تحكيها الصخور تخبرنا عن الماضي الصحيف  منذ ملايين السنين قبل نشاه الانسان على الارض، هي اثار وبقايا الكائنات  الحية القديمة  المحفوظة في الصخور الرسوبية </a:t>
            </a:r>
            <a:endParaRPr lang="en-US" sz="2800" b="1" dirty="0">
              <a:solidFill>
                <a:srgbClr val="0000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algn="r"/>
            <a:r>
              <a:rPr lang="ar-EG" sz="2800" b="1" dirty="0">
                <a:solidFill>
                  <a:srgbClr val="0000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 </a:t>
            </a:r>
            <a:endParaRPr lang="en-US" sz="2800" b="1" dirty="0">
              <a:solidFill>
                <a:srgbClr val="0000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711" y="4512975"/>
            <a:ext cx="2647950" cy="1724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1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90" y="5945824"/>
            <a:ext cx="708870" cy="708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94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5590658" y="1603865"/>
            <a:ext cx="5016382" cy="4587061"/>
            <a:chOff x="5590658" y="1603865"/>
            <a:chExt cx="5016382" cy="4587061"/>
          </a:xfrm>
        </p:grpSpPr>
        <p:sp>
          <p:nvSpPr>
            <p:cNvPr id="3" name="TextBox 2"/>
            <p:cNvSpPr txBox="1"/>
            <p:nvPr/>
          </p:nvSpPr>
          <p:spPr>
            <a:xfrm>
              <a:off x="5590658" y="1603865"/>
              <a:ext cx="5016382" cy="27392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lvl="0" indent="-457200" algn="r" rtl="1">
                <a:buFont typeface="Wingdings" panose="05000000000000000000" pitchFamily="2" charset="2"/>
                <a:buChar char="q"/>
              </a:pPr>
              <a:r>
                <a:rPr lang="ar-EG" sz="32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الاثر:</a:t>
              </a:r>
            </a:p>
            <a:p>
              <a:pPr lvl="0" algn="r"/>
              <a:r>
                <a:rPr lang="ar-EG" sz="28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الاثار الدالة على نشاط الكائنات الحية القديمة اثناء حياتها  </a:t>
              </a:r>
            </a:p>
            <a:p>
              <a:pPr lvl="0" algn="r"/>
              <a:r>
                <a:rPr lang="ar-EG" sz="28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 (ما يتركه الكائن الحى اثناءحياتة )  </a:t>
              </a:r>
              <a:r>
                <a:rPr lang="ar-EG" sz="2800" dirty="0">
                  <a:solidFill>
                    <a:prstClr val="white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ح</a:t>
              </a:r>
              <a:endParaRPr lang="ar-EG" sz="2000" dirty="0">
                <a:solidFill>
                  <a:prstClr val="white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  <a:p>
              <a:pPr lvl="0" algn="r"/>
              <a:r>
                <a:rPr lang="ar-EG" sz="2000" dirty="0">
                  <a:solidFill>
                    <a:srgbClr val="FFC000"/>
                  </a:solidFill>
                  <a:latin typeface="Calibri"/>
                  <a:cs typeface="Arial" panose="020B0604020202020204" pitchFamily="34" charset="0"/>
                </a:rPr>
                <a:t> </a:t>
              </a:r>
              <a:r>
                <a:rPr lang="ar-EG" sz="2800" b="1" dirty="0">
                  <a:solidFill>
                    <a:schemeClr val="tx2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امثلة : </a:t>
              </a:r>
              <a:r>
                <a:rPr lang="ar-EG" sz="28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اثر قدم ديناصور او اثر انفاق الديدان </a:t>
              </a:r>
              <a:endParaRPr lang="en-US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9289" y="4343076"/>
              <a:ext cx="2466975" cy="184785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12" name="Group 11"/>
          <p:cNvGrpSpPr/>
          <p:nvPr/>
        </p:nvGrpSpPr>
        <p:grpSpPr>
          <a:xfrm>
            <a:off x="1363557" y="1600999"/>
            <a:ext cx="4354956" cy="4582622"/>
            <a:chOff x="1363557" y="1600999"/>
            <a:chExt cx="4354956" cy="4582622"/>
          </a:xfrm>
        </p:grpSpPr>
        <p:sp>
          <p:nvSpPr>
            <p:cNvPr id="5" name="TextBox 4"/>
            <p:cNvSpPr txBox="1"/>
            <p:nvPr/>
          </p:nvSpPr>
          <p:spPr>
            <a:xfrm>
              <a:off x="1363557" y="1600999"/>
              <a:ext cx="4354956" cy="317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r" rtl="1">
                <a:buFont typeface="Wingdings" panose="05000000000000000000" pitchFamily="2" charset="2"/>
                <a:buChar char="q"/>
              </a:pPr>
              <a:r>
                <a:rPr lang="ar-EG" sz="32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 البقايا:</a:t>
              </a:r>
            </a:p>
            <a:p>
              <a:pPr lvl="0" algn="r"/>
              <a:r>
                <a:rPr lang="ar-EG" sz="28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الاثار الدالة على بقايا الكائنات الحية القديمة بعد موتها</a:t>
              </a:r>
            </a:p>
            <a:p>
              <a:pPr lvl="0" algn="r"/>
              <a:r>
                <a:rPr lang="ar-EG" sz="28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 (ما يتركة  الكائن الحى بعد موته )  </a:t>
              </a:r>
            </a:p>
            <a:p>
              <a:pPr lvl="0" algn="r"/>
              <a:r>
                <a:rPr lang="ar-EG" sz="2800" b="1" dirty="0">
                  <a:solidFill>
                    <a:srgbClr val="C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امثلة</a:t>
              </a:r>
              <a:r>
                <a:rPr lang="ar-EG" sz="2800" b="1" dirty="0">
                  <a:solidFill>
                    <a:schemeClr val="tx2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: </a:t>
              </a:r>
            </a:p>
            <a:p>
              <a:pPr lvl="0" algn="r"/>
              <a:r>
                <a:rPr lang="ar-EG" sz="2800" dirty="0">
                  <a:solidFill>
                    <a:srgbClr val="00000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بقايا اسنان سمكة قرش </a:t>
              </a:r>
              <a:endParaRPr lang="en-US" sz="2800" dirty="0">
                <a:solidFill>
                  <a:srgbClr val="0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  <a:p>
              <a:pPr algn="r" rtl="1"/>
              <a:endPara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2531" y="4343076"/>
              <a:ext cx="2521295" cy="184054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2" name="Group 1"/>
          <p:cNvGrpSpPr/>
          <p:nvPr/>
        </p:nvGrpSpPr>
        <p:grpSpPr>
          <a:xfrm>
            <a:off x="7347498" y="465783"/>
            <a:ext cx="3482227" cy="731520"/>
            <a:chOff x="7347498" y="465783"/>
            <a:chExt cx="3482227" cy="731520"/>
          </a:xfrm>
        </p:grpSpPr>
        <p:sp>
          <p:nvSpPr>
            <p:cNvPr id="8" name="Rectangle 7"/>
            <p:cNvSpPr/>
            <p:nvPr/>
          </p:nvSpPr>
          <p:spPr>
            <a:xfrm rot="21171966">
              <a:off x="7347498" y="465783"/>
              <a:ext cx="3477340" cy="73152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 rot="21161420">
              <a:off x="7374536" y="546885"/>
              <a:ext cx="34551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EG" sz="3600" b="1" dirty="0">
                  <a:solidFill>
                    <a:schemeClr val="bg1"/>
                  </a:solidFill>
                  <a:latin typeface="Simplified Arabic" panose="02020603050405020304" pitchFamily="18" charset="-78"/>
                  <a:ea typeface="+mj-ea"/>
                  <a:cs typeface="Simplified Arabic" panose="02020603050405020304" pitchFamily="18" charset="-78"/>
                </a:rPr>
                <a:t>الحفريات قد تكون  :</a:t>
              </a:r>
            </a:p>
          </p:txBody>
        </p:sp>
      </p:grpSp>
      <p:pic>
        <p:nvPicPr>
          <p:cNvPr id="11" name="Picture 10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9" y="5928920"/>
            <a:ext cx="854160" cy="85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95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8</a:t>
            </a:fld>
            <a:endParaRPr lang="en-US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21180000">
            <a:off x="236212" y="576560"/>
            <a:ext cx="4391191" cy="1325563"/>
          </a:xfrm>
        </p:spPr>
        <p:txBody>
          <a:bodyPr>
            <a:normAutofit/>
          </a:bodyPr>
          <a:lstStyle/>
          <a:p>
            <a:pPr algn="ctr"/>
            <a:r>
              <a:rPr lang="ar-EG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انواع الحفريات : </a:t>
            </a:r>
            <a:br>
              <a:rPr lang="en-US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36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70171" y="945167"/>
            <a:ext cx="5799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تختلف الحفريات عن - بعضها – تبعا لطريقة تكوينها 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2137" y="2164759"/>
            <a:ext cx="296526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الاثر</a:t>
            </a:r>
          </a:p>
          <a:p>
            <a:pPr algn="r" rtl="1"/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حفرية كائن كامل </a:t>
            </a:r>
          </a:p>
          <a:p>
            <a:pPr algn="r" rtl="1"/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الكائنات القديمة التي ماتت ودفنت سريعا في وسط حافظ عليها من التحلل  </a:t>
            </a:r>
          </a:p>
          <a:p>
            <a:pPr algn="r" rtl="1"/>
            <a:r>
              <a:rPr lang="ar-EG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مثل:</a:t>
            </a:r>
            <a:r>
              <a:rPr lang="ar-EG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الجليد او الكهرمان  تتكون له حفريه كامله تحتفظ بكل مكونات الجسم </a:t>
            </a:r>
          </a:p>
          <a:p>
            <a:pPr algn="r" rtl="1"/>
            <a:endParaRPr lang="en-US" sz="1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5261" y="2164759"/>
            <a:ext cx="314814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EG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البقايا</a:t>
            </a:r>
          </a:p>
          <a:p>
            <a:pPr algn="r" rtl="1"/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حفرية الكائن كامل </a:t>
            </a:r>
          </a:p>
          <a:p>
            <a:pPr algn="r" rtl="1"/>
            <a:r>
              <a:rPr lang="ar-EG" sz="2800" dirty="0">
                <a:solidFill>
                  <a:schemeClr val="accent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حفريه تحتفظ بكل تفاصيل ومكونات </a:t>
            </a:r>
          </a:p>
          <a:p>
            <a:pPr algn="r" rtl="1"/>
            <a:r>
              <a:rPr lang="ar-EG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نتيجة</a:t>
            </a:r>
            <a:r>
              <a:rPr lang="ar-EG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للدفن السريع الحى بمجرد موتة في وسط حافظ علية من التحلل </a:t>
            </a:r>
          </a:p>
          <a:p>
            <a:pPr algn="r" rtl="1"/>
            <a:r>
              <a:rPr lang="ar-EG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امثله </a:t>
            </a:r>
            <a:r>
              <a:rPr lang="ar-EG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حفريات كائن كامل </a:t>
            </a:r>
            <a:br>
              <a:rPr lang="ar-EG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EG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-حفريه الما موث</a:t>
            </a:r>
            <a:br>
              <a:rPr lang="ar-EG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EG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2" name="Picture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32" y="5893157"/>
            <a:ext cx="835583" cy="835583"/>
          </a:xfrm>
          <a:prstGeom prst="rect">
            <a:avLst/>
          </a:prstGeom>
        </p:spPr>
      </p:pic>
      <p:pic>
        <p:nvPicPr>
          <p:cNvPr id="5" name="Picture 4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317" y="6042255"/>
            <a:ext cx="720380" cy="720380"/>
          </a:xfrm>
          <a:prstGeom prst="rect">
            <a:avLst/>
          </a:prstGeom>
        </p:spPr>
      </p:pic>
      <p:pic>
        <p:nvPicPr>
          <p:cNvPr id="9" name="Picture 8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306866" y="6042255"/>
            <a:ext cx="720380" cy="72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13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9139A-0794-42B5-84C4-5E9E21B10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18" y="5860098"/>
            <a:ext cx="901702" cy="901702"/>
          </a:xfrm>
          <a:prstGeom prst="rect">
            <a:avLst/>
          </a:prstGeom>
        </p:spPr>
      </p:pic>
      <p:pic>
        <p:nvPicPr>
          <p:cNvPr id="4" name="Picture 3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858" y="6108657"/>
            <a:ext cx="653143" cy="653143"/>
          </a:xfrm>
          <a:prstGeom prst="rect">
            <a:avLst/>
          </a:prstGeom>
        </p:spPr>
      </p:pic>
      <p:pic>
        <p:nvPicPr>
          <p:cNvPr id="10" name="Picture 9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802776" y="6108657"/>
            <a:ext cx="653143" cy="65314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349931" y="2894648"/>
            <a:ext cx="7644392" cy="2965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EG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انتشرت في بعض العصور الجيولوجية القديمة نوعا من الاشجار الصنوبرية ، كانت تفرز ماده صمغية تحولت بعد تجمدها الي مادة عرفت باسم</a:t>
            </a:r>
            <a:r>
              <a:rPr lang="ar-EG" sz="2800" dirty="0">
                <a:solidFill>
                  <a:schemeClr val="accent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EG" sz="2800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الكهرمان</a:t>
            </a:r>
          </a:p>
          <a:p>
            <a:pPr algn="r" rtl="1">
              <a:spcBef>
                <a:spcPct val="20000"/>
              </a:spcBef>
            </a:pPr>
            <a:r>
              <a:rPr lang="ar-EG" sz="28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الكهرمان الماده الناتجة من تجمد المادة الصمغية التي كانت تفرزها الاشجار الصنوبرية </a:t>
            </a:r>
            <a:endParaRPr lang="en-US" sz="28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0" algn="r" rtl="1">
              <a:spcBef>
                <a:spcPct val="20000"/>
              </a:spcBef>
            </a:pPr>
            <a:endParaRPr lang="ar-EG" sz="3200" dirty="0">
              <a:solidFill>
                <a:schemeClr val="accent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 rot="-360000">
            <a:off x="343055" y="1242904"/>
            <a:ext cx="4435240" cy="700842"/>
          </a:xfrm>
        </p:spPr>
        <p:txBody>
          <a:bodyPr>
            <a:normAutofit fontScale="90000"/>
          </a:bodyPr>
          <a:lstStyle/>
          <a:p>
            <a:pPr lvl="0" algn="ctr"/>
            <a:r>
              <a:rPr lang="ar-EG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حفرية الكهرمان:</a:t>
            </a:r>
            <a:br>
              <a:rPr lang="ar-EG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63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6931380_Elementary school presentation_AAS_v4" id="{A1DE4719-C921-4876-B2FB-6B9A65FA4A71}" vid="{085AC972-F1A4-4B51-A582-8C15E7A469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F6C8FF-3D90-457B-9108-406F928CD7CB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16c05727-aa75-4e4a-9b5f-8a80a1165891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5EE5440-5A1F-438E-9118-BE5E33F972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4E2D03-4971-40C6-9798-67DD10EB96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Elementary school presentation</Template>
  <TotalTime>0</TotalTime>
  <Words>807</Words>
  <Application>Microsoft Office PowerPoint</Application>
  <PresentationFormat>Widescreen</PresentationFormat>
  <Paragraphs>134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Comic Sans MS</vt:lpstr>
      <vt:lpstr>Franklin Gothic Book</vt:lpstr>
      <vt:lpstr>Simplified Arabic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 الحفريات</vt:lpstr>
      <vt:lpstr>مفهوم الحفريات :</vt:lpstr>
      <vt:lpstr>PowerPoint Presentation</vt:lpstr>
      <vt:lpstr> انواع الحفريات :  </vt:lpstr>
      <vt:lpstr>حفرية الكهرمان: </vt:lpstr>
      <vt:lpstr>حفريه الماموث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2019-10-18T16:42:28Z</dcterms:created>
  <dcterms:modified xsi:type="dcterms:W3CDTF">2020-12-21T18:42:38Z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