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8B52"/>
    <a:srgbClr val="E6A5DC"/>
    <a:srgbClr val="AA73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0370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BA050-5E27-4C87-9513-E8B40BE52BB6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8DA9B-EF7B-4AFE-B391-73F8B9AFD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718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A NUMBER TO GO TO A QUESTION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1701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0485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3920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9138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4996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603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1188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4693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2679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2267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089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6836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8049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969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001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888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1382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788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070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1135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707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49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35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50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157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42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02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146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171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964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45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25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FFCD3-0B3C-4715-BBA8-9FB92C116B65}" type="datetimeFigureOut">
              <a:rPr lang="en-GB" smtClean="0"/>
              <a:t>25/12/2020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632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6.xml"/><Relationship Id="rId18" Type="http://schemas.openxmlformats.org/officeDocument/2006/relationships/slide" Target="slide21.xml"/><Relationship Id="rId3" Type="http://schemas.openxmlformats.org/officeDocument/2006/relationships/slide" Target="slide6.xml"/><Relationship Id="rId21" Type="http://schemas.openxmlformats.org/officeDocument/2006/relationships/slide" Target="slide18.xml"/><Relationship Id="rId7" Type="http://schemas.openxmlformats.org/officeDocument/2006/relationships/slide" Target="slide2.xml"/><Relationship Id="rId12" Type="http://schemas.openxmlformats.org/officeDocument/2006/relationships/slide" Target="slide7.xml"/><Relationship Id="rId17" Type="http://schemas.openxmlformats.org/officeDocument/2006/relationships/slide" Target="slide12.xml"/><Relationship Id="rId2" Type="http://schemas.openxmlformats.org/officeDocument/2006/relationships/notesSlide" Target="../notesSlides/notesSlide1.xml"/><Relationship Id="rId16" Type="http://schemas.openxmlformats.org/officeDocument/2006/relationships/slide" Target="slide13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11" Type="http://schemas.openxmlformats.org/officeDocument/2006/relationships/slide" Target="slide8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1.xml"/><Relationship Id="rId10" Type="http://schemas.openxmlformats.org/officeDocument/2006/relationships/slide" Target="slide9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 5">
            <a:hlinkClick r:id="rId3" action="ppaction://hlinksldjump"/>
          </p:cNvPr>
          <p:cNvSpPr/>
          <p:nvPr/>
        </p:nvSpPr>
        <p:spPr>
          <a:xfrm>
            <a:off x="923152" y="5505449"/>
            <a:ext cx="1080000" cy="1080000"/>
          </a:xfrm>
          <a:prstGeom prst="roundRect">
            <a:avLst/>
          </a:prstGeom>
          <a:solidFill>
            <a:srgbClr val="FF000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5</a:t>
            </a:r>
            <a:endParaRPr lang="en-GB" sz="6000" b="1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5" name="RED 4">
            <a:hlinkClick r:id="rId4" action="ppaction://hlinksldjump"/>
          </p:cNvPr>
          <p:cNvSpPr/>
          <p:nvPr/>
        </p:nvSpPr>
        <p:spPr>
          <a:xfrm>
            <a:off x="923152" y="4324118"/>
            <a:ext cx="1080000" cy="1080000"/>
          </a:xfrm>
          <a:prstGeom prst="roundRect">
            <a:avLst/>
          </a:prstGeom>
          <a:solidFill>
            <a:srgbClr val="FF000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4</a:t>
            </a:r>
            <a:endParaRPr lang="en-GB" sz="6000" b="1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RED 3">
            <a:hlinkClick r:id="rId5" action="ppaction://hlinksldjump"/>
          </p:cNvPr>
          <p:cNvSpPr/>
          <p:nvPr/>
        </p:nvSpPr>
        <p:spPr>
          <a:xfrm>
            <a:off x="923152" y="3142787"/>
            <a:ext cx="1080000" cy="1080000"/>
          </a:xfrm>
          <a:prstGeom prst="roundRect">
            <a:avLst/>
          </a:prstGeom>
          <a:solidFill>
            <a:srgbClr val="FF000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3</a:t>
            </a:r>
            <a:endParaRPr lang="en-GB" sz="6000" b="1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RED 2">
            <a:hlinkClick r:id="rId6" action="ppaction://hlinksldjump"/>
          </p:cNvPr>
          <p:cNvSpPr/>
          <p:nvPr/>
        </p:nvSpPr>
        <p:spPr>
          <a:xfrm>
            <a:off x="923152" y="1961456"/>
            <a:ext cx="1080000" cy="1080000"/>
          </a:xfrm>
          <a:prstGeom prst="roundRect">
            <a:avLst/>
          </a:prstGeom>
          <a:solidFill>
            <a:srgbClr val="FF000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2</a:t>
            </a:r>
            <a:endParaRPr lang="en-GB" sz="6000" b="1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8" name="RED 1">
            <a:hlinkClick r:id="rId7" action="ppaction://hlinksldjump"/>
          </p:cNvPr>
          <p:cNvSpPr/>
          <p:nvPr/>
        </p:nvSpPr>
        <p:spPr>
          <a:xfrm>
            <a:off x="923152" y="780125"/>
            <a:ext cx="1080000" cy="1080000"/>
          </a:xfrm>
          <a:prstGeom prst="roundRect">
            <a:avLst/>
          </a:prstGeom>
          <a:solidFill>
            <a:srgbClr val="FF000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1</a:t>
            </a:r>
            <a:endParaRPr lang="en-GB" sz="6000" b="1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9" name="YELLOW 5">
            <a:hlinkClick r:id="rId8" action="ppaction://hlinksldjump"/>
          </p:cNvPr>
          <p:cNvSpPr/>
          <p:nvPr/>
        </p:nvSpPr>
        <p:spPr>
          <a:xfrm>
            <a:off x="4060379" y="5505449"/>
            <a:ext cx="1080000" cy="1080000"/>
          </a:xfrm>
          <a:prstGeom prst="roundRect">
            <a:avLst/>
          </a:prstGeom>
          <a:solidFill>
            <a:srgbClr val="FFFF0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5</a:t>
            </a:r>
            <a:endParaRPr lang="en-GB" sz="6000" b="1" dirty="0">
              <a:solidFill>
                <a:schemeClr val="tx1"/>
              </a:solidFill>
            </a:endParaRPr>
          </a:p>
        </p:txBody>
      </p:sp>
      <p:sp>
        <p:nvSpPr>
          <p:cNvPr id="10" name="YELLOW 4">
            <a:hlinkClick r:id="rId9" action="ppaction://hlinksldjump"/>
          </p:cNvPr>
          <p:cNvSpPr/>
          <p:nvPr/>
        </p:nvSpPr>
        <p:spPr>
          <a:xfrm>
            <a:off x="4060379" y="4324118"/>
            <a:ext cx="1080000" cy="1080000"/>
          </a:xfrm>
          <a:prstGeom prst="roundRect">
            <a:avLst/>
          </a:prstGeom>
          <a:solidFill>
            <a:srgbClr val="FFFF0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4</a:t>
            </a:r>
            <a:endParaRPr lang="en-GB" sz="6000" b="1" dirty="0">
              <a:solidFill>
                <a:schemeClr val="tx1"/>
              </a:solidFill>
            </a:endParaRPr>
          </a:p>
        </p:txBody>
      </p:sp>
      <p:sp>
        <p:nvSpPr>
          <p:cNvPr id="11" name="YELLOW 3">
            <a:hlinkClick r:id="rId10" action="ppaction://hlinksldjump"/>
          </p:cNvPr>
          <p:cNvSpPr/>
          <p:nvPr/>
        </p:nvSpPr>
        <p:spPr>
          <a:xfrm>
            <a:off x="4060379" y="3142787"/>
            <a:ext cx="1080000" cy="1080000"/>
          </a:xfrm>
          <a:prstGeom prst="roundRect">
            <a:avLst/>
          </a:prstGeom>
          <a:solidFill>
            <a:srgbClr val="FFFF0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3</a:t>
            </a:r>
            <a:endParaRPr lang="en-GB" sz="6000" b="1" dirty="0">
              <a:solidFill>
                <a:schemeClr val="tx1"/>
              </a:solidFill>
            </a:endParaRPr>
          </a:p>
        </p:txBody>
      </p:sp>
      <p:sp>
        <p:nvSpPr>
          <p:cNvPr id="12" name="YELLOW 2">
            <a:hlinkClick r:id="rId11" action="ppaction://hlinksldjump"/>
          </p:cNvPr>
          <p:cNvSpPr/>
          <p:nvPr/>
        </p:nvSpPr>
        <p:spPr>
          <a:xfrm>
            <a:off x="4060379" y="1961456"/>
            <a:ext cx="1080000" cy="1080000"/>
          </a:xfrm>
          <a:prstGeom prst="roundRect">
            <a:avLst/>
          </a:prstGeom>
          <a:solidFill>
            <a:srgbClr val="FFFF0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2</a:t>
            </a:r>
            <a:endParaRPr lang="en-GB" sz="6000" b="1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3" name="YELLOW 1">
            <a:hlinkClick r:id="rId12" action="ppaction://hlinksldjump"/>
          </p:cNvPr>
          <p:cNvSpPr/>
          <p:nvPr/>
        </p:nvSpPr>
        <p:spPr>
          <a:xfrm>
            <a:off x="4060379" y="780125"/>
            <a:ext cx="1080000" cy="1080000"/>
          </a:xfrm>
          <a:prstGeom prst="roundRect">
            <a:avLst/>
          </a:prstGeom>
          <a:solidFill>
            <a:srgbClr val="FFFF0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1</a:t>
            </a:r>
            <a:endParaRPr lang="en-GB" sz="6000" b="1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4" name="GREEN 5">
            <a:hlinkClick r:id="rId13" action="ppaction://hlinksldjump"/>
          </p:cNvPr>
          <p:cNvSpPr/>
          <p:nvPr/>
        </p:nvSpPr>
        <p:spPr>
          <a:xfrm>
            <a:off x="7197607" y="5505449"/>
            <a:ext cx="1080000" cy="1080000"/>
          </a:xfrm>
          <a:prstGeom prst="roundRect">
            <a:avLst/>
          </a:prstGeom>
          <a:solidFill>
            <a:srgbClr val="00B05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5</a:t>
            </a:r>
            <a:endParaRPr lang="en-GB" sz="6000" b="1" dirty="0">
              <a:solidFill>
                <a:schemeClr val="tx1"/>
              </a:solidFill>
            </a:endParaRPr>
          </a:p>
        </p:txBody>
      </p:sp>
      <p:sp>
        <p:nvSpPr>
          <p:cNvPr id="15" name="GREEN 4">
            <a:hlinkClick r:id="rId14" action="ppaction://hlinksldjump"/>
          </p:cNvPr>
          <p:cNvSpPr/>
          <p:nvPr/>
        </p:nvSpPr>
        <p:spPr>
          <a:xfrm>
            <a:off x="7197607" y="4324118"/>
            <a:ext cx="1080000" cy="1080000"/>
          </a:xfrm>
          <a:prstGeom prst="roundRect">
            <a:avLst/>
          </a:prstGeom>
          <a:solidFill>
            <a:srgbClr val="00B05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4</a:t>
            </a:r>
            <a:endParaRPr lang="en-GB" sz="6000" b="1" dirty="0">
              <a:solidFill>
                <a:schemeClr val="tx1"/>
              </a:solidFill>
            </a:endParaRPr>
          </a:p>
        </p:txBody>
      </p:sp>
      <p:sp>
        <p:nvSpPr>
          <p:cNvPr id="16" name="GREEN 3">
            <a:hlinkClick r:id="rId15" action="ppaction://hlinksldjump"/>
          </p:cNvPr>
          <p:cNvSpPr/>
          <p:nvPr/>
        </p:nvSpPr>
        <p:spPr>
          <a:xfrm>
            <a:off x="7197607" y="3142787"/>
            <a:ext cx="1080000" cy="1080000"/>
          </a:xfrm>
          <a:prstGeom prst="roundRect">
            <a:avLst/>
          </a:prstGeom>
          <a:solidFill>
            <a:srgbClr val="00B05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3</a:t>
            </a:r>
            <a:endParaRPr lang="en-GB" sz="6000" b="1" dirty="0">
              <a:solidFill>
                <a:schemeClr val="tx1"/>
              </a:solidFill>
            </a:endParaRPr>
          </a:p>
        </p:txBody>
      </p:sp>
      <p:sp>
        <p:nvSpPr>
          <p:cNvPr id="17" name="GREEN 2">
            <a:hlinkClick r:id="rId16" action="ppaction://hlinksldjump"/>
          </p:cNvPr>
          <p:cNvSpPr/>
          <p:nvPr/>
        </p:nvSpPr>
        <p:spPr>
          <a:xfrm>
            <a:off x="7197607" y="1961456"/>
            <a:ext cx="1080000" cy="1080000"/>
          </a:xfrm>
          <a:prstGeom prst="roundRect">
            <a:avLst/>
          </a:prstGeom>
          <a:solidFill>
            <a:srgbClr val="00B05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2</a:t>
            </a:r>
            <a:endParaRPr lang="en-GB" sz="6000" b="1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8" name="GREEN 1">
            <a:hlinkClick r:id="rId17" action="ppaction://hlinksldjump"/>
          </p:cNvPr>
          <p:cNvSpPr/>
          <p:nvPr/>
        </p:nvSpPr>
        <p:spPr>
          <a:xfrm>
            <a:off x="7197607" y="780125"/>
            <a:ext cx="1080000" cy="1080000"/>
          </a:xfrm>
          <a:prstGeom prst="roundRect">
            <a:avLst/>
          </a:prstGeom>
          <a:solidFill>
            <a:srgbClr val="00B05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1</a:t>
            </a:r>
            <a:endParaRPr lang="en-GB" sz="6000" b="1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BLUE 5">
            <a:hlinkClick r:id="rId18" action="ppaction://hlinksldjump"/>
          </p:cNvPr>
          <p:cNvSpPr/>
          <p:nvPr/>
        </p:nvSpPr>
        <p:spPr>
          <a:xfrm>
            <a:off x="10067577" y="5505449"/>
            <a:ext cx="1080000" cy="1080000"/>
          </a:xfrm>
          <a:prstGeom prst="roundRect">
            <a:avLst/>
          </a:prstGeom>
          <a:solidFill>
            <a:srgbClr val="00B0F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5</a:t>
            </a:r>
            <a:endParaRPr lang="en-GB" sz="6000" b="1" dirty="0">
              <a:solidFill>
                <a:schemeClr val="tx1"/>
              </a:solidFill>
            </a:endParaRPr>
          </a:p>
        </p:txBody>
      </p:sp>
      <p:sp>
        <p:nvSpPr>
          <p:cNvPr id="20" name="BLUE 4">
            <a:hlinkClick r:id="rId19" action="ppaction://hlinksldjump"/>
          </p:cNvPr>
          <p:cNvSpPr/>
          <p:nvPr/>
        </p:nvSpPr>
        <p:spPr>
          <a:xfrm>
            <a:off x="10067577" y="4324118"/>
            <a:ext cx="1080000" cy="1080000"/>
          </a:xfrm>
          <a:prstGeom prst="roundRect">
            <a:avLst/>
          </a:prstGeom>
          <a:solidFill>
            <a:srgbClr val="00B0F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4</a:t>
            </a:r>
            <a:endParaRPr lang="en-GB" sz="6000" b="1" dirty="0">
              <a:solidFill>
                <a:schemeClr val="tx1"/>
              </a:solidFill>
            </a:endParaRPr>
          </a:p>
        </p:txBody>
      </p:sp>
      <p:sp>
        <p:nvSpPr>
          <p:cNvPr id="21" name="BLUE 3">
            <a:hlinkClick r:id="rId20" action="ppaction://hlinksldjump"/>
          </p:cNvPr>
          <p:cNvSpPr/>
          <p:nvPr/>
        </p:nvSpPr>
        <p:spPr>
          <a:xfrm>
            <a:off x="10067577" y="3142787"/>
            <a:ext cx="1080000" cy="1080000"/>
          </a:xfrm>
          <a:prstGeom prst="roundRect">
            <a:avLst/>
          </a:prstGeom>
          <a:solidFill>
            <a:srgbClr val="00B0F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3</a:t>
            </a:r>
            <a:endParaRPr lang="en-GB" sz="6000" b="1" dirty="0">
              <a:solidFill>
                <a:schemeClr val="tx1"/>
              </a:solidFill>
            </a:endParaRPr>
          </a:p>
        </p:txBody>
      </p:sp>
      <p:sp>
        <p:nvSpPr>
          <p:cNvPr id="22" name="BLUE 2">
            <a:hlinkClick r:id="rId21" action="ppaction://hlinksldjump"/>
          </p:cNvPr>
          <p:cNvSpPr/>
          <p:nvPr/>
        </p:nvSpPr>
        <p:spPr>
          <a:xfrm>
            <a:off x="10067577" y="1961456"/>
            <a:ext cx="1080000" cy="1080000"/>
          </a:xfrm>
          <a:prstGeom prst="roundRect">
            <a:avLst/>
          </a:prstGeom>
          <a:solidFill>
            <a:srgbClr val="00B0F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2</a:t>
            </a:r>
            <a:endParaRPr lang="en-GB" sz="6000" b="1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3" name="BLUE 1">
            <a:hlinkClick r:id="rId22" action="ppaction://hlinksldjump"/>
          </p:cNvPr>
          <p:cNvSpPr/>
          <p:nvPr/>
        </p:nvSpPr>
        <p:spPr>
          <a:xfrm>
            <a:off x="10067577" y="780125"/>
            <a:ext cx="1080000" cy="1080000"/>
          </a:xfrm>
          <a:prstGeom prst="roundRect">
            <a:avLst/>
          </a:prstGeom>
          <a:solidFill>
            <a:srgbClr val="00B0F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1</a:t>
            </a:r>
            <a:endParaRPr lang="en-GB" sz="6000" b="1" dirty="0">
              <a:ln w="285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9" name="UNIT 1">
            <a:hlinkClick r:id="rId23" action="ppaction://hlinksldjump"/>
          </p:cNvPr>
          <p:cNvSpPr/>
          <p:nvPr/>
        </p:nvSpPr>
        <p:spPr>
          <a:xfrm>
            <a:off x="923152" y="138794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Arial Black" panose="020B0A04020102020204" pitchFamily="34" charset="0"/>
              </a:rPr>
              <a:t>TOPIC 1</a:t>
            </a:r>
          </a:p>
        </p:txBody>
      </p:sp>
      <p:sp>
        <p:nvSpPr>
          <p:cNvPr id="71" name="UNIT 1">
            <a:hlinkClick r:id="rId23" action="ppaction://hlinksldjump"/>
          </p:cNvPr>
          <p:cNvSpPr/>
          <p:nvPr/>
        </p:nvSpPr>
        <p:spPr>
          <a:xfrm>
            <a:off x="4060379" y="138794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Arial Black" panose="020B0A04020102020204" pitchFamily="34" charset="0"/>
              </a:rPr>
              <a:t>TOPIC 2</a:t>
            </a:r>
          </a:p>
        </p:txBody>
      </p:sp>
      <p:sp>
        <p:nvSpPr>
          <p:cNvPr id="72" name="UNIT 1">
            <a:hlinkClick r:id="rId23" action="ppaction://hlinksldjump"/>
          </p:cNvPr>
          <p:cNvSpPr/>
          <p:nvPr/>
        </p:nvSpPr>
        <p:spPr>
          <a:xfrm>
            <a:off x="7197607" y="138794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Arial Black" panose="020B0A04020102020204" pitchFamily="34" charset="0"/>
              </a:rPr>
              <a:t>TOPIC 3</a:t>
            </a:r>
          </a:p>
        </p:txBody>
      </p:sp>
      <p:sp>
        <p:nvSpPr>
          <p:cNvPr id="73" name="UNIT 1">
            <a:hlinkClick r:id="rId23" action="ppaction://hlinksldjump"/>
          </p:cNvPr>
          <p:cNvSpPr/>
          <p:nvPr/>
        </p:nvSpPr>
        <p:spPr>
          <a:xfrm>
            <a:off x="10067577" y="138794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Arial Black" panose="020B0A04020102020204" pitchFamily="34" charset="0"/>
              </a:rPr>
              <a:t>TOPIC 4</a:t>
            </a:r>
          </a:p>
        </p:txBody>
      </p:sp>
    </p:spTree>
    <p:extLst>
      <p:ext uri="{BB962C8B-B14F-4D97-AF65-F5344CB8AC3E}">
        <p14:creationId xmlns:p14="http://schemas.microsoft.com/office/powerpoint/2010/main" val="79301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FFFF0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اكتب ما تشير اليه العباره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حركات باطنيه أدت الي تكوين سلاسل جبليه مرتفعه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حركات التوائية 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38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FFFF0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اكتب ما تشير اليه العباره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ctr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من العوامل الخارجيه لتشكيل سطح الأرض والتي ينتج عنها دالات الأنهار وشواطئ البحار </a:t>
            </a:r>
            <a:endParaRPr lang="en-US" sz="3200" b="1" dirty="0">
              <a:solidFill>
                <a:schemeClr val="tx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التعرية المائية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9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00B05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اكتب ما تشير اليه العباره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نحت الرياح للصخور ونقلها وإرسابها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التعرية الهوائية 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17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00B05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اكتب ما تشير اليه العباره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ctr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جبال التوائيه تمتد في المغرب وتونس والجزائر </a:t>
            </a:r>
            <a:endParaRPr lang="en-US" sz="3200" b="1" dirty="0">
              <a:solidFill>
                <a:schemeClr val="tx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جبال اطلس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838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00B05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اكتب ما تشير اليه العباره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ctr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ارض منخفضه فى الصحراء يعيش بها السكان وتربي فيها الحيوانات </a:t>
            </a:r>
            <a:endParaRPr lang="en-US" sz="8800" b="1" dirty="0">
              <a:solidFill>
                <a:schemeClr val="tx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واحات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40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00B05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صوب ما تحته خط 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جبال </a:t>
            </a:r>
            <a:r>
              <a:rPr lang="ar-EG" sz="3200" u="sng" dirty="0">
                <a:latin typeface="Dubai" panose="020B0503030403030204" pitchFamily="34" charset="-78"/>
                <a:cs typeface="Dubai" panose="020B0503030403030204" pitchFamily="34" charset="-78"/>
              </a:rPr>
              <a:t>أطلس</a:t>
            </a:r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 من الجبال الانكساريه في الوطن العربي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البحر الاحمر 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40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00B05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صوب ما تحته خط 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تقع هضبه الشطوط بين سلاسل </a:t>
            </a:r>
            <a:r>
              <a:rPr lang="ar-EG" sz="3200" u="sng" dirty="0">
                <a:latin typeface="Dubai" panose="020B0503030403030204" pitchFamily="34" charset="-78"/>
                <a:cs typeface="Dubai" panose="020B0503030403030204" pitchFamily="34" charset="-78"/>
              </a:rPr>
              <a:t>جبال الشام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اطلس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390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00B0F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صوب ما تحته خط 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تحصر جبال </a:t>
            </a:r>
            <a:r>
              <a:rPr lang="ar-EG" sz="3200" u="sng" dirty="0">
                <a:latin typeface="Dubai" panose="020B0503030403030204" pitchFamily="34" charset="-78"/>
                <a:cs typeface="Dubai" panose="020B0503030403030204" pitchFamily="34" charset="-78"/>
              </a:rPr>
              <a:t>البحر الأحمر </a:t>
            </a:r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بينها عده سهول تجري بها عده أنهار منها العاصي والليطاني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الشام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25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00B0F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صوب ما تحته خط 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تمتد هضبه افريقيا الشماليه من المحيط الأطلنطي غربآ حتي </a:t>
            </a:r>
            <a:r>
              <a:rPr lang="ar-EG" sz="3200" u="sng" dirty="0">
                <a:latin typeface="Dubai" panose="020B0503030403030204" pitchFamily="34" charset="-78"/>
                <a:cs typeface="Dubai" panose="020B0503030403030204" pitchFamily="34" charset="-78"/>
              </a:rPr>
              <a:t>المحيط الهادي </a:t>
            </a:r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شرقآ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جبال البحر الاحمر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01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00B0F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اختر الإجابه الصحيحه مما بين القوسين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يعد وادي .............. من اشهر الأوديه الجافه فى مصر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( النيل – الفرات – العلاقي – العاصي )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العلاقي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38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FF000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ما النتائج المترتبه علي 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تعرض الوطن العربي لحركات التوائيه وانكساريه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endParaRPr lang="en-US" dirty="0"/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ترتب علي تعرض الوطن العربي لحركات التوانيك الي تكوين السلاسل الجبلية الالتوائية مثل جبال اطلس وجبال كردستان بينها ادي تعرض الوطن العربي لحركات انكسارية مثل جبال البحر الاحمر وجبال الشام 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79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00B0F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اختر الإجابه الصحيحه مما بين القوسين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تقع هضبه حضر موت في .................. شبه الجزيره العربيه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( شمال – جنوب – شرق – وسط )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جنوب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1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00B0F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اختر الإجابه الصحيحه مما بين القوسين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تقع هضبه الشطوط بين سلاسل جبال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(البحر الأحمر – الشام – كردستان – أطلس )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ar-EG" sz="3200" dirty="0"/>
              <a:t>اطلس 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98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FF000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ما النتائج المترتبه علي  </a:t>
            </a: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الثورانات البركانيه في الوطن العربي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ادت الي ظهور الجبال والهضاب البركانية مثل هضب اليمن 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9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FF000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ما النتائج المترتبه علي 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التعريه الهوائيه علي سطح الوطن العربي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ar-EG" sz="3200" dirty="0"/>
              <a:t>ادي ذالك الي ظهور اشكال سطح متعددة مثل الكثبان الرملية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FF000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ماذا يحدث إذا  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لم يتعرض الوطن العربي لحركات التوائيه وانكساريه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dirty="0"/>
              <a:t>لن يتم</a:t>
            </a:r>
            <a:r>
              <a:rPr lang="en-US" sz="3200" dirty="0"/>
              <a:t> :</a:t>
            </a:r>
          </a:p>
          <a:p>
            <a:pPr algn="ctr"/>
            <a:r>
              <a:rPr lang="ar-EG" sz="3200" dirty="0"/>
              <a:t>تكوين السلاسل الجبلية الالتوائية </a:t>
            </a:r>
            <a:endParaRPr lang="en-US" sz="3200" dirty="0"/>
          </a:p>
          <a:p>
            <a:pPr algn="ctr"/>
            <a:r>
              <a:rPr lang="ar-EG" sz="3200" dirty="0"/>
              <a:t>مثل : جبال كردستان وجبال زاجروس وجبال عمان وجبال اطلس </a:t>
            </a:r>
            <a:endParaRPr lang="en-US" sz="3200" dirty="0"/>
          </a:p>
          <a:p>
            <a:pPr algn="ctr"/>
            <a:r>
              <a:rPr lang="ar-EG" sz="3200" dirty="0"/>
              <a:t>تكوين السلاسل الجبلية الانكسارية </a:t>
            </a:r>
            <a:endParaRPr lang="en-US" sz="3200" dirty="0"/>
          </a:p>
          <a:p>
            <a:pPr algn="ctr"/>
            <a:r>
              <a:rPr lang="ar-EG" sz="3200" dirty="0"/>
              <a:t>مثل : جبال البحر الاحمر وجبال الشام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8855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FF000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ما العلاقه بين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التعريه الهوائيه ، وتشكيل سطح الأرض في الوطن العربي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ساعدت التعرية الهوائية المتمثلة في نحت الرياح للصخور ونقلها وارسالها علي ظهور اشكال سطح متعددة مثل الكثبان الرملية 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62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FFFF0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ما العلاقه بين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الأنهار ، والسهول الفيضيه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تعد الانهار هي المسؤلة عن تكوين السهول الفيضية وذالك عن طريق ترسيب المواد العالقة علي جانب الانهار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05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FFFF0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ما العلاقه بين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الجبال المرتفعه ، ودرجه الحراره فى الوطن العربي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/>
              <a:t>تؤثر التضاريس في ارتفاع درجة الحرارة فكلما ارتفعنا 150 درجة عن سطح البحر تنخفض درجة الحرارة درجة مئوية 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93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538465"/>
            <a:ext cx="10800000" cy="2700000"/>
          </a:xfrm>
          <a:prstGeom prst="roundRect">
            <a:avLst/>
          </a:prstGeom>
          <a:solidFill>
            <a:srgbClr val="FFFF00">
              <a:alpha val="50000"/>
            </a:srgbClr>
          </a:solidFill>
          <a:ln w="76200"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3200" b="1" dirty="0">
                <a:latin typeface="Dubai" panose="020B0503030403030204" pitchFamily="34" charset="-78"/>
                <a:cs typeface="Dubai" panose="020B0503030403030204" pitchFamily="34" charset="-78"/>
              </a:rPr>
              <a:t>دلل علي صحه كل عباره من العبارات الآتيه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lvl="0" algn="ctr" rtl="1"/>
            <a:r>
              <a:rPr lang="ar-EG" sz="3200" dirty="0">
                <a:latin typeface="Dubai" panose="020B0503030403030204" pitchFamily="34" charset="-78"/>
                <a:cs typeface="Dubai" panose="020B0503030403030204" pitchFamily="34" charset="-78"/>
              </a:rPr>
              <a:t>أثرت العوامل الخارجيه على تشكيل سطح الأرض في الوطن العربي </a:t>
            </a:r>
            <a:endParaRPr lang="en-US" sz="32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NSWER">
            <a:hlinkClick r:id="rId3" action="ppaction://hlinksldjump"/>
          </p:cNvPr>
          <p:cNvSpPr/>
          <p:nvPr/>
        </p:nvSpPr>
        <p:spPr>
          <a:xfrm>
            <a:off x="696000" y="3584809"/>
            <a:ext cx="10800000" cy="2700000"/>
          </a:xfrm>
          <a:prstGeom prst="roundRect">
            <a:avLst/>
          </a:prstGeom>
          <a:solidFill>
            <a:schemeClr val="bg1">
              <a:alpha val="40000"/>
            </a:schemeClr>
          </a:solidFill>
          <a:ln w="76200"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dirty="0"/>
              <a:t>حيث تتمثل في</a:t>
            </a:r>
            <a:r>
              <a:rPr lang="en-US" sz="2800" dirty="0"/>
              <a:t> : </a:t>
            </a:r>
          </a:p>
          <a:p>
            <a:pPr algn="ctr"/>
            <a:r>
              <a:rPr lang="ar-EG" sz="2800" dirty="0"/>
              <a:t>التعرية المائية عن طريق نحت الماء للصخور ونقلها وارسالها وينتج عنها اشكال صطح متعددة </a:t>
            </a:r>
            <a:endParaRPr lang="en-US" sz="2800" dirty="0"/>
          </a:p>
          <a:p>
            <a:pPr algn="ctr"/>
            <a:r>
              <a:rPr lang="ar-EG" sz="2800" dirty="0"/>
              <a:t>مثل : الانهار وشواطئ البحار </a:t>
            </a:r>
            <a:endParaRPr lang="en-US" sz="2800" dirty="0"/>
          </a:p>
          <a:p>
            <a:pPr algn="ctr"/>
            <a:r>
              <a:rPr lang="ar-EG" sz="2800" dirty="0"/>
              <a:t>التعرية الهوائية عن طريق نحت الرياح للصخور ونقلها ارسابها وينتج عنها اشكال صطح متعددة مثل الكثبان الرملية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9812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931</Words>
  <Application>Microsoft Office PowerPoint</Application>
  <PresentationFormat>Widescreen</PresentationFormat>
  <Paragraphs>156</Paragraphs>
  <Slides>21</Slides>
  <Notes>21</Notes>
  <HiddenSlides>20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Arial Black</vt:lpstr>
      <vt:lpstr>Calibri</vt:lpstr>
      <vt:lpstr>Calibri Light</vt:lpstr>
      <vt:lpstr>Dubai</vt:lpstr>
      <vt:lpstr>Office テーマ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tekhno logic</dc:creator>
  <cp:lastModifiedBy>UNLIMITED</cp:lastModifiedBy>
  <cp:revision>12</cp:revision>
  <dcterms:created xsi:type="dcterms:W3CDTF">2015-01-20T03:17:08Z</dcterms:created>
  <dcterms:modified xsi:type="dcterms:W3CDTF">2020-12-25T18:09:49Z</dcterms:modified>
</cp:coreProperties>
</file>