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drawings/drawing6.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1" r:id="rId2"/>
    <p:sldMasterId id="2147483766" r:id="rId3"/>
  </p:sldMasterIdLst>
  <p:notesMasterIdLst>
    <p:notesMasterId r:id="rId24"/>
  </p:notesMasterIdLst>
  <p:sldIdLst>
    <p:sldId id="286" r:id="rId4"/>
    <p:sldId id="274" r:id="rId5"/>
    <p:sldId id="257" r:id="rId6"/>
    <p:sldId id="280" r:id="rId7"/>
    <p:sldId id="287" r:id="rId8"/>
    <p:sldId id="261" r:id="rId9"/>
    <p:sldId id="260" r:id="rId10"/>
    <p:sldId id="263" r:id="rId11"/>
    <p:sldId id="276" r:id="rId12"/>
    <p:sldId id="264" r:id="rId13"/>
    <p:sldId id="277" r:id="rId14"/>
    <p:sldId id="265" r:id="rId15"/>
    <p:sldId id="266" r:id="rId16"/>
    <p:sldId id="267" r:id="rId17"/>
    <p:sldId id="268" r:id="rId18"/>
    <p:sldId id="278" r:id="rId19"/>
    <p:sldId id="269" r:id="rId20"/>
    <p:sldId id="270" r:id="rId21"/>
    <p:sldId id="271" r:id="rId22"/>
    <p:sldId id="279" r:id="rId23"/>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CC"/>
    <a:srgbClr val="CC00FF"/>
    <a:srgbClr val="CC66FF"/>
    <a:srgbClr val="3333FF"/>
    <a:srgbClr val="FFCCFF"/>
    <a:srgbClr val="FF99FF"/>
    <a:srgbClr val="CCECFF"/>
    <a:srgbClr val="FFFFCC"/>
    <a:srgbClr val="CC99F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3595" autoAdjust="0"/>
    <p:restoredTop sz="94660"/>
  </p:normalViewPr>
  <p:slideViewPr>
    <p:cSldViewPr showGuides="1">
      <p:cViewPr varScale="1">
        <p:scale>
          <a:sx n="79" d="100"/>
          <a:sy n="79" d="100"/>
        </p:scale>
        <p:origin x="90" y="750"/>
      </p:cViewPr>
      <p:guideLst>
        <p:guide orient="horz" pos="220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4834355586765948E-2"/>
          <c:w val="0.90152633558416406"/>
          <c:h val="0.9978366707337496"/>
        </c:manualLayout>
      </c:layout>
      <c:doughnutChart>
        <c:varyColors val="1"/>
        <c:ser>
          <c:idx val="0"/>
          <c:order val="0"/>
          <c:tx>
            <c:strRef>
              <c:f>Sheet1!$B$1</c:f>
              <c:strCache>
                <c:ptCount val="1"/>
                <c:pt idx="0">
                  <c:v>Sales</c:v>
                </c:pt>
              </c:strCache>
            </c:strRef>
          </c:tx>
          <c:dPt>
            <c:idx val="0"/>
            <c:bubble3D val="0"/>
            <c:spPr>
              <a:solidFill>
                <a:schemeClr val="accent3"/>
              </a:solidFill>
            </c:spPr>
            <c:extLst>
              <c:ext xmlns:c16="http://schemas.microsoft.com/office/drawing/2014/chart" uri="{C3380CC4-5D6E-409C-BE32-E72D297353CC}">
                <c16:uniqueId val="{00000001-E6B0-4C73-A4D4-770BF8E3665F}"/>
              </c:ext>
            </c:extLst>
          </c:dPt>
          <c:dPt>
            <c:idx val="1"/>
            <c:bubble3D val="0"/>
            <c:spPr>
              <a:noFill/>
            </c:spPr>
            <c:extLst>
              <c:ext xmlns:c16="http://schemas.microsoft.com/office/drawing/2014/chart" uri="{C3380CC4-5D6E-409C-BE32-E72D297353CC}">
                <c16:uniqueId val="{00000003-E6B0-4C73-A4D4-770BF8E3665F}"/>
              </c:ext>
            </c:extLst>
          </c:dPt>
          <c:cat>
            <c:strRef>
              <c:f>Sheet1!$A$2:$A$3</c:f>
              <c:strCache>
                <c:ptCount val="2"/>
                <c:pt idx="0">
                  <c:v>1st Qtr</c:v>
                </c:pt>
                <c:pt idx="1">
                  <c:v>2nd Qtr</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E6B0-4C73-A4D4-770BF8E3665F}"/>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ar-EG"/>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936672941877849E-2"/>
          <c:y val="4.4834355586765941E-2"/>
          <c:w val="0.90152633558416406"/>
          <c:h val="0.9978366707337496"/>
        </c:manualLayout>
      </c:layout>
      <c:doughnutChart>
        <c:varyColors val="1"/>
        <c:ser>
          <c:idx val="0"/>
          <c:order val="0"/>
          <c:tx>
            <c:strRef>
              <c:f>Sheet1!$B$1</c:f>
              <c:strCache>
                <c:ptCount val="1"/>
                <c:pt idx="0">
                  <c:v>Sales</c:v>
                </c:pt>
              </c:strCache>
            </c:strRef>
          </c:tx>
          <c:dPt>
            <c:idx val="0"/>
            <c:bubble3D val="0"/>
            <c:spPr>
              <a:solidFill>
                <a:schemeClr val="accent4"/>
              </a:solidFill>
            </c:spPr>
            <c:extLst>
              <c:ext xmlns:c16="http://schemas.microsoft.com/office/drawing/2014/chart" uri="{C3380CC4-5D6E-409C-BE32-E72D297353CC}">
                <c16:uniqueId val="{00000001-E57D-460F-9D2F-5215590166D1}"/>
              </c:ext>
            </c:extLst>
          </c:dPt>
          <c:dPt>
            <c:idx val="1"/>
            <c:bubble3D val="0"/>
            <c:spPr>
              <a:noFill/>
            </c:spPr>
            <c:extLst>
              <c:ext xmlns:c16="http://schemas.microsoft.com/office/drawing/2014/chart" uri="{C3380CC4-5D6E-409C-BE32-E72D297353CC}">
                <c16:uniqueId val="{00000003-E57D-460F-9D2F-5215590166D1}"/>
              </c:ext>
            </c:extLst>
          </c:dPt>
          <c:cat>
            <c:strRef>
              <c:f>Sheet1!$A$2:$A$3</c:f>
              <c:strCache>
                <c:ptCount val="2"/>
                <c:pt idx="0">
                  <c:v>1st Qtr</c:v>
                </c:pt>
                <c:pt idx="1">
                  <c:v>2nd Qtr</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4-E57D-460F-9D2F-5215590166D1}"/>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ar-EG"/>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502086428072614E-2"/>
          <c:y val="0"/>
          <c:w val="0.90152633558416406"/>
          <c:h val="0.9978366707337496"/>
        </c:manualLayout>
      </c:layout>
      <c:doughnutChart>
        <c:varyColors val="1"/>
        <c:ser>
          <c:idx val="0"/>
          <c:order val="0"/>
          <c:tx>
            <c:strRef>
              <c:f>Sheet1!$B$1</c:f>
              <c:strCache>
                <c:ptCount val="1"/>
                <c:pt idx="0">
                  <c:v>Sales</c:v>
                </c:pt>
              </c:strCache>
            </c:strRef>
          </c:tx>
          <c:dPt>
            <c:idx val="0"/>
            <c:bubble3D val="0"/>
            <c:spPr>
              <a:solidFill>
                <a:schemeClr val="accent2"/>
              </a:solidFill>
            </c:spPr>
            <c:extLst>
              <c:ext xmlns:c16="http://schemas.microsoft.com/office/drawing/2014/chart" uri="{C3380CC4-5D6E-409C-BE32-E72D297353CC}">
                <c16:uniqueId val="{00000001-9FE3-4714-8E45-DC49758226BE}"/>
              </c:ext>
            </c:extLst>
          </c:dPt>
          <c:dPt>
            <c:idx val="1"/>
            <c:bubble3D val="0"/>
            <c:spPr>
              <a:noFill/>
            </c:spPr>
            <c:extLst>
              <c:ext xmlns:c16="http://schemas.microsoft.com/office/drawing/2014/chart" uri="{C3380CC4-5D6E-409C-BE32-E72D297353CC}">
                <c16:uniqueId val="{00000003-9FE3-4714-8E45-DC49758226BE}"/>
              </c:ext>
            </c:extLst>
          </c:dPt>
          <c:cat>
            <c:strRef>
              <c:f>Sheet1!$A$2:$A$3</c:f>
              <c:strCache>
                <c:ptCount val="2"/>
                <c:pt idx="0">
                  <c:v>1st Qtr</c:v>
                </c:pt>
                <c:pt idx="1">
                  <c:v>2nd Qtr</c:v>
                </c:pt>
              </c:strCache>
            </c:strRef>
          </c:cat>
          <c:val>
            <c:numRef>
              <c:f>Sheet1!$B$2:$B$3</c:f>
              <c:numCache>
                <c:formatCode>General</c:formatCode>
                <c:ptCount val="2"/>
                <c:pt idx="0">
                  <c:v>80</c:v>
                </c:pt>
                <c:pt idx="1">
                  <c:v>20</c:v>
                </c:pt>
              </c:numCache>
            </c:numRef>
          </c:val>
          <c:extLst>
            <c:ext xmlns:c16="http://schemas.microsoft.com/office/drawing/2014/chart" uri="{C3380CC4-5D6E-409C-BE32-E72D297353CC}">
              <c16:uniqueId val="{00000004-9FE3-4714-8E45-DC49758226BE}"/>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ar-EG"/>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936672941877849E-2"/>
          <c:y val="4.4834355586765941E-2"/>
          <c:w val="0.90152633558416406"/>
          <c:h val="0.9978366707337496"/>
        </c:manualLayout>
      </c:layout>
      <c:doughnutChart>
        <c:varyColors val="1"/>
        <c:ser>
          <c:idx val="0"/>
          <c:order val="0"/>
          <c:tx>
            <c:strRef>
              <c:f>Sheet1!$B$1</c:f>
              <c:strCache>
                <c:ptCount val="1"/>
                <c:pt idx="0">
                  <c:v>Sales</c:v>
                </c:pt>
              </c:strCache>
            </c:strRef>
          </c:tx>
          <c:dPt>
            <c:idx val="0"/>
            <c:bubble3D val="0"/>
            <c:spPr>
              <a:solidFill>
                <a:srgbClr val="FFCCFF"/>
              </a:solidFill>
            </c:spPr>
            <c:extLst>
              <c:ext xmlns:c16="http://schemas.microsoft.com/office/drawing/2014/chart" uri="{C3380CC4-5D6E-409C-BE32-E72D297353CC}">
                <c16:uniqueId val="{00000001-E57D-460F-9D2F-5215590166D1}"/>
              </c:ext>
            </c:extLst>
          </c:dPt>
          <c:dPt>
            <c:idx val="1"/>
            <c:bubble3D val="0"/>
            <c:spPr>
              <a:noFill/>
            </c:spPr>
            <c:extLst>
              <c:ext xmlns:c16="http://schemas.microsoft.com/office/drawing/2014/chart" uri="{C3380CC4-5D6E-409C-BE32-E72D297353CC}">
                <c16:uniqueId val="{00000003-E57D-460F-9D2F-5215590166D1}"/>
              </c:ext>
            </c:extLst>
          </c:dPt>
          <c:cat>
            <c:strRef>
              <c:f>Sheet1!$A$2:$A$3</c:f>
              <c:strCache>
                <c:ptCount val="2"/>
                <c:pt idx="0">
                  <c:v>1st Qtr</c:v>
                </c:pt>
                <c:pt idx="1">
                  <c:v>2nd Qtr</c:v>
                </c:pt>
              </c:strCache>
            </c:strRef>
          </c:cat>
          <c:val>
            <c:numRef>
              <c:f>Sheet1!$B$2:$B$3</c:f>
              <c:numCache>
                <c:formatCode>General</c:formatCode>
                <c:ptCount val="2"/>
                <c:pt idx="0">
                  <c:v>40</c:v>
                </c:pt>
                <c:pt idx="1">
                  <c:v>60</c:v>
                </c:pt>
              </c:numCache>
            </c:numRef>
          </c:val>
          <c:extLst>
            <c:ext xmlns:c16="http://schemas.microsoft.com/office/drawing/2014/chart" uri="{C3380CC4-5D6E-409C-BE32-E72D297353CC}">
              <c16:uniqueId val="{00000004-E57D-460F-9D2F-5215590166D1}"/>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ar-EG"/>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4834355586765948E-2"/>
          <c:w val="0.90152633558416406"/>
          <c:h val="0.9978366707337496"/>
        </c:manualLayout>
      </c:layout>
      <c:doughnutChart>
        <c:varyColors val="1"/>
        <c:ser>
          <c:idx val="0"/>
          <c:order val="0"/>
          <c:tx>
            <c:strRef>
              <c:f>Sheet1!$B$1</c:f>
              <c:strCache>
                <c:ptCount val="1"/>
                <c:pt idx="0">
                  <c:v>Sales</c:v>
                </c:pt>
              </c:strCache>
            </c:strRef>
          </c:tx>
          <c:dPt>
            <c:idx val="0"/>
            <c:bubble3D val="0"/>
            <c:spPr>
              <a:solidFill>
                <a:srgbClr val="CCECFF"/>
              </a:solidFill>
            </c:spPr>
            <c:extLst>
              <c:ext xmlns:c16="http://schemas.microsoft.com/office/drawing/2014/chart" uri="{C3380CC4-5D6E-409C-BE32-E72D297353CC}">
                <c16:uniqueId val="{00000001-E6B0-4C73-A4D4-770BF8E3665F}"/>
              </c:ext>
            </c:extLst>
          </c:dPt>
          <c:dPt>
            <c:idx val="1"/>
            <c:bubble3D val="0"/>
            <c:spPr>
              <a:noFill/>
            </c:spPr>
            <c:extLst>
              <c:ext xmlns:c16="http://schemas.microsoft.com/office/drawing/2014/chart" uri="{C3380CC4-5D6E-409C-BE32-E72D297353CC}">
                <c16:uniqueId val="{00000003-E6B0-4C73-A4D4-770BF8E3665F}"/>
              </c:ext>
            </c:extLst>
          </c:dPt>
          <c:cat>
            <c:strRef>
              <c:f>Sheet1!$A$2:$A$3</c:f>
              <c:strCache>
                <c:ptCount val="2"/>
                <c:pt idx="0">
                  <c:v>1st Qtr</c:v>
                </c:pt>
                <c:pt idx="1">
                  <c:v>2nd Qtr</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E6B0-4C73-A4D4-770BF8E3665F}"/>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ar-EG"/>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502086428072614E-2"/>
          <c:y val="0"/>
          <c:w val="0.90152633558416406"/>
          <c:h val="0.9978366707337496"/>
        </c:manualLayout>
      </c:layout>
      <c:doughnutChart>
        <c:varyColors val="1"/>
        <c:ser>
          <c:idx val="0"/>
          <c:order val="0"/>
          <c:tx>
            <c:strRef>
              <c:f>Sheet1!$B$1</c:f>
              <c:strCache>
                <c:ptCount val="1"/>
                <c:pt idx="0">
                  <c:v>Sales</c:v>
                </c:pt>
              </c:strCache>
            </c:strRef>
          </c:tx>
          <c:spPr>
            <a:solidFill>
              <a:srgbClr val="CC00FF"/>
            </a:solidFill>
          </c:spPr>
          <c:dPt>
            <c:idx val="0"/>
            <c:bubble3D val="0"/>
            <c:extLst>
              <c:ext xmlns:c16="http://schemas.microsoft.com/office/drawing/2014/chart" uri="{C3380CC4-5D6E-409C-BE32-E72D297353CC}">
                <c16:uniqueId val="{00000001-9FE3-4714-8E45-DC49758226BE}"/>
              </c:ext>
            </c:extLst>
          </c:dPt>
          <c:dPt>
            <c:idx val="1"/>
            <c:bubble3D val="0"/>
            <c:spPr>
              <a:noFill/>
            </c:spPr>
            <c:extLst>
              <c:ext xmlns:c16="http://schemas.microsoft.com/office/drawing/2014/chart" uri="{C3380CC4-5D6E-409C-BE32-E72D297353CC}">
                <c16:uniqueId val="{00000003-9FE3-4714-8E45-DC49758226BE}"/>
              </c:ext>
            </c:extLst>
          </c:dPt>
          <c:cat>
            <c:strRef>
              <c:f>Sheet1!$A$2:$A$3</c:f>
              <c:strCache>
                <c:ptCount val="2"/>
                <c:pt idx="0">
                  <c:v>1st Qtr</c:v>
                </c:pt>
                <c:pt idx="1">
                  <c:v>2nd Qtr</c:v>
                </c:pt>
              </c:strCache>
            </c:strRef>
          </c:cat>
          <c:val>
            <c:numRef>
              <c:f>Sheet1!$B$2:$B$3</c:f>
              <c:numCache>
                <c:formatCode>General</c:formatCode>
                <c:ptCount val="2"/>
                <c:pt idx="0">
                  <c:v>80</c:v>
                </c:pt>
                <c:pt idx="1">
                  <c:v>20</c:v>
                </c:pt>
              </c:numCache>
            </c:numRef>
          </c:val>
          <c:extLst>
            <c:ext xmlns:c16="http://schemas.microsoft.com/office/drawing/2014/chart" uri="{C3380CC4-5D6E-409C-BE32-E72D297353CC}">
              <c16:uniqueId val="{00000004-9FE3-4714-8E45-DC49758226BE}"/>
            </c:ext>
          </c:extLst>
        </c:ser>
        <c:dLbls>
          <c:showLegendKey val="0"/>
          <c:showVal val="0"/>
          <c:showCatName val="0"/>
          <c:showSerName val="0"/>
          <c:showPercent val="0"/>
          <c:showBubbleSize val="0"/>
          <c:showLeaderLines val="1"/>
        </c:dLbls>
        <c:firstSliceAng val="0"/>
        <c:holeSize val="80"/>
      </c:doughnutChart>
    </c:plotArea>
    <c:plotVisOnly val="1"/>
    <c:dispBlanksAs val="gap"/>
    <c:showDLblsOverMax val="0"/>
  </c:chart>
  <c:txPr>
    <a:bodyPr/>
    <a:lstStyle/>
    <a:p>
      <a:pPr>
        <a:defRPr sz="1800"/>
      </a:pPr>
      <a:endParaRPr lang="ar-EG"/>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0.18741</cdr:x>
      <cdr:y>0.32056</cdr:y>
    </cdr:from>
    <cdr:to>
      <cdr:x>0.73444</cdr:x>
      <cdr:y>0.66169</cdr:y>
    </cdr:to>
    <cdr:sp macro="" textlink="">
      <cdr:nvSpPr>
        <cdr:cNvPr id="2" name="Rectangle 1"/>
        <cdr:cNvSpPr/>
      </cdr:nvSpPr>
      <cdr:spPr>
        <a:xfrm xmlns:a="http://schemas.openxmlformats.org/drawingml/2006/main">
          <a:off x="518061" y="879643"/>
          <a:ext cx="1512168" cy="93610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pPr algn="r"/>
          <a:r>
            <a:rPr lang="ar-EG" altLang="ko-KR" sz="2400" b="1" dirty="0" smtClean="0">
              <a:solidFill>
                <a:schemeClr val="accent3">
                  <a:lumMod val="75000"/>
                </a:schemeClr>
              </a:solidFill>
              <a:latin typeface="Simplified Arabic" panose="02020603050405020304" pitchFamily="18" charset="-78"/>
              <a:cs typeface="Simplified Arabic" panose="02020603050405020304" pitchFamily="18" charset="-78"/>
            </a:rPr>
            <a:t>الجدول الدوري لموزلي</a:t>
          </a:r>
          <a:endParaRPr lang="en-US" altLang="ko-KR" sz="2400" b="1" dirty="0">
            <a:solidFill>
              <a:schemeClr val="accent3">
                <a:lumMod val="75000"/>
              </a:schemeClr>
            </a:solidFill>
            <a:latin typeface="Simplified Arabic" panose="02020603050405020304" pitchFamily="18" charset="-78"/>
            <a:cs typeface="Simplified Arabic" panose="02020603050405020304" pitchFamily="18" charset="-7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0.20842</cdr:y>
    </cdr:from>
    <cdr:to>
      <cdr:x>0.71332</cdr:x>
      <cdr:y>0.79158</cdr:y>
    </cdr:to>
    <cdr:sp macro="" textlink="">
      <cdr:nvSpPr>
        <cdr:cNvPr id="3" name="TextBox 10"/>
        <cdr:cNvSpPr txBox="1"/>
      </cdr:nvSpPr>
      <cdr:spPr>
        <a:xfrm xmlns:a="http://schemas.openxmlformats.org/drawingml/2006/main">
          <a:off x="-6999970" y="428992"/>
          <a:ext cx="1529379" cy="120032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pPr algn="r"/>
          <a:r>
            <a:rPr lang="ar-EG" altLang="ko-KR" sz="2400" b="1" dirty="0" smtClean="0">
              <a:solidFill>
                <a:schemeClr val="accent4">
                  <a:lumMod val="75000"/>
                </a:schemeClr>
              </a:solidFill>
              <a:latin typeface="Simplified Arabic" panose="02020603050405020304" pitchFamily="18" charset="-78"/>
              <a:cs typeface="Simplified Arabic" panose="02020603050405020304" pitchFamily="18" charset="-78"/>
            </a:rPr>
            <a:t>الجدول الدوري لمندليف</a:t>
          </a:r>
          <a:endParaRPr lang="en-US" altLang="ko-KR" sz="2400" b="1" dirty="0">
            <a:solidFill>
              <a:schemeClr val="accent4">
                <a:lumMod val="75000"/>
              </a:schemeClr>
            </a:solidFill>
            <a:latin typeface="Simplified Arabic" panose="02020603050405020304" pitchFamily="18" charset="-78"/>
            <a:cs typeface="Simplified Arabic" panose="02020603050405020304" pitchFamily="18" charset="-7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0.19248</cdr:x>
      <cdr:y>0.27572</cdr:y>
    </cdr:from>
    <cdr:to>
      <cdr:x>0.76556</cdr:x>
      <cdr:y>0.7743</cdr:y>
    </cdr:to>
    <cdr:sp macro="" textlink="">
      <cdr:nvSpPr>
        <cdr:cNvPr id="2" name="Rectangle 1"/>
        <cdr:cNvSpPr/>
      </cdr:nvSpPr>
      <cdr:spPr>
        <a:xfrm xmlns:a="http://schemas.openxmlformats.org/drawingml/2006/main">
          <a:off x="532068" y="756594"/>
          <a:ext cx="1584176" cy="1368152"/>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pPr algn="r"/>
          <a:r>
            <a:rPr lang="ar-EG" altLang="ko-KR" sz="2400" b="1" dirty="0" smtClean="0">
              <a:solidFill>
                <a:schemeClr val="accent2">
                  <a:lumMod val="75000"/>
                </a:schemeClr>
              </a:solidFill>
              <a:latin typeface="Simplified Arabic" panose="02020603050405020304" pitchFamily="18" charset="-78"/>
              <a:cs typeface="Simplified Arabic" panose="02020603050405020304" pitchFamily="18" charset="-78"/>
            </a:rPr>
            <a:t>الجدول الدوري الحديث</a:t>
          </a:r>
          <a:endParaRPr lang="en-US" altLang="ko-KR" sz="2400" b="1" dirty="0">
            <a:solidFill>
              <a:schemeClr val="accent2">
                <a:lumMod val="75000"/>
              </a:schemeClr>
            </a:solidFill>
            <a:latin typeface="Simplified Arabic" panose="02020603050405020304" pitchFamily="18" charset="-78"/>
            <a:cs typeface="Simplified Arabic" panose="02020603050405020304" pitchFamily="18" charset="-78"/>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0.24745</cdr:y>
    </cdr:from>
    <cdr:to>
      <cdr:x>0.76014</cdr:x>
      <cdr:y>0.80911</cdr:y>
    </cdr:to>
    <cdr:sp macro="" textlink="">
      <cdr:nvSpPr>
        <cdr:cNvPr id="3" name="TextBox 10"/>
        <cdr:cNvSpPr txBox="1"/>
      </cdr:nvSpPr>
      <cdr:spPr>
        <a:xfrm xmlns:a="http://schemas.openxmlformats.org/drawingml/2006/main">
          <a:off x="0" y="691556"/>
          <a:ext cx="1825620" cy="15696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pPr algn="r"/>
          <a:r>
            <a:rPr lang="ar-EG" altLang="ko-KR" sz="2400" b="1" dirty="0" smtClean="0">
              <a:solidFill>
                <a:srgbClr val="FFCCFF"/>
              </a:solidFill>
              <a:latin typeface="Simplified Arabic" panose="02020603050405020304" pitchFamily="18" charset="-78"/>
              <a:cs typeface="Simplified Arabic" panose="02020603050405020304" pitchFamily="18" charset="-78"/>
            </a:rPr>
            <a:t>استثمار العناصر و الموارد و الخامات البيئيةلمندليف</a:t>
          </a:r>
          <a:endParaRPr lang="en-US" altLang="ko-KR" sz="2400" b="1" dirty="0">
            <a:solidFill>
              <a:srgbClr val="FFCCFF"/>
            </a:solidFill>
            <a:latin typeface="Simplified Arabic" panose="02020603050405020304" pitchFamily="18" charset="-78"/>
            <a:cs typeface="Simplified Arabic" panose="02020603050405020304" pitchFamily="18" charset="-78"/>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0.16753</cdr:x>
      <cdr:y>0.32056</cdr:y>
    </cdr:from>
    <cdr:to>
      <cdr:x>0.73444</cdr:x>
      <cdr:y>0.77894</cdr:y>
    </cdr:to>
    <cdr:sp macro="" textlink="">
      <cdr:nvSpPr>
        <cdr:cNvPr id="2" name="Rectangle 1"/>
        <cdr:cNvSpPr/>
      </cdr:nvSpPr>
      <cdr:spPr>
        <a:xfrm xmlns:a="http://schemas.openxmlformats.org/drawingml/2006/main">
          <a:off x="342470" y="711208"/>
          <a:ext cx="1158899" cy="101698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pPr algn="r"/>
          <a:r>
            <a:rPr lang="ar-EG" altLang="ko-KR" sz="2400" b="1" dirty="0" smtClean="0">
              <a:solidFill>
                <a:srgbClr val="CCECFF"/>
              </a:solidFill>
              <a:latin typeface="Simplified Arabic" panose="02020603050405020304" pitchFamily="18" charset="-78"/>
              <a:cs typeface="Simplified Arabic" panose="02020603050405020304" pitchFamily="18" charset="-78"/>
            </a:rPr>
            <a:t>النظام و الترتيب</a:t>
          </a:r>
          <a:endParaRPr lang="en-US" altLang="ko-KR" sz="2400" b="1" dirty="0">
            <a:solidFill>
              <a:srgbClr val="CCECFF"/>
            </a:solidFill>
            <a:latin typeface="Simplified Arabic" panose="02020603050405020304" pitchFamily="18" charset="-78"/>
            <a:cs typeface="Simplified Arabic" panose="02020603050405020304" pitchFamily="18" charset="-78"/>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0.06667</cdr:x>
      <cdr:y>0.27273</cdr:y>
    </cdr:from>
    <cdr:to>
      <cdr:x>0.79889</cdr:x>
      <cdr:y>0.77131</cdr:y>
    </cdr:to>
    <cdr:sp macro="" textlink="">
      <cdr:nvSpPr>
        <cdr:cNvPr id="2" name="Rectangle 1"/>
        <cdr:cNvSpPr/>
      </cdr:nvSpPr>
      <cdr:spPr>
        <a:xfrm xmlns:a="http://schemas.openxmlformats.org/drawingml/2006/main">
          <a:off x="144016" y="648072"/>
          <a:ext cx="1581785" cy="118475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pPr algn="r"/>
          <a:r>
            <a:rPr lang="ar-EG" altLang="ko-KR" sz="2400" b="1" dirty="0" smtClean="0">
              <a:solidFill>
                <a:srgbClr val="CC00FF"/>
              </a:solidFill>
              <a:latin typeface="Simplified Arabic" panose="02020603050405020304" pitchFamily="18" charset="-78"/>
              <a:cs typeface="Simplified Arabic" panose="02020603050405020304" pitchFamily="18" charset="-78"/>
            </a:rPr>
            <a:t>البحث العلمي و اهميتة في اكتشاف العناصر</a:t>
          </a:r>
          <a:endParaRPr lang="en-US" altLang="ko-KR" sz="2400" b="1" dirty="0">
            <a:solidFill>
              <a:srgbClr val="CC00FF"/>
            </a:solidFill>
            <a:latin typeface="Simplified Arabic" panose="02020603050405020304" pitchFamily="18" charset="-78"/>
            <a:cs typeface="Simplified Arabic" panose="02020603050405020304" pitchFamily="18" charset="-78"/>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1E2B79A-601F-4D7C-B650-1CC5AFBC539B}" type="datetimeFigureOut">
              <a:rPr lang="ar-EG" smtClean="0"/>
              <a:t>12/05/1442</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B852B00-0884-4695-B9B6-8F19E169A346}" type="slidenum">
              <a:rPr lang="ar-EG" smtClean="0"/>
              <a:t>‹#›</a:t>
            </a:fld>
            <a:endParaRPr lang="ar-EG"/>
          </a:p>
        </p:txBody>
      </p:sp>
    </p:spTree>
    <p:extLst>
      <p:ext uri="{BB962C8B-B14F-4D97-AF65-F5344CB8AC3E}">
        <p14:creationId xmlns:p14="http://schemas.microsoft.com/office/powerpoint/2010/main" val="252631143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FD04F71D-348C-4B4B-A4E7-F9184C11FEDB}" type="datetimeFigureOut">
              <a:rPr lang="ar-EG" smtClean="0"/>
              <a:t>12/05/1442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69F23108-1FEF-4B3C-9D97-10DF748B6E6A}" type="slidenum">
              <a:rPr lang="ar-EG" smtClean="0"/>
              <a:t>‹#›</a:t>
            </a:fld>
            <a:endParaRPr lang="ar-EG"/>
          </a:p>
        </p:txBody>
      </p:sp>
    </p:spTree>
    <p:extLst>
      <p:ext uri="{BB962C8B-B14F-4D97-AF65-F5344CB8AC3E}">
        <p14:creationId xmlns:p14="http://schemas.microsoft.com/office/powerpoint/2010/main" val="1427570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FD04F71D-348C-4B4B-A4E7-F9184C11FEDB}" type="datetimeFigureOut">
              <a:rPr lang="ar-EG" smtClean="0"/>
              <a:t>12/05/1442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69F23108-1FEF-4B3C-9D97-10DF748B6E6A}" type="slidenum">
              <a:rPr lang="ar-EG" smtClean="0"/>
              <a:t>‹#›</a:t>
            </a:fld>
            <a:endParaRPr lang="ar-EG"/>
          </a:p>
        </p:txBody>
      </p:sp>
    </p:spTree>
    <p:extLst>
      <p:ext uri="{BB962C8B-B14F-4D97-AF65-F5344CB8AC3E}">
        <p14:creationId xmlns:p14="http://schemas.microsoft.com/office/powerpoint/2010/main" val="1616246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FD04F71D-348C-4B4B-A4E7-F9184C11FEDB}" type="datetimeFigureOut">
              <a:rPr lang="ar-EG" smtClean="0"/>
              <a:t>12/05/1442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69F23108-1FEF-4B3C-9D97-10DF748B6E6A}" type="slidenum">
              <a:rPr lang="ar-EG" smtClean="0"/>
              <a:t>‹#›</a:t>
            </a:fld>
            <a:endParaRPr lang="ar-EG"/>
          </a:p>
        </p:txBody>
      </p:sp>
    </p:spTree>
    <p:extLst>
      <p:ext uri="{BB962C8B-B14F-4D97-AF65-F5344CB8AC3E}">
        <p14:creationId xmlns:p14="http://schemas.microsoft.com/office/powerpoint/2010/main" val="433574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47664" y="34316"/>
            <a:ext cx="7596336" cy="1035373"/>
          </a:xfrm>
          <a:prstGeom prst="rect">
            <a:avLst/>
          </a:prstGeom>
        </p:spPr>
        <p:txBody>
          <a:bodyPr anchor="ctr"/>
          <a:lstStyle>
            <a:lvl1pPr algn="l">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2485914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34316"/>
            <a:ext cx="9144000" cy="1035373"/>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4242023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47664" y="34316"/>
            <a:ext cx="7596336" cy="1035373"/>
          </a:xfrm>
          <a:prstGeom prst="rect">
            <a:avLst/>
          </a:prstGeom>
        </p:spPr>
        <p:txBody>
          <a:bodyPr anchor="ctr"/>
          <a:lstStyle>
            <a:lvl1pPr algn="l">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424783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a:blip r:embed="rId2"/>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683568" y="1585885"/>
            <a:ext cx="1728192" cy="26112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9" name="Picture Placeholder 2"/>
          <p:cNvSpPr>
            <a:spLocks noGrp="1"/>
          </p:cNvSpPr>
          <p:nvPr>
            <p:ph type="pic" idx="10" hasCustomPrompt="1"/>
          </p:nvPr>
        </p:nvSpPr>
        <p:spPr>
          <a:xfrm>
            <a:off x="2710172" y="1585885"/>
            <a:ext cx="1728192" cy="26112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0" name="Picture Placeholder 2"/>
          <p:cNvSpPr>
            <a:spLocks noGrp="1"/>
          </p:cNvSpPr>
          <p:nvPr>
            <p:ph type="pic" idx="11" hasCustomPrompt="1"/>
          </p:nvPr>
        </p:nvSpPr>
        <p:spPr>
          <a:xfrm>
            <a:off x="4736776" y="1585885"/>
            <a:ext cx="1728192" cy="26112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1" name="Picture Placeholder 2"/>
          <p:cNvSpPr>
            <a:spLocks noGrp="1"/>
          </p:cNvSpPr>
          <p:nvPr>
            <p:ph type="pic" idx="12" hasCustomPrompt="1"/>
          </p:nvPr>
        </p:nvSpPr>
        <p:spPr>
          <a:xfrm>
            <a:off x="6763380" y="1585885"/>
            <a:ext cx="1728192" cy="26112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2" name="Title 1"/>
          <p:cNvSpPr>
            <a:spLocks noGrp="1"/>
          </p:cNvSpPr>
          <p:nvPr>
            <p:ph type="title" hasCustomPrompt="1"/>
          </p:nvPr>
        </p:nvSpPr>
        <p:spPr>
          <a:xfrm>
            <a:off x="0" y="34316"/>
            <a:ext cx="9144000" cy="1035373"/>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Tree>
    <p:extLst>
      <p:ext uri="{BB962C8B-B14F-4D97-AF65-F5344CB8AC3E}">
        <p14:creationId xmlns:p14="http://schemas.microsoft.com/office/powerpoint/2010/main" val="26958565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4572000" y="0"/>
            <a:ext cx="4572000" cy="6858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3" name="Rectangle 2"/>
          <p:cNvSpPr/>
          <p:nvPr userDrawn="1"/>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latinLnBrk="1"/>
            <a:endParaRPr lang="ko-KR" altLang="en-US">
              <a:solidFill>
                <a:prstClr val="white"/>
              </a:solidFill>
            </a:endParaRPr>
          </a:p>
        </p:txBody>
      </p:sp>
      <p:sp>
        <p:nvSpPr>
          <p:cNvPr id="5" name="Picture Placeholder 2"/>
          <p:cNvSpPr>
            <a:spLocks noGrp="1"/>
          </p:cNvSpPr>
          <p:nvPr>
            <p:ph type="pic" idx="10" hasCustomPrompt="1"/>
          </p:nvPr>
        </p:nvSpPr>
        <p:spPr>
          <a:xfrm>
            <a:off x="3225800" y="1578189"/>
            <a:ext cx="3146400" cy="2592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8222989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0" y="1601048"/>
            <a:ext cx="4572000" cy="225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3" name="Title 1"/>
          <p:cNvSpPr>
            <a:spLocks noGrp="1"/>
          </p:cNvSpPr>
          <p:nvPr>
            <p:ph type="title" hasCustomPrompt="1"/>
          </p:nvPr>
        </p:nvSpPr>
        <p:spPr>
          <a:xfrm>
            <a:off x="0" y="34316"/>
            <a:ext cx="9144000" cy="1035373"/>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
        <p:nvSpPr>
          <p:cNvPr id="4" name="Picture Placeholder 2"/>
          <p:cNvSpPr>
            <a:spLocks noGrp="1"/>
          </p:cNvSpPr>
          <p:nvPr>
            <p:ph type="pic" idx="10" hasCustomPrompt="1"/>
          </p:nvPr>
        </p:nvSpPr>
        <p:spPr>
          <a:xfrm>
            <a:off x="4572000" y="3856941"/>
            <a:ext cx="4572000" cy="225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9" name="Rectangle 8"/>
          <p:cNvSpPr/>
          <p:nvPr userDrawn="1"/>
        </p:nvSpPr>
        <p:spPr>
          <a:xfrm>
            <a:off x="4568311" y="1600120"/>
            <a:ext cx="1416959" cy="225692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latinLnBrk="1"/>
            <a:endParaRPr lang="ko-KR" altLang="en-US">
              <a:solidFill>
                <a:prstClr val="white"/>
              </a:solidFill>
            </a:endParaRPr>
          </a:p>
        </p:txBody>
      </p:sp>
      <p:sp>
        <p:nvSpPr>
          <p:cNvPr id="10" name="Rectangle 9"/>
          <p:cNvSpPr/>
          <p:nvPr userDrawn="1"/>
        </p:nvSpPr>
        <p:spPr>
          <a:xfrm>
            <a:off x="3156895" y="3856941"/>
            <a:ext cx="1416959" cy="22569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latinLnBrk="1"/>
            <a:endParaRPr lang="ko-KR" altLang="en-US">
              <a:solidFill>
                <a:prstClr val="white"/>
              </a:solidFill>
            </a:endParaRPr>
          </a:p>
        </p:txBody>
      </p:sp>
    </p:spTree>
    <p:extLst>
      <p:ext uri="{BB962C8B-B14F-4D97-AF65-F5344CB8AC3E}">
        <p14:creationId xmlns:p14="http://schemas.microsoft.com/office/powerpoint/2010/main" val="4046200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4139965" y="740709"/>
            <a:ext cx="1650297" cy="539789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7" name="Picture Placeholder 2"/>
          <p:cNvSpPr>
            <a:spLocks noGrp="1"/>
          </p:cNvSpPr>
          <p:nvPr>
            <p:ph type="pic" idx="10" hasCustomPrompt="1"/>
          </p:nvPr>
        </p:nvSpPr>
        <p:spPr>
          <a:xfrm>
            <a:off x="2339764" y="740709"/>
            <a:ext cx="1650297" cy="539789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8" name="Picture Placeholder 2"/>
          <p:cNvSpPr>
            <a:spLocks noGrp="1"/>
          </p:cNvSpPr>
          <p:nvPr>
            <p:ph type="pic" idx="11" hasCustomPrompt="1"/>
          </p:nvPr>
        </p:nvSpPr>
        <p:spPr>
          <a:xfrm>
            <a:off x="539561" y="740709"/>
            <a:ext cx="1650297" cy="539789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856786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539552" y="719400"/>
            <a:ext cx="3528392" cy="5424000"/>
          </a:xfrm>
          <a:prstGeom prst="rect">
            <a:avLst/>
          </a:prstGeom>
          <a:solidFill>
            <a:schemeClr val="bg1">
              <a:lumMod val="7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2446712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FD04F71D-348C-4B4B-A4E7-F9184C11FEDB}" type="datetimeFigureOut">
              <a:rPr lang="ar-EG" smtClean="0"/>
              <a:t>12/05/1442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69F23108-1FEF-4B3C-9D97-10DF748B6E6A}" type="slidenum">
              <a:rPr lang="ar-EG" smtClean="0"/>
              <a:t>‹#›</a:t>
            </a:fld>
            <a:endParaRPr lang="ar-EG"/>
          </a:p>
        </p:txBody>
      </p:sp>
    </p:spTree>
    <p:extLst>
      <p:ext uri="{BB962C8B-B14F-4D97-AF65-F5344CB8AC3E}">
        <p14:creationId xmlns:p14="http://schemas.microsoft.com/office/powerpoint/2010/main" val="1516198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1" y="0"/>
            <a:ext cx="9138113" cy="3429000"/>
          </a:xfrm>
          <a:prstGeom prst="rect">
            <a:avLst/>
          </a:prstGeom>
          <a:solidFill>
            <a:schemeClr val="bg1">
              <a:lumMod val="75000"/>
            </a:schemeClr>
          </a:solidFill>
        </p:spPr>
        <p:txBody>
          <a:bodyPr tIns="540000" anchor="t"/>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9" name="Picture Placeholder 2"/>
          <p:cNvSpPr>
            <a:spLocks noGrp="1"/>
          </p:cNvSpPr>
          <p:nvPr>
            <p:ph type="pic" idx="10" hasCustomPrompt="1"/>
          </p:nvPr>
        </p:nvSpPr>
        <p:spPr>
          <a:xfrm>
            <a:off x="4977152" y="1988849"/>
            <a:ext cx="1390030" cy="264591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0" name="Picture Placeholder 2"/>
          <p:cNvSpPr>
            <a:spLocks noGrp="1"/>
          </p:cNvSpPr>
          <p:nvPr>
            <p:ph type="pic" idx="11" hasCustomPrompt="1"/>
          </p:nvPr>
        </p:nvSpPr>
        <p:spPr>
          <a:xfrm>
            <a:off x="6889704" y="1988849"/>
            <a:ext cx="1390030" cy="264591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3785390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0" y="0"/>
            <a:ext cx="9144000" cy="371703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3810796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0" y="0"/>
            <a:ext cx="9144000" cy="6858000"/>
          </a:xfrm>
          <a:prstGeom prst="rect">
            <a:avLst/>
          </a:prstGeom>
          <a:solidFill>
            <a:schemeClr val="bg1">
              <a:lumMod val="75000"/>
            </a:schemeClr>
          </a:solidFill>
        </p:spPr>
        <p:txBody>
          <a:bodyPr lIns="1260000" anchor="ctr"/>
          <a:lstStyle>
            <a:lvl1pPr marL="0" indent="0" algn="l">
              <a:buNone/>
              <a:defRPr sz="18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36695584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Picture Placeholder 2"/>
          <p:cNvSpPr>
            <a:spLocks noGrp="1"/>
          </p:cNvSpPr>
          <p:nvPr>
            <p:ph type="pic" idx="1" hasCustomPrompt="1"/>
          </p:nvPr>
        </p:nvSpPr>
        <p:spPr>
          <a:xfrm>
            <a:off x="546042" y="1562580"/>
            <a:ext cx="1944000" cy="1391477"/>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3" name="Title 1"/>
          <p:cNvSpPr>
            <a:spLocks noGrp="1"/>
          </p:cNvSpPr>
          <p:nvPr>
            <p:ph type="title" hasCustomPrompt="1"/>
          </p:nvPr>
        </p:nvSpPr>
        <p:spPr>
          <a:xfrm>
            <a:off x="0" y="34316"/>
            <a:ext cx="9144000" cy="1035373"/>
          </a:xfrm>
          <a:prstGeom prst="rect">
            <a:avLst/>
          </a:prstGeom>
        </p:spPr>
        <p:txBody>
          <a:bodyPr anchor="ctr"/>
          <a:lstStyle>
            <a:lvl1pPr algn="ctr">
              <a:defRPr sz="3600" b="1" baseline="0">
                <a:solidFill>
                  <a:schemeClr val="tx1">
                    <a:lumMod val="75000"/>
                    <a:lumOff val="25000"/>
                  </a:schemeClr>
                </a:solidFill>
                <a:latin typeface="+mn-lt"/>
                <a:cs typeface="Arial" pitchFamily="34" charset="0"/>
              </a:defRPr>
            </a:lvl1pPr>
          </a:lstStyle>
          <a:p>
            <a:r>
              <a:rPr lang="en-US" altLang="ko-KR" dirty="0"/>
              <a:t> Free PPT _ Click to add title</a:t>
            </a:r>
            <a:endParaRPr lang="ko-KR" altLang="en-US" dirty="0"/>
          </a:p>
        </p:txBody>
      </p:sp>
      <p:sp>
        <p:nvSpPr>
          <p:cNvPr id="8" name="Picture Placeholder 2"/>
          <p:cNvSpPr>
            <a:spLocks noGrp="1"/>
          </p:cNvSpPr>
          <p:nvPr>
            <p:ph type="pic" idx="10" hasCustomPrompt="1"/>
          </p:nvPr>
        </p:nvSpPr>
        <p:spPr>
          <a:xfrm>
            <a:off x="546042" y="3816224"/>
            <a:ext cx="1944000" cy="163218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9" name="Rectangle 8"/>
          <p:cNvSpPr/>
          <p:nvPr userDrawn="1"/>
        </p:nvSpPr>
        <p:spPr>
          <a:xfrm>
            <a:off x="546042" y="2956276"/>
            <a:ext cx="1944000" cy="707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latinLnBrk="1"/>
            <a:endParaRPr lang="ko-KR" altLang="en-US" sz="1200">
              <a:solidFill>
                <a:prstClr val="black">
                  <a:lumMod val="75000"/>
                  <a:lumOff val="25000"/>
                </a:prstClr>
              </a:solidFill>
            </a:endParaRPr>
          </a:p>
        </p:txBody>
      </p:sp>
      <p:sp>
        <p:nvSpPr>
          <p:cNvPr id="10" name="Rectangle 9"/>
          <p:cNvSpPr/>
          <p:nvPr userDrawn="1"/>
        </p:nvSpPr>
        <p:spPr>
          <a:xfrm>
            <a:off x="546042" y="5447872"/>
            <a:ext cx="1944000" cy="7079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latinLnBrk="1"/>
            <a:endParaRPr lang="ko-KR" altLang="en-US" sz="1200">
              <a:solidFill>
                <a:prstClr val="black">
                  <a:lumMod val="75000"/>
                  <a:lumOff val="25000"/>
                </a:prstClr>
              </a:solidFill>
            </a:endParaRPr>
          </a:p>
        </p:txBody>
      </p:sp>
      <p:sp>
        <p:nvSpPr>
          <p:cNvPr id="11" name="Picture Placeholder 2"/>
          <p:cNvSpPr>
            <a:spLocks noGrp="1"/>
          </p:cNvSpPr>
          <p:nvPr>
            <p:ph type="pic" idx="11" hasCustomPrompt="1"/>
          </p:nvPr>
        </p:nvSpPr>
        <p:spPr>
          <a:xfrm>
            <a:off x="2583307" y="1562580"/>
            <a:ext cx="1944000" cy="1391477"/>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2" name="Picture Placeholder 2"/>
          <p:cNvSpPr>
            <a:spLocks noGrp="1"/>
          </p:cNvSpPr>
          <p:nvPr>
            <p:ph type="pic" idx="12" hasCustomPrompt="1"/>
          </p:nvPr>
        </p:nvSpPr>
        <p:spPr>
          <a:xfrm>
            <a:off x="2582971" y="3816224"/>
            <a:ext cx="1944000" cy="163218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3" name="Rectangle 12"/>
          <p:cNvSpPr/>
          <p:nvPr userDrawn="1"/>
        </p:nvSpPr>
        <p:spPr>
          <a:xfrm>
            <a:off x="2582971" y="2956276"/>
            <a:ext cx="1944000" cy="7079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latinLnBrk="1"/>
            <a:endParaRPr lang="ko-KR" altLang="en-US" sz="1200">
              <a:solidFill>
                <a:prstClr val="black">
                  <a:lumMod val="75000"/>
                  <a:lumOff val="25000"/>
                </a:prstClr>
              </a:solidFill>
            </a:endParaRPr>
          </a:p>
        </p:txBody>
      </p:sp>
      <p:sp>
        <p:nvSpPr>
          <p:cNvPr id="14" name="Rectangle 13"/>
          <p:cNvSpPr/>
          <p:nvPr userDrawn="1"/>
        </p:nvSpPr>
        <p:spPr>
          <a:xfrm>
            <a:off x="2582635" y="5447872"/>
            <a:ext cx="1944000" cy="7079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latinLnBrk="1"/>
            <a:endParaRPr lang="ko-KR" altLang="en-US" sz="1200">
              <a:solidFill>
                <a:prstClr val="black">
                  <a:lumMod val="75000"/>
                  <a:lumOff val="25000"/>
                </a:prstClr>
              </a:solidFill>
            </a:endParaRPr>
          </a:p>
        </p:txBody>
      </p:sp>
      <p:sp>
        <p:nvSpPr>
          <p:cNvPr id="15" name="Picture Placeholder 2"/>
          <p:cNvSpPr>
            <a:spLocks noGrp="1"/>
          </p:cNvSpPr>
          <p:nvPr>
            <p:ph type="pic" idx="13" hasCustomPrompt="1"/>
          </p:nvPr>
        </p:nvSpPr>
        <p:spPr>
          <a:xfrm>
            <a:off x="4619900" y="1562580"/>
            <a:ext cx="1944000" cy="1391477"/>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6" name="Picture Placeholder 2"/>
          <p:cNvSpPr>
            <a:spLocks noGrp="1"/>
          </p:cNvSpPr>
          <p:nvPr>
            <p:ph type="pic" idx="14" hasCustomPrompt="1"/>
          </p:nvPr>
        </p:nvSpPr>
        <p:spPr>
          <a:xfrm>
            <a:off x="4619564" y="3816224"/>
            <a:ext cx="1944000" cy="163218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7" name="Rectangle 16"/>
          <p:cNvSpPr/>
          <p:nvPr userDrawn="1"/>
        </p:nvSpPr>
        <p:spPr>
          <a:xfrm>
            <a:off x="4619564" y="2956276"/>
            <a:ext cx="1944000" cy="7079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latinLnBrk="1"/>
            <a:endParaRPr lang="ko-KR" altLang="en-US" sz="1200">
              <a:solidFill>
                <a:prstClr val="black">
                  <a:lumMod val="75000"/>
                  <a:lumOff val="25000"/>
                </a:prstClr>
              </a:solidFill>
            </a:endParaRPr>
          </a:p>
        </p:txBody>
      </p:sp>
      <p:sp>
        <p:nvSpPr>
          <p:cNvPr id="18" name="Rectangle 17"/>
          <p:cNvSpPr/>
          <p:nvPr userDrawn="1"/>
        </p:nvSpPr>
        <p:spPr>
          <a:xfrm>
            <a:off x="4619228" y="5447872"/>
            <a:ext cx="1944000" cy="7079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latinLnBrk="1"/>
            <a:endParaRPr lang="ko-KR" altLang="en-US" sz="1200">
              <a:solidFill>
                <a:prstClr val="black">
                  <a:lumMod val="75000"/>
                  <a:lumOff val="25000"/>
                </a:prstClr>
              </a:solidFill>
            </a:endParaRPr>
          </a:p>
        </p:txBody>
      </p:sp>
      <p:sp>
        <p:nvSpPr>
          <p:cNvPr id="19" name="Picture Placeholder 2"/>
          <p:cNvSpPr>
            <a:spLocks noGrp="1"/>
          </p:cNvSpPr>
          <p:nvPr>
            <p:ph type="pic" idx="15" hasCustomPrompt="1"/>
          </p:nvPr>
        </p:nvSpPr>
        <p:spPr>
          <a:xfrm>
            <a:off x="6656494" y="1562580"/>
            <a:ext cx="1944000" cy="1391477"/>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0" name="Picture Placeholder 2"/>
          <p:cNvSpPr>
            <a:spLocks noGrp="1"/>
          </p:cNvSpPr>
          <p:nvPr>
            <p:ph type="pic" idx="16" hasCustomPrompt="1"/>
          </p:nvPr>
        </p:nvSpPr>
        <p:spPr>
          <a:xfrm>
            <a:off x="6656494" y="3816224"/>
            <a:ext cx="1944000" cy="163218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21" name="Rectangle 20"/>
          <p:cNvSpPr/>
          <p:nvPr userDrawn="1"/>
        </p:nvSpPr>
        <p:spPr>
          <a:xfrm>
            <a:off x="6656494" y="2956276"/>
            <a:ext cx="1944000" cy="70793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latinLnBrk="1"/>
            <a:endParaRPr lang="ko-KR" altLang="en-US" sz="1200">
              <a:solidFill>
                <a:prstClr val="black">
                  <a:lumMod val="75000"/>
                  <a:lumOff val="25000"/>
                </a:prstClr>
              </a:solidFill>
            </a:endParaRPr>
          </a:p>
        </p:txBody>
      </p:sp>
      <p:sp>
        <p:nvSpPr>
          <p:cNvPr id="22" name="Rectangle 21"/>
          <p:cNvSpPr/>
          <p:nvPr userDrawn="1"/>
        </p:nvSpPr>
        <p:spPr>
          <a:xfrm>
            <a:off x="6656494" y="5447872"/>
            <a:ext cx="1944000" cy="70793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latinLnBrk="1"/>
            <a:endParaRPr lang="ko-KR" altLang="en-US" sz="1200">
              <a:solidFill>
                <a:prstClr val="black">
                  <a:lumMod val="75000"/>
                  <a:lumOff val="25000"/>
                </a:prstClr>
              </a:solidFill>
            </a:endParaRPr>
          </a:p>
        </p:txBody>
      </p:sp>
    </p:spTree>
    <p:extLst>
      <p:ext uri="{BB962C8B-B14F-4D97-AF65-F5344CB8AC3E}">
        <p14:creationId xmlns:p14="http://schemas.microsoft.com/office/powerpoint/2010/main" val="4995767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3" name="Rectangle 2"/>
          <p:cNvSpPr/>
          <p:nvPr userDrawn="1"/>
        </p:nvSpPr>
        <p:spPr>
          <a:xfrm>
            <a:off x="0" y="1652723"/>
            <a:ext cx="9144000" cy="44645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latinLnBrk="1"/>
            <a:endParaRPr lang="ko-KR" altLang="en-US">
              <a:solidFill>
                <a:prstClr val="white"/>
              </a:solidFill>
            </a:endParaRPr>
          </a:p>
        </p:txBody>
      </p:sp>
      <p:pic>
        <p:nvPicPr>
          <p:cNvPr id="4098" name="Picture 2" descr="D:\KBM-정애\014-Fullppt\PNG이미지\노트북.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6568" y="1892838"/>
            <a:ext cx="5760640" cy="390660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a:spLocks noGrp="1"/>
          </p:cNvSpPr>
          <p:nvPr>
            <p:ph type="title" hasCustomPrompt="1"/>
          </p:nvPr>
        </p:nvSpPr>
        <p:spPr>
          <a:xfrm>
            <a:off x="0" y="34316"/>
            <a:ext cx="9144000" cy="1035373"/>
          </a:xfrm>
          <a:prstGeom prst="rect">
            <a:avLst/>
          </a:prstGeom>
        </p:spPr>
        <p:txBody>
          <a:bodyPr anchor="ctr"/>
          <a:lstStyle>
            <a:lvl1pPr algn="ctr">
              <a:defRPr sz="3600" b="1" baseline="0">
                <a:solidFill>
                  <a:schemeClr val="tx1">
                    <a:lumMod val="75000"/>
                    <a:lumOff val="25000"/>
                  </a:schemeClr>
                </a:solidFill>
                <a:latin typeface="+mn-lt"/>
                <a:cs typeface="Arial" pitchFamily="34" charset="0"/>
              </a:defRPr>
            </a:lvl1pPr>
          </a:lstStyle>
          <a:p>
            <a:r>
              <a:rPr lang="en-US" altLang="ko-KR" dirty="0"/>
              <a:t> Free PPT _ Click to add title</a:t>
            </a:r>
            <a:endParaRPr lang="ko-KR" altLang="en-US" dirty="0"/>
          </a:p>
        </p:txBody>
      </p:sp>
      <p:sp>
        <p:nvSpPr>
          <p:cNvPr id="2" name="Picture Placeholder 2"/>
          <p:cNvSpPr>
            <a:spLocks noGrp="1"/>
          </p:cNvSpPr>
          <p:nvPr>
            <p:ph type="pic" idx="1" hasCustomPrompt="1"/>
          </p:nvPr>
        </p:nvSpPr>
        <p:spPr>
          <a:xfrm>
            <a:off x="1070504" y="2408744"/>
            <a:ext cx="2701398" cy="2652557"/>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4774698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3075" name="Picture 3" descr="D:\KBM-정애\014-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8857" y="1604797"/>
            <a:ext cx="2497429" cy="40324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descr="D:\KBM-정애\014-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233141" y="1604797"/>
            <a:ext cx="2497429" cy="40324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D:\KBM-정애\014-Fullppt\PNG이미지\핸드폰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17407" y="1604797"/>
            <a:ext cx="2497429" cy="4032448"/>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a:spLocks noGrp="1"/>
          </p:cNvSpPr>
          <p:nvPr>
            <p:ph type="title" hasCustomPrompt="1"/>
          </p:nvPr>
        </p:nvSpPr>
        <p:spPr>
          <a:xfrm>
            <a:off x="0" y="34316"/>
            <a:ext cx="9144000" cy="1035373"/>
          </a:xfrm>
          <a:prstGeom prst="rect">
            <a:avLst/>
          </a:prstGeom>
        </p:spPr>
        <p:txBody>
          <a:bodyPr anchor="ctr"/>
          <a:lstStyle>
            <a:lvl1pPr algn="ctr">
              <a:defRPr sz="3600" b="1" baseline="0">
                <a:solidFill>
                  <a:schemeClr val="tx1">
                    <a:lumMod val="75000"/>
                    <a:lumOff val="25000"/>
                  </a:schemeClr>
                </a:solidFill>
                <a:latin typeface="+mj-lt"/>
                <a:cs typeface="Arial" pitchFamily="34" charset="0"/>
              </a:defRPr>
            </a:lvl1pPr>
          </a:lstStyle>
          <a:p>
            <a:r>
              <a:rPr lang="en-US" altLang="ko-KR" dirty="0"/>
              <a:t> Free PPT _ Click to add title</a:t>
            </a:r>
            <a:endParaRPr lang="ko-KR" altLang="en-US" dirty="0"/>
          </a:p>
        </p:txBody>
      </p:sp>
      <p:sp>
        <p:nvSpPr>
          <p:cNvPr id="3" name="Picture Placeholder 2"/>
          <p:cNvSpPr>
            <a:spLocks noGrp="1"/>
          </p:cNvSpPr>
          <p:nvPr>
            <p:ph type="pic" idx="1" hasCustomPrompt="1"/>
          </p:nvPr>
        </p:nvSpPr>
        <p:spPr>
          <a:xfrm>
            <a:off x="1351812" y="1748119"/>
            <a:ext cx="1448000" cy="294938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3" name="Picture Placeholder 2"/>
          <p:cNvSpPr>
            <a:spLocks noGrp="1"/>
          </p:cNvSpPr>
          <p:nvPr>
            <p:ph type="pic" idx="10" hasCustomPrompt="1"/>
          </p:nvPr>
        </p:nvSpPr>
        <p:spPr>
          <a:xfrm>
            <a:off x="3841834" y="1748119"/>
            <a:ext cx="1448000" cy="294938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
        <p:nvSpPr>
          <p:cNvPr id="14" name="Picture Placeholder 2"/>
          <p:cNvSpPr>
            <a:spLocks noGrp="1"/>
          </p:cNvSpPr>
          <p:nvPr>
            <p:ph type="pic" idx="11" hasCustomPrompt="1"/>
          </p:nvPr>
        </p:nvSpPr>
        <p:spPr>
          <a:xfrm>
            <a:off x="6331856" y="1748119"/>
            <a:ext cx="1448000" cy="294938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Insert Your Image</a:t>
            </a:r>
            <a:endParaRPr lang="ko-KR" altLang="en-US" dirty="0"/>
          </a:p>
        </p:txBody>
      </p:sp>
    </p:spTree>
    <p:extLst>
      <p:ext uri="{BB962C8B-B14F-4D97-AF65-F5344CB8AC3E}">
        <p14:creationId xmlns:p14="http://schemas.microsoft.com/office/powerpoint/2010/main" val="1257906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 Placeholder 9"/>
          <p:cNvSpPr>
            <a:spLocks noGrp="1"/>
          </p:cNvSpPr>
          <p:nvPr>
            <p:ph type="body" sz="quarter" idx="10" hasCustomPrompt="1"/>
          </p:nvPr>
        </p:nvSpPr>
        <p:spPr>
          <a:xfrm>
            <a:off x="0" y="164640"/>
            <a:ext cx="9144000" cy="768085"/>
          </a:xfrm>
          <a:prstGeom prst="rect">
            <a:avLst/>
          </a:prstGeom>
        </p:spPr>
        <p:txBody>
          <a:bodyPr anchor="ctr"/>
          <a:lstStyle>
            <a:lvl1pPr marL="0" indent="0" algn="ctr">
              <a:buNone/>
              <a:defRPr sz="4000" b="0" baseline="0">
                <a:solidFill>
                  <a:schemeClr val="tx1">
                    <a:lumMod val="75000"/>
                    <a:lumOff val="25000"/>
                  </a:schemeClr>
                </a:solidFill>
                <a:latin typeface="+mj-lt"/>
                <a:cs typeface="Arial" pitchFamily="34" charset="0"/>
              </a:defRPr>
            </a:lvl1pPr>
          </a:lstStyle>
          <a:p>
            <a:pPr lvl="0"/>
            <a:r>
              <a:rPr lang="en-US" altLang="ko-KR" dirty="0"/>
              <a:t>ICON SETS LAYOUT</a:t>
            </a:r>
          </a:p>
        </p:txBody>
      </p:sp>
      <p:sp>
        <p:nvSpPr>
          <p:cNvPr id="12" name="Rounded Rectangle 11"/>
          <p:cNvSpPr/>
          <p:nvPr userDrawn="1"/>
        </p:nvSpPr>
        <p:spPr>
          <a:xfrm>
            <a:off x="354008" y="1508794"/>
            <a:ext cx="2849840" cy="486556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latinLnBrk="1"/>
            <a:endParaRPr lang="ko-KR" altLang="en-US">
              <a:solidFill>
                <a:prstClr val="white"/>
              </a:solidFill>
            </a:endParaRPr>
          </a:p>
        </p:txBody>
      </p:sp>
      <p:sp>
        <p:nvSpPr>
          <p:cNvPr id="15" name="Rounded Rectangle 14"/>
          <p:cNvSpPr/>
          <p:nvPr userDrawn="1"/>
        </p:nvSpPr>
        <p:spPr>
          <a:xfrm>
            <a:off x="531932" y="1796672"/>
            <a:ext cx="108520" cy="4320631"/>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latinLnBrk="1"/>
            <a:endParaRPr lang="ko-KR" altLang="en-US">
              <a:solidFill>
                <a:prstClr val="white"/>
              </a:solidFill>
            </a:endParaRPr>
          </a:p>
        </p:txBody>
      </p:sp>
      <p:sp>
        <p:nvSpPr>
          <p:cNvPr id="16" name="Half Frame 15"/>
          <p:cNvSpPr/>
          <p:nvPr userDrawn="1"/>
        </p:nvSpPr>
        <p:spPr>
          <a:xfrm rot="5400000">
            <a:off x="2508933" y="1734665"/>
            <a:ext cx="669775"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latinLnBrk="1"/>
            <a:endParaRPr lang="ko-KR" altLang="en-US">
              <a:solidFill>
                <a:prstClr val="black"/>
              </a:solidFill>
            </a:endParaRPr>
          </a:p>
        </p:txBody>
      </p:sp>
    </p:spTree>
    <p:extLst>
      <p:ext uri="{BB962C8B-B14F-4D97-AF65-F5344CB8AC3E}">
        <p14:creationId xmlns:p14="http://schemas.microsoft.com/office/powerpoint/2010/main" val="38276043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1619" cy="6856214"/>
          </a:xfrm>
          <a:prstGeom prst="rect">
            <a:avLst/>
          </a:prstGeom>
        </p:spPr>
      </p:pic>
      <p:sp>
        <p:nvSpPr>
          <p:cNvPr id="2" name="Title 1"/>
          <p:cNvSpPr>
            <a:spLocks noGrp="1"/>
          </p:cNvSpPr>
          <p:nvPr>
            <p:ph type="ctrTitle"/>
          </p:nvPr>
        </p:nvSpPr>
        <p:spPr>
          <a:xfrm>
            <a:off x="2019299" y="1871132"/>
            <a:ext cx="5111752" cy="1515533"/>
          </a:xfrm>
        </p:spPr>
        <p:txBody>
          <a:bodyPr anchor="b">
            <a:noAutofit/>
          </a:bodyPr>
          <a:lstStyle>
            <a:lvl1pPr algn="ctr">
              <a:defRPr sz="405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019299" y="3657597"/>
            <a:ext cx="5111752" cy="1320802"/>
          </a:xfrm>
        </p:spPr>
        <p:txBody>
          <a:bodyPr anchor="t">
            <a:normAutofit/>
          </a:bodyPr>
          <a:lstStyle>
            <a:lvl1pPr marL="0" indent="0" algn="ctr">
              <a:buNone/>
              <a:defRPr sz="15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987425" y="5037663"/>
            <a:ext cx="673100" cy="279400"/>
          </a:xfrm>
        </p:spPr>
        <p:txBody>
          <a:bodyPr/>
          <a:lstStyle/>
          <a:p>
            <a:pPr defTabSz="342900" rtl="0"/>
            <a:fld id="{846CE7D5-CF57-46EF-B807-FDD0502418D4}" type="datetimeFigureOut">
              <a:rPr lang="en-US" smtClean="0">
                <a:solidFill>
                  <a:prstClr val="black"/>
                </a:solidFill>
              </a:rPr>
              <a:pPr defTabSz="342900" rtl="0"/>
              <a:t>12/26/2020</a:t>
            </a:fld>
            <a:endParaRPr lang="en-US" dirty="0">
              <a:solidFill>
                <a:prstClr val="black"/>
              </a:solidFill>
            </a:endParaRPr>
          </a:p>
        </p:txBody>
      </p:sp>
      <p:sp>
        <p:nvSpPr>
          <p:cNvPr id="5" name="Footer Placeholder 4"/>
          <p:cNvSpPr>
            <a:spLocks noGrp="1"/>
          </p:cNvSpPr>
          <p:nvPr>
            <p:ph type="ftr" sz="quarter" idx="11"/>
          </p:nvPr>
        </p:nvSpPr>
        <p:spPr>
          <a:xfrm>
            <a:off x="2019298" y="5037663"/>
            <a:ext cx="3910976" cy="279400"/>
          </a:xfrm>
        </p:spPr>
        <p:txBody>
          <a:bodyPr/>
          <a:lstStyle/>
          <a:p>
            <a:pPr defTabSz="342900" rtl="0"/>
            <a:endParaRPr lang="en-US" dirty="0">
              <a:solidFill>
                <a:prstClr val="black"/>
              </a:solidFill>
            </a:endParaRPr>
          </a:p>
        </p:txBody>
      </p:sp>
      <p:sp>
        <p:nvSpPr>
          <p:cNvPr id="6" name="Slide Number Placeholder 5"/>
          <p:cNvSpPr>
            <a:spLocks noGrp="1"/>
          </p:cNvSpPr>
          <p:nvPr>
            <p:ph type="sldNum" sz="quarter" idx="12"/>
          </p:nvPr>
        </p:nvSpPr>
        <p:spPr>
          <a:xfrm>
            <a:off x="6717676" y="5037663"/>
            <a:ext cx="413375" cy="279400"/>
          </a:xfrm>
        </p:spPr>
        <p:txBody>
          <a:bodyPr/>
          <a:lstStyle/>
          <a:p>
            <a:pPr defTabSz="342900" rtl="0"/>
            <a:fld id="{330EA680-D336-4FF7-8B7A-9848BB0A1C32}" type="slidenum">
              <a:rPr lang="en-US" smtClean="0">
                <a:solidFill>
                  <a:prstClr val="black"/>
                </a:solidFill>
              </a:rPr>
              <a:pPr defTabSz="342900" rtl="0"/>
              <a:t>‹#›</a:t>
            </a:fld>
            <a:endParaRPr lang="en-US" dirty="0">
              <a:solidFill>
                <a:prstClr val="black"/>
              </a:solidFill>
            </a:endParaRPr>
          </a:p>
        </p:txBody>
      </p:sp>
      <p:cxnSp>
        <p:nvCxnSpPr>
          <p:cNvPr id="15" name="Straight Connector 14"/>
          <p:cNvCxnSpPr/>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42381192"/>
      </p:ext>
    </p:extLst>
  </p:cSld>
  <p:clrMapOvr>
    <a:masterClrMapping/>
  </p:clrMapOvr>
  <p:transition spd="slow">
    <p:wip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047127" y="2421466"/>
            <a:ext cx="7055474"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a:latin typeface="+mj-l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342900" rtl="0"/>
            <a:fld id="{846CE7D5-CF57-46EF-B807-FDD0502418D4}" type="datetimeFigureOut">
              <a:rPr lang="en-US" smtClean="0">
                <a:solidFill>
                  <a:prstClr val="black"/>
                </a:solidFill>
              </a:rPr>
              <a:pPr defTabSz="342900" rtl="0"/>
              <a:t>12/26/2020</a:t>
            </a:fld>
            <a:endParaRPr lang="en-US" dirty="0">
              <a:solidFill>
                <a:prstClr val="black"/>
              </a:solidFill>
            </a:endParaRPr>
          </a:p>
        </p:txBody>
      </p:sp>
      <p:sp>
        <p:nvSpPr>
          <p:cNvPr id="5" name="Footer Placeholder 4"/>
          <p:cNvSpPr>
            <a:spLocks noGrp="1"/>
          </p:cNvSpPr>
          <p:nvPr>
            <p:ph type="ftr" sz="quarter" idx="11"/>
          </p:nvPr>
        </p:nvSpPr>
        <p:spPr/>
        <p:txBody>
          <a:bodyPr/>
          <a:lstStyle/>
          <a:p>
            <a:pPr defTabSz="342900" rtl="0"/>
            <a:endParaRPr lang="en-US" dirty="0">
              <a:solidFill>
                <a:prstClr val="black"/>
              </a:solidFill>
            </a:endParaRPr>
          </a:p>
        </p:txBody>
      </p:sp>
      <p:sp>
        <p:nvSpPr>
          <p:cNvPr id="6" name="Slide Number Placeholder 5"/>
          <p:cNvSpPr>
            <a:spLocks noGrp="1"/>
          </p:cNvSpPr>
          <p:nvPr>
            <p:ph type="sldNum" sz="quarter" idx="12"/>
          </p:nvPr>
        </p:nvSpPr>
        <p:spPr/>
        <p:txBody>
          <a:bodyPr/>
          <a:lstStyle/>
          <a:p>
            <a:pPr defTabSz="342900" rtl="0"/>
            <a:fld id="{330EA680-D336-4FF7-8B7A-9848BB0A1C32}" type="slidenum">
              <a:rPr lang="en-US" smtClean="0">
                <a:solidFill>
                  <a:prstClr val="black"/>
                </a:solidFill>
              </a:rPr>
              <a:pPr defTabSz="342900" rtl="0"/>
              <a:t>‹#›</a:t>
            </a:fld>
            <a:endParaRPr lang="en-US" dirty="0">
              <a:solidFill>
                <a:prstClr val="black"/>
              </a:solidFill>
            </a:endParaRPr>
          </a:p>
        </p:txBody>
      </p:sp>
    </p:spTree>
    <p:extLst>
      <p:ext uri="{BB962C8B-B14F-4D97-AF65-F5344CB8AC3E}">
        <p14:creationId xmlns:p14="http://schemas.microsoft.com/office/powerpoint/2010/main" val="233739217"/>
      </p:ext>
    </p:extLst>
  </p:cSld>
  <p:clrMapOvr>
    <a:masterClrMapping/>
  </p:clrMapOvr>
  <p:transition spd="slow">
    <p:wip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98A5301E-AB93-4945-A0AA-2215B6872DB2}"/>
              </a:ext>
            </a:extLst>
          </p:cNvPr>
          <p:cNvSpPr>
            <a:spLocks noChangeAspect="1"/>
          </p:cNvSpPr>
          <p:nvPr userDrawn="1"/>
        </p:nvSpPr>
        <p:spPr>
          <a:xfrm>
            <a:off x="1403551" y="2602132"/>
            <a:ext cx="1351026" cy="18013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3" name="Oval 12">
            <a:extLst>
              <a:ext uri="{FF2B5EF4-FFF2-40B4-BE49-F238E27FC236}">
                <a16:creationId xmlns:a16="http://schemas.microsoft.com/office/drawing/2014/main" id="{D2FF1D57-3E5F-584B-94C2-629CD166831B}"/>
              </a:ext>
            </a:extLst>
          </p:cNvPr>
          <p:cNvSpPr>
            <a:spLocks noChangeAspect="1"/>
          </p:cNvSpPr>
          <p:nvPr userDrawn="1"/>
        </p:nvSpPr>
        <p:spPr>
          <a:xfrm>
            <a:off x="3895974" y="2602132"/>
            <a:ext cx="1351026" cy="18013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5" name="Oval 14">
            <a:extLst>
              <a:ext uri="{FF2B5EF4-FFF2-40B4-BE49-F238E27FC236}">
                <a16:creationId xmlns:a16="http://schemas.microsoft.com/office/drawing/2014/main" id="{90A619F7-99B1-EB46-8946-F77C733C4D86}"/>
              </a:ext>
            </a:extLst>
          </p:cNvPr>
          <p:cNvSpPr>
            <a:spLocks noChangeAspect="1"/>
          </p:cNvSpPr>
          <p:nvPr userDrawn="1"/>
        </p:nvSpPr>
        <p:spPr>
          <a:xfrm>
            <a:off x="6389423" y="2602132"/>
            <a:ext cx="1351026" cy="18013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 name="Title 1"/>
          <p:cNvSpPr>
            <a:spLocks noGrp="1"/>
          </p:cNvSpPr>
          <p:nvPr>
            <p:ph type="title"/>
          </p:nvPr>
        </p:nvSpPr>
        <p:spPr>
          <a:xfrm>
            <a:off x="971552" y="982133"/>
            <a:ext cx="7200897" cy="1303867"/>
          </a:xfrm>
        </p:spPr>
        <p:txBody>
          <a:bodyPr/>
          <a:lstStyle/>
          <a:p>
            <a:r>
              <a:rPr lang="en-US" noProof="0" smtClean="0"/>
              <a:t>Click to edit Master title style</a:t>
            </a:r>
            <a:endParaRPr lang="en-US" noProof="0"/>
          </a:p>
        </p:txBody>
      </p:sp>
      <p:sp>
        <p:nvSpPr>
          <p:cNvPr id="3" name="Content Placeholder 2"/>
          <p:cNvSpPr>
            <a:spLocks noGrp="1"/>
          </p:cNvSpPr>
          <p:nvPr>
            <p:ph idx="1"/>
          </p:nvPr>
        </p:nvSpPr>
        <p:spPr>
          <a:xfrm>
            <a:off x="971551" y="4804496"/>
            <a:ext cx="2214000" cy="1109133"/>
          </a:xfrm>
        </p:spPr>
        <p:txBody>
          <a:body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4" name="Date Placeholder 3"/>
          <p:cNvSpPr>
            <a:spLocks noGrp="1"/>
          </p:cNvSpPr>
          <p:nvPr>
            <p:ph type="dt" sz="half" idx="10"/>
          </p:nvPr>
        </p:nvSpPr>
        <p:spPr/>
        <p:txBody>
          <a:bodyPr/>
          <a:lstStyle/>
          <a:p>
            <a:pPr defTabSz="342900" rtl="0"/>
            <a:fld id="{846CE7D5-CF57-46EF-B807-FDD0502418D4}" type="datetimeFigureOut">
              <a:rPr lang="en-US" smtClean="0">
                <a:solidFill>
                  <a:prstClr val="black"/>
                </a:solidFill>
              </a:rPr>
              <a:pPr defTabSz="342900" rtl="0"/>
              <a:t>12/26/2020</a:t>
            </a:fld>
            <a:endParaRPr lang="en-US" dirty="0">
              <a:solidFill>
                <a:prstClr val="black"/>
              </a:solidFill>
            </a:endParaRPr>
          </a:p>
        </p:txBody>
      </p:sp>
      <p:sp>
        <p:nvSpPr>
          <p:cNvPr id="5" name="Footer Placeholder 4"/>
          <p:cNvSpPr>
            <a:spLocks noGrp="1"/>
          </p:cNvSpPr>
          <p:nvPr>
            <p:ph type="ftr" sz="quarter" idx="11"/>
          </p:nvPr>
        </p:nvSpPr>
        <p:spPr/>
        <p:txBody>
          <a:bodyPr/>
          <a:lstStyle/>
          <a:p>
            <a:pPr defTabSz="342900" rtl="0"/>
            <a:endParaRPr lang="en-US" dirty="0">
              <a:solidFill>
                <a:prstClr val="black"/>
              </a:solidFill>
            </a:endParaRPr>
          </a:p>
        </p:txBody>
      </p:sp>
      <p:sp>
        <p:nvSpPr>
          <p:cNvPr id="6" name="Slide Number Placeholder 5"/>
          <p:cNvSpPr>
            <a:spLocks noGrp="1"/>
          </p:cNvSpPr>
          <p:nvPr>
            <p:ph type="sldNum" sz="quarter" idx="12"/>
          </p:nvPr>
        </p:nvSpPr>
        <p:spPr/>
        <p:txBody>
          <a:bodyPr/>
          <a:lstStyle/>
          <a:p>
            <a:pPr defTabSz="342900" rtl="0"/>
            <a:fld id="{330EA680-D336-4FF7-8B7A-9848BB0A1C32}" type="slidenum">
              <a:rPr lang="en-US" smtClean="0">
                <a:solidFill>
                  <a:prstClr val="black"/>
                </a:solidFill>
              </a:rPr>
              <a:pPr defTabSz="342900" rtl="0"/>
              <a:t>‹#›</a:t>
            </a:fld>
            <a:endParaRPr lang="en-US" dirty="0">
              <a:solidFill>
                <a:prstClr val="black"/>
              </a:solidFill>
            </a:endParaRPr>
          </a:p>
        </p:txBody>
      </p:sp>
      <p:sp>
        <p:nvSpPr>
          <p:cNvPr id="9" name="Content Placeholder 2">
            <a:extLst>
              <a:ext uri="{FF2B5EF4-FFF2-40B4-BE49-F238E27FC236}">
                <a16:creationId xmlns:a16="http://schemas.microsoft.com/office/drawing/2014/main" id="{D2FC6D4A-DA65-4AB4-A214-ABFCCC77CE2F}"/>
              </a:ext>
            </a:extLst>
          </p:cNvPr>
          <p:cNvSpPr>
            <a:spLocks noGrp="1"/>
          </p:cNvSpPr>
          <p:nvPr>
            <p:ph idx="13"/>
          </p:nvPr>
        </p:nvSpPr>
        <p:spPr>
          <a:xfrm>
            <a:off x="3465000" y="4804496"/>
            <a:ext cx="2214000" cy="1109133"/>
          </a:xfrm>
        </p:spPr>
        <p:txBody>
          <a:body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0" name="Content Placeholder 2">
            <a:extLst>
              <a:ext uri="{FF2B5EF4-FFF2-40B4-BE49-F238E27FC236}">
                <a16:creationId xmlns:a16="http://schemas.microsoft.com/office/drawing/2014/main" id="{64EDB116-654D-48D8-BED5-DCA5C06DA378}"/>
              </a:ext>
            </a:extLst>
          </p:cNvPr>
          <p:cNvSpPr>
            <a:spLocks noGrp="1"/>
          </p:cNvSpPr>
          <p:nvPr>
            <p:ph idx="14"/>
          </p:nvPr>
        </p:nvSpPr>
        <p:spPr>
          <a:xfrm>
            <a:off x="5958449" y="4804496"/>
            <a:ext cx="2214000" cy="1109133"/>
          </a:xfrm>
        </p:spPr>
        <p:txBody>
          <a:bodyPr/>
          <a:lstStyle/>
          <a:p>
            <a:pPr lvl="0"/>
            <a:r>
              <a:rPr lang="en-US" noProof="0" smtClean="0"/>
              <a:t>Click to edit Master text styles</a:t>
            </a:r>
          </a:p>
          <a:p>
            <a:pPr lvl="1"/>
            <a:r>
              <a:rPr lang="en-US" noProof="0" smtClean="0"/>
              <a:t>Second level</a:t>
            </a:r>
          </a:p>
          <a:p>
            <a:pPr lvl="2"/>
            <a:r>
              <a:rPr lang="en-US" noProof="0" smtClean="0"/>
              <a:t>Third level</a:t>
            </a:r>
          </a:p>
        </p:txBody>
      </p:sp>
      <p:sp>
        <p:nvSpPr>
          <p:cNvPr id="12" name="Picture Placeholder 11">
            <a:extLst>
              <a:ext uri="{FF2B5EF4-FFF2-40B4-BE49-F238E27FC236}">
                <a16:creationId xmlns:a16="http://schemas.microsoft.com/office/drawing/2014/main" id="{0E6232E7-9350-493B-BFD0-883015EB07CE}"/>
              </a:ext>
            </a:extLst>
          </p:cNvPr>
          <p:cNvSpPr>
            <a:spLocks noGrp="1" noChangeAspect="1"/>
          </p:cNvSpPr>
          <p:nvPr>
            <p:ph type="pic" sz="quarter" idx="15" hasCustomPrompt="1"/>
          </p:nvPr>
        </p:nvSpPr>
        <p:spPr>
          <a:xfrm>
            <a:off x="1643581" y="2922172"/>
            <a:ext cx="870966" cy="1161288"/>
          </a:xfrm>
          <a:prstGeom prst="ellipse">
            <a:avLst/>
          </a:prstGeom>
          <a:noFill/>
        </p:spPr>
        <p:txBody>
          <a:bodyPr anchor="ctr"/>
          <a:lstStyle>
            <a:lvl1pPr marL="0" indent="0" algn="ctr">
              <a:buNone/>
              <a:defRPr sz="1050" i="1">
                <a:solidFill>
                  <a:schemeClr val="bg1"/>
                </a:solidFill>
              </a:defRPr>
            </a:lvl1pPr>
          </a:lstStyle>
          <a:p>
            <a:r>
              <a:rPr lang="en-US" noProof="0" dirty="0"/>
              <a:t>Insert Icon or Picture</a:t>
            </a:r>
          </a:p>
        </p:txBody>
      </p:sp>
      <p:sp>
        <p:nvSpPr>
          <p:cNvPr id="14" name="Picture Placeholder 13">
            <a:extLst>
              <a:ext uri="{FF2B5EF4-FFF2-40B4-BE49-F238E27FC236}">
                <a16:creationId xmlns:a16="http://schemas.microsoft.com/office/drawing/2014/main" id="{E13A6892-C6C0-404F-96AD-993154ED8C7C}"/>
              </a:ext>
            </a:extLst>
          </p:cNvPr>
          <p:cNvSpPr>
            <a:spLocks noGrp="1" noChangeAspect="1"/>
          </p:cNvSpPr>
          <p:nvPr>
            <p:ph type="pic" sz="quarter" idx="16" hasCustomPrompt="1"/>
          </p:nvPr>
        </p:nvSpPr>
        <p:spPr>
          <a:xfrm>
            <a:off x="4136004" y="2922172"/>
            <a:ext cx="870966" cy="1161288"/>
          </a:xfrm>
          <a:prstGeom prst="ellipse">
            <a:avLst/>
          </a:prstGeom>
          <a:solidFill>
            <a:schemeClr val="accent2"/>
          </a:solidFill>
        </p:spPr>
        <p:txBody>
          <a:bodyPr anchor="ctr"/>
          <a:lstStyle>
            <a:lvl1pPr marL="0" marR="0" indent="0" algn="ctr" defTabSz="342900" rtl="0" eaLnBrk="1" fontAlgn="auto" latinLnBrk="0" hangingPunct="1">
              <a:lnSpc>
                <a:spcPct val="100000"/>
              </a:lnSpc>
              <a:spcBef>
                <a:spcPct val="20000"/>
              </a:spcBef>
              <a:spcAft>
                <a:spcPts val="450"/>
              </a:spcAft>
              <a:buClr>
                <a:schemeClr val="accent1"/>
              </a:buClr>
              <a:buSzPct val="115000"/>
              <a:buFont typeface="Arial"/>
              <a:buNone/>
              <a:tabLst/>
              <a:defRPr sz="1050" i="1">
                <a:solidFill>
                  <a:schemeClr val="bg1"/>
                </a:solidFill>
              </a:defRPr>
            </a:lvl1pPr>
          </a:lstStyle>
          <a:p>
            <a:pPr marL="0" marR="0" lvl="0" indent="0" algn="ctr" defTabSz="342900" rtl="0" eaLnBrk="1" fontAlgn="auto" latinLnBrk="0" hangingPunct="1">
              <a:lnSpc>
                <a:spcPct val="100000"/>
              </a:lnSpc>
              <a:spcBef>
                <a:spcPct val="20000"/>
              </a:spcBef>
              <a:spcAft>
                <a:spcPts val="450"/>
              </a:spcAft>
              <a:buClr>
                <a:schemeClr val="accent1"/>
              </a:buClr>
              <a:buSzPct val="115000"/>
              <a:buFont typeface="Arial"/>
              <a:buNone/>
              <a:tabLst/>
              <a:defRPr/>
            </a:pPr>
            <a:r>
              <a:rPr lang="en-US" noProof="0" dirty="0"/>
              <a:t>Insert Icon or Picture</a:t>
            </a:r>
          </a:p>
        </p:txBody>
      </p:sp>
      <p:sp>
        <p:nvSpPr>
          <p:cNvPr id="16" name="Picture Placeholder 15">
            <a:extLst>
              <a:ext uri="{FF2B5EF4-FFF2-40B4-BE49-F238E27FC236}">
                <a16:creationId xmlns:a16="http://schemas.microsoft.com/office/drawing/2014/main" id="{70281C28-F044-4622-B651-CE20C022E723}"/>
              </a:ext>
            </a:extLst>
          </p:cNvPr>
          <p:cNvSpPr>
            <a:spLocks noGrp="1"/>
          </p:cNvSpPr>
          <p:nvPr>
            <p:ph type="pic" sz="quarter" idx="17" hasCustomPrompt="1"/>
          </p:nvPr>
        </p:nvSpPr>
        <p:spPr>
          <a:xfrm>
            <a:off x="6628500" y="2920902"/>
            <a:ext cx="872871" cy="1163828"/>
          </a:xfrm>
          <a:prstGeom prst="ellipse">
            <a:avLst/>
          </a:prstGeom>
          <a:noFill/>
        </p:spPr>
        <p:txBody>
          <a:bodyPr anchor="ctr"/>
          <a:lstStyle>
            <a:lvl1pPr marL="0" marR="0" indent="0" algn="ctr" defTabSz="342900" rtl="0" eaLnBrk="1" fontAlgn="auto" latinLnBrk="0" hangingPunct="1">
              <a:lnSpc>
                <a:spcPct val="100000"/>
              </a:lnSpc>
              <a:spcBef>
                <a:spcPct val="20000"/>
              </a:spcBef>
              <a:spcAft>
                <a:spcPts val="450"/>
              </a:spcAft>
              <a:buClr>
                <a:schemeClr val="accent1"/>
              </a:buClr>
              <a:buSzPct val="115000"/>
              <a:buFont typeface="Arial"/>
              <a:buNone/>
              <a:tabLst/>
              <a:defRPr sz="1050" b="0" i="1">
                <a:solidFill>
                  <a:schemeClr val="bg1"/>
                </a:solidFill>
              </a:defRPr>
            </a:lvl1pPr>
          </a:lstStyle>
          <a:p>
            <a:pPr marL="0" marR="0" lvl="0" indent="0" algn="ctr" defTabSz="342900" rtl="0" eaLnBrk="1" fontAlgn="auto" latinLnBrk="0" hangingPunct="1">
              <a:lnSpc>
                <a:spcPct val="100000"/>
              </a:lnSpc>
              <a:spcBef>
                <a:spcPct val="20000"/>
              </a:spcBef>
              <a:spcAft>
                <a:spcPts val="450"/>
              </a:spcAft>
              <a:buClr>
                <a:schemeClr val="accent1"/>
              </a:buClr>
              <a:buSzPct val="115000"/>
              <a:buFont typeface="Arial"/>
              <a:buNone/>
              <a:tabLst/>
              <a:defRPr/>
            </a:pPr>
            <a:r>
              <a:rPr lang="en-US" noProof="0" dirty="0"/>
              <a:t>Insert Icon or Picture</a:t>
            </a:r>
          </a:p>
        </p:txBody>
      </p:sp>
    </p:spTree>
    <p:extLst>
      <p:ext uri="{BB962C8B-B14F-4D97-AF65-F5344CB8AC3E}">
        <p14:creationId xmlns:p14="http://schemas.microsoft.com/office/powerpoint/2010/main" val="3358587573"/>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04F71D-348C-4B4B-A4E7-F9184C11FEDB}" type="datetimeFigureOut">
              <a:rPr lang="ar-EG" smtClean="0"/>
              <a:t>12/05/1442</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69F23108-1FEF-4B3C-9D97-10DF748B6E6A}" type="slidenum">
              <a:rPr lang="ar-EG" smtClean="0"/>
              <a:t>‹#›</a:t>
            </a:fld>
            <a:endParaRPr lang="ar-EG"/>
          </a:p>
        </p:txBody>
      </p:sp>
    </p:spTree>
    <p:extLst>
      <p:ext uri="{BB962C8B-B14F-4D97-AF65-F5344CB8AC3E}">
        <p14:creationId xmlns:p14="http://schemas.microsoft.com/office/powerpoint/2010/main" val="35684345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 Photo">
    <p:spTree>
      <p:nvGrpSpPr>
        <p:cNvPr id="1" name=""/>
        <p:cNvGrpSpPr/>
        <p:nvPr/>
      </p:nvGrpSpPr>
      <p:grpSpPr>
        <a:xfrm>
          <a:off x="0" y="0"/>
          <a:ext cx="0" cy="0"/>
          <a:chOff x="0" y="0"/>
          <a:chExt cx="0" cy="0"/>
        </a:xfrm>
      </p:grpSpPr>
      <p:cxnSp>
        <p:nvCxnSpPr>
          <p:cNvPr id="8" name="Straight Connector 7"/>
          <p:cNvCxnSpPr>
            <a:cxnSpLocks/>
          </p:cNvCxnSpPr>
          <p:nvPr/>
        </p:nvCxnSpPr>
        <p:spPr>
          <a:xfrm>
            <a:off x="2624020" y="2421466"/>
            <a:ext cx="5555486"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624021" y="982133"/>
            <a:ext cx="5548427" cy="1303867"/>
          </a:xfrm>
        </p:spPr>
        <p:txBody>
          <a:bodyPr/>
          <a:lstStyle/>
          <a:p>
            <a:r>
              <a:rPr lang="en-US" noProof="0" smtClean="0"/>
              <a:t>Click to edit Master title style</a:t>
            </a:r>
            <a:endParaRPr lang="en-US" noProof="0"/>
          </a:p>
        </p:txBody>
      </p:sp>
      <p:sp>
        <p:nvSpPr>
          <p:cNvPr id="3" name="Content Placeholder 2"/>
          <p:cNvSpPr>
            <a:spLocks noGrp="1"/>
          </p:cNvSpPr>
          <p:nvPr>
            <p:ph sz="half" idx="1"/>
          </p:nvPr>
        </p:nvSpPr>
        <p:spPr>
          <a:xfrm>
            <a:off x="2624021" y="2560320"/>
            <a:ext cx="2685286" cy="3310128"/>
          </a:xfrm>
        </p:spPr>
        <p:txBody>
          <a:bodyPr>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Content Placeholder 3"/>
          <p:cNvSpPr>
            <a:spLocks noGrp="1"/>
          </p:cNvSpPr>
          <p:nvPr>
            <p:ph sz="half" idx="2"/>
          </p:nvPr>
        </p:nvSpPr>
        <p:spPr>
          <a:xfrm>
            <a:off x="5487162" y="2560320"/>
            <a:ext cx="2685286" cy="3310128"/>
          </a:xfrm>
        </p:spPr>
        <p:txBody>
          <a:bodyPr>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Date Placeholder 4"/>
          <p:cNvSpPr>
            <a:spLocks noGrp="1"/>
          </p:cNvSpPr>
          <p:nvPr>
            <p:ph type="dt" sz="half" idx="10"/>
          </p:nvPr>
        </p:nvSpPr>
        <p:spPr/>
        <p:txBody>
          <a:bodyPr/>
          <a:lstStyle/>
          <a:p>
            <a:pPr defTabSz="342900" rtl="0"/>
            <a:fld id="{846CE7D5-CF57-46EF-B807-FDD0502418D4}" type="datetimeFigureOut">
              <a:rPr lang="en-US" smtClean="0">
                <a:solidFill>
                  <a:prstClr val="black"/>
                </a:solidFill>
              </a:rPr>
              <a:pPr defTabSz="342900" rtl="0"/>
              <a:t>12/26/2020</a:t>
            </a:fld>
            <a:endParaRPr lang="en-US" dirty="0">
              <a:solidFill>
                <a:prstClr val="black"/>
              </a:solidFill>
            </a:endParaRPr>
          </a:p>
        </p:txBody>
      </p:sp>
      <p:sp>
        <p:nvSpPr>
          <p:cNvPr id="6" name="Footer Placeholder 5"/>
          <p:cNvSpPr>
            <a:spLocks noGrp="1"/>
          </p:cNvSpPr>
          <p:nvPr>
            <p:ph type="ftr" sz="quarter" idx="11"/>
          </p:nvPr>
        </p:nvSpPr>
        <p:spPr/>
        <p:txBody>
          <a:bodyPr/>
          <a:lstStyle/>
          <a:p>
            <a:pPr defTabSz="342900" rtl="0"/>
            <a:endParaRPr lang="en-US" dirty="0">
              <a:solidFill>
                <a:prstClr val="black"/>
              </a:solidFill>
            </a:endParaRPr>
          </a:p>
        </p:txBody>
      </p:sp>
      <p:sp>
        <p:nvSpPr>
          <p:cNvPr id="7" name="Slide Number Placeholder 6"/>
          <p:cNvSpPr>
            <a:spLocks noGrp="1"/>
          </p:cNvSpPr>
          <p:nvPr>
            <p:ph type="sldNum" sz="quarter" idx="12"/>
          </p:nvPr>
        </p:nvSpPr>
        <p:spPr/>
        <p:txBody>
          <a:bodyPr/>
          <a:lstStyle/>
          <a:p>
            <a:pPr defTabSz="342900" rtl="0"/>
            <a:fld id="{330EA680-D336-4FF7-8B7A-9848BB0A1C32}" type="slidenum">
              <a:rPr lang="en-US" smtClean="0">
                <a:solidFill>
                  <a:prstClr val="black"/>
                </a:solidFill>
              </a:rPr>
              <a:pPr defTabSz="342900" rtl="0"/>
              <a:t>‹#›</a:t>
            </a:fld>
            <a:endParaRPr lang="en-US" dirty="0">
              <a:solidFill>
                <a:prstClr val="black"/>
              </a:solidFill>
            </a:endParaRPr>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110920" y="2905099"/>
            <a:ext cx="3220061" cy="2530089"/>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158535" y="1442831"/>
            <a:ext cx="2415046" cy="391035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316577" y="1691853"/>
            <a:ext cx="2052000" cy="3367314"/>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200" i="1">
                <a:solidFill>
                  <a:schemeClr val="bg1"/>
                </a:solidFill>
                <a:latin typeface="+mn-lt"/>
                <a:cs typeface="Times New Roman" panose="02020603050405020304" pitchFamily="18" charset="0"/>
              </a:defRPr>
            </a:lvl1pPr>
          </a:lstStyle>
          <a:p>
            <a:r>
              <a:rPr lang="en-US" noProof="0" dirty="0"/>
              <a:t>Insert Photo or Drag &amp; Drop your Photo</a:t>
            </a:r>
          </a:p>
        </p:txBody>
      </p:sp>
    </p:spTree>
    <p:extLst>
      <p:ext uri="{BB962C8B-B14F-4D97-AF65-F5344CB8AC3E}">
        <p14:creationId xmlns:p14="http://schemas.microsoft.com/office/powerpoint/2010/main" val="3634274534"/>
      </p:ext>
    </p:extLst>
  </p:cSld>
  <p:clrMapOvr>
    <a:masterClrMapping/>
  </p:clrMapOvr>
  <p:transition spd="slow">
    <p:wip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4F82F76-1F28-4871-AA44-ADE3B29E465F}"/>
              </a:ext>
            </a:extLst>
          </p:cNvPr>
          <p:cNvSpPr/>
          <p:nvPr userDrawn="1"/>
        </p:nvSpPr>
        <p:spPr>
          <a:xfrm>
            <a:off x="800100" y="1009666"/>
            <a:ext cx="5292727" cy="4847145"/>
          </a:xfrm>
          <a:prstGeom prst="rect">
            <a:avLst/>
          </a:prstGeom>
          <a:solidFill>
            <a:schemeClr val="bg1"/>
          </a:solidFill>
          <a:ln w="82550" cmpd="thickThin">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2" name="Title 1"/>
          <p:cNvSpPr>
            <a:spLocks noGrp="1"/>
          </p:cNvSpPr>
          <p:nvPr>
            <p:ph type="title" hasCustomPrompt="1"/>
          </p:nvPr>
        </p:nvSpPr>
        <p:spPr>
          <a:xfrm>
            <a:off x="6162675" y="982133"/>
            <a:ext cx="2009774" cy="1412725"/>
          </a:xfrm>
        </p:spPr>
        <p:txBody>
          <a:bodyPr anchor="t"/>
          <a:lstStyle>
            <a:lvl1pPr algn="r">
              <a:defRPr/>
            </a:lvl1pPr>
          </a:lstStyle>
          <a:p>
            <a:r>
              <a:rPr lang="en-US" noProof="0"/>
              <a:t>Click to title</a:t>
            </a:r>
          </a:p>
        </p:txBody>
      </p:sp>
      <p:sp>
        <p:nvSpPr>
          <p:cNvPr id="4" name="Date Placeholder 3"/>
          <p:cNvSpPr>
            <a:spLocks noGrp="1"/>
          </p:cNvSpPr>
          <p:nvPr>
            <p:ph type="dt" sz="half" idx="10"/>
          </p:nvPr>
        </p:nvSpPr>
        <p:spPr/>
        <p:txBody>
          <a:bodyPr/>
          <a:lstStyle/>
          <a:p>
            <a:pPr defTabSz="342900" rtl="0"/>
            <a:fld id="{846CE7D5-CF57-46EF-B807-FDD0502418D4}" type="datetimeFigureOut">
              <a:rPr lang="en-US" smtClean="0">
                <a:solidFill>
                  <a:prstClr val="black"/>
                </a:solidFill>
              </a:rPr>
              <a:pPr defTabSz="342900" rtl="0"/>
              <a:t>12/26/2020</a:t>
            </a:fld>
            <a:endParaRPr lang="en-US" dirty="0">
              <a:solidFill>
                <a:prstClr val="black"/>
              </a:solidFill>
            </a:endParaRPr>
          </a:p>
        </p:txBody>
      </p:sp>
      <p:sp>
        <p:nvSpPr>
          <p:cNvPr id="5" name="Footer Placeholder 4"/>
          <p:cNvSpPr>
            <a:spLocks noGrp="1"/>
          </p:cNvSpPr>
          <p:nvPr>
            <p:ph type="ftr" sz="quarter" idx="11"/>
          </p:nvPr>
        </p:nvSpPr>
        <p:spPr/>
        <p:txBody>
          <a:bodyPr/>
          <a:lstStyle/>
          <a:p>
            <a:pPr defTabSz="342900" rtl="0"/>
            <a:endParaRPr lang="en-US" dirty="0">
              <a:solidFill>
                <a:prstClr val="black"/>
              </a:solidFill>
            </a:endParaRPr>
          </a:p>
        </p:txBody>
      </p:sp>
      <p:sp>
        <p:nvSpPr>
          <p:cNvPr id="6" name="Slide Number Placeholder 5"/>
          <p:cNvSpPr>
            <a:spLocks noGrp="1"/>
          </p:cNvSpPr>
          <p:nvPr>
            <p:ph type="sldNum" sz="quarter" idx="12"/>
          </p:nvPr>
        </p:nvSpPr>
        <p:spPr/>
        <p:txBody>
          <a:bodyPr/>
          <a:lstStyle/>
          <a:p>
            <a:pPr defTabSz="342900" rtl="0"/>
            <a:fld id="{330EA680-D336-4FF7-8B7A-9848BB0A1C32}" type="slidenum">
              <a:rPr lang="en-US" smtClean="0">
                <a:solidFill>
                  <a:prstClr val="black"/>
                </a:solidFill>
              </a:rPr>
              <a:pPr defTabSz="342900" rtl="0"/>
              <a:t>‹#›</a:t>
            </a:fld>
            <a:endParaRPr lang="en-US" dirty="0">
              <a:solidFill>
                <a:prstClr val="black"/>
              </a:solidFill>
            </a:endParaRPr>
          </a:p>
        </p:txBody>
      </p:sp>
      <p:sp>
        <p:nvSpPr>
          <p:cNvPr id="11" name="Picture Placeholder 10">
            <a:extLst>
              <a:ext uri="{FF2B5EF4-FFF2-40B4-BE49-F238E27FC236}">
                <a16:creationId xmlns:a16="http://schemas.microsoft.com/office/drawing/2014/main" id="{087D12F9-00B3-48A4-8EFB-78ACCA9F99DC}"/>
              </a:ext>
            </a:extLst>
          </p:cNvPr>
          <p:cNvSpPr>
            <a:spLocks noGrp="1"/>
          </p:cNvSpPr>
          <p:nvPr>
            <p:ph type="pic" sz="quarter" idx="13" hasCustomPrompt="1"/>
          </p:nvPr>
        </p:nvSpPr>
        <p:spPr>
          <a:xfrm>
            <a:off x="4111539" y="1318687"/>
            <a:ext cx="1753870" cy="2881988"/>
          </a:xfrm>
          <a:solidFill>
            <a:schemeClr val="bg1">
              <a:lumMod val="95000"/>
            </a:schemeClr>
          </a:solidFill>
        </p:spPr>
        <p:txBody>
          <a:bodyPr anchor="ctr"/>
          <a:lstStyle>
            <a:lvl1pPr marL="0" indent="0" algn="ctr">
              <a:buNone/>
              <a:defRPr sz="900" i="1"/>
            </a:lvl1pPr>
          </a:lstStyle>
          <a:p>
            <a:r>
              <a:rPr lang="en-US" noProof="0" dirty="0"/>
              <a:t>Pictures of buildings</a:t>
            </a:r>
          </a:p>
        </p:txBody>
      </p:sp>
      <p:sp>
        <p:nvSpPr>
          <p:cNvPr id="12" name="Picture Placeholder 10">
            <a:extLst>
              <a:ext uri="{FF2B5EF4-FFF2-40B4-BE49-F238E27FC236}">
                <a16:creationId xmlns:a16="http://schemas.microsoft.com/office/drawing/2014/main" id="{242B44F9-2E79-4910-8D1A-CE37EF05242B}"/>
              </a:ext>
            </a:extLst>
          </p:cNvPr>
          <p:cNvSpPr>
            <a:spLocks noGrp="1"/>
          </p:cNvSpPr>
          <p:nvPr>
            <p:ph type="pic" sz="quarter" idx="14" hasCustomPrompt="1"/>
          </p:nvPr>
        </p:nvSpPr>
        <p:spPr>
          <a:xfrm>
            <a:off x="1030667" y="3128437"/>
            <a:ext cx="2980972" cy="2424639"/>
          </a:xfrm>
          <a:solidFill>
            <a:schemeClr val="bg1">
              <a:lumMod val="95000"/>
            </a:schemeClr>
          </a:solidFill>
        </p:spPr>
        <p:txBody>
          <a:bodyPr anchor="ctr"/>
          <a:lstStyle>
            <a:lvl1pPr marL="0" marR="0" indent="0" algn="ctr" defTabSz="342900" rtl="0" eaLnBrk="1" fontAlgn="auto" latinLnBrk="0" hangingPunct="1">
              <a:lnSpc>
                <a:spcPct val="100000"/>
              </a:lnSpc>
              <a:spcBef>
                <a:spcPct val="20000"/>
              </a:spcBef>
              <a:spcAft>
                <a:spcPts val="450"/>
              </a:spcAft>
              <a:buClr>
                <a:schemeClr val="accent1"/>
              </a:buClr>
              <a:buSzPct val="115000"/>
              <a:buFont typeface="Arial"/>
              <a:buNone/>
              <a:tabLst/>
              <a:defRPr sz="900" i="1"/>
            </a:lvl1pPr>
          </a:lstStyle>
          <a:p>
            <a:pPr marL="0" marR="0" lvl="0" indent="0" algn="ctr" defTabSz="342900" rtl="0" eaLnBrk="1" fontAlgn="auto" latinLnBrk="0" hangingPunct="1">
              <a:lnSpc>
                <a:spcPct val="100000"/>
              </a:lnSpc>
              <a:spcBef>
                <a:spcPct val="20000"/>
              </a:spcBef>
              <a:spcAft>
                <a:spcPts val="450"/>
              </a:spcAft>
              <a:buClr>
                <a:schemeClr val="accent1"/>
              </a:buClr>
              <a:buSzPct val="115000"/>
              <a:buFont typeface="Arial"/>
              <a:buNone/>
              <a:tabLst/>
              <a:defRPr/>
            </a:pPr>
            <a:r>
              <a:rPr lang="en-US" noProof="0" dirty="0"/>
              <a:t> Pictures of jobs</a:t>
            </a:r>
          </a:p>
        </p:txBody>
      </p:sp>
      <p:sp>
        <p:nvSpPr>
          <p:cNvPr id="13" name="Picture Placeholder 10">
            <a:extLst>
              <a:ext uri="{FF2B5EF4-FFF2-40B4-BE49-F238E27FC236}">
                <a16:creationId xmlns:a16="http://schemas.microsoft.com/office/drawing/2014/main" id="{68412D06-1A64-446B-8E3E-026437ADFB5D}"/>
              </a:ext>
            </a:extLst>
          </p:cNvPr>
          <p:cNvSpPr>
            <a:spLocks noGrp="1"/>
          </p:cNvSpPr>
          <p:nvPr>
            <p:ph type="pic" sz="quarter" idx="15" hasCustomPrompt="1"/>
          </p:nvPr>
        </p:nvSpPr>
        <p:spPr>
          <a:xfrm>
            <a:off x="2700338" y="1318688"/>
            <a:ext cx="1311300" cy="1680173"/>
          </a:xfrm>
          <a:solidFill>
            <a:schemeClr val="bg1">
              <a:lumMod val="95000"/>
            </a:schemeClr>
          </a:solidFill>
        </p:spPr>
        <p:txBody>
          <a:bodyPr anchor="ctr"/>
          <a:lstStyle>
            <a:lvl1pPr marL="0" marR="0" indent="0" algn="ctr" defTabSz="342900" rtl="0" eaLnBrk="1" fontAlgn="auto" latinLnBrk="0" hangingPunct="1">
              <a:lnSpc>
                <a:spcPct val="100000"/>
              </a:lnSpc>
              <a:spcBef>
                <a:spcPct val="20000"/>
              </a:spcBef>
              <a:spcAft>
                <a:spcPts val="450"/>
              </a:spcAft>
              <a:buClr>
                <a:schemeClr val="accent1"/>
              </a:buClr>
              <a:buSzPct val="115000"/>
              <a:buFont typeface="Arial"/>
              <a:buNone/>
              <a:tabLst/>
              <a:defRPr sz="900" i="1"/>
            </a:lvl1pPr>
          </a:lstStyle>
          <a:p>
            <a:pPr marL="0" marR="0" lvl="0" indent="0" algn="ctr" defTabSz="342900" rtl="0" eaLnBrk="1" fontAlgn="auto" latinLnBrk="0" hangingPunct="1">
              <a:lnSpc>
                <a:spcPct val="100000"/>
              </a:lnSpc>
              <a:spcBef>
                <a:spcPct val="20000"/>
              </a:spcBef>
              <a:spcAft>
                <a:spcPts val="450"/>
              </a:spcAft>
              <a:buClr>
                <a:schemeClr val="accent1"/>
              </a:buClr>
              <a:buSzPct val="115000"/>
              <a:buFont typeface="Arial"/>
              <a:buNone/>
              <a:tabLst/>
              <a:defRPr/>
            </a:pPr>
            <a:r>
              <a:rPr lang="en-US" noProof="0" dirty="0"/>
              <a:t>Pictures of transportation</a:t>
            </a:r>
          </a:p>
        </p:txBody>
      </p:sp>
      <p:sp>
        <p:nvSpPr>
          <p:cNvPr id="14" name="Picture Placeholder 10">
            <a:extLst>
              <a:ext uri="{FF2B5EF4-FFF2-40B4-BE49-F238E27FC236}">
                <a16:creationId xmlns:a16="http://schemas.microsoft.com/office/drawing/2014/main" id="{3152ED43-82C8-44B9-8B8E-2C0C9CEB1F19}"/>
              </a:ext>
            </a:extLst>
          </p:cNvPr>
          <p:cNvSpPr>
            <a:spLocks noGrp="1"/>
          </p:cNvSpPr>
          <p:nvPr>
            <p:ph type="pic" sz="quarter" idx="16" hasCustomPrompt="1"/>
          </p:nvPr>
        </p:nvSpPr>
        <p:spPr>
          <a:xfrm>
            <a:off x="1030667" y="1318688"/>
            <a:ext cx="1569770" cy="1680173"/>
          </a:xfrm>
          <a:solidFill>
            <a:schemeClr val="bg1">
              <a:lumMod val="95000"/>
            </a:schemeClr>
          </a:solidFill>
        </p:spPr>
        <p:txBody>
          <a:bodyPr anchor="ctr"/>
          <a:lstStyle>
            <a:lvl1pPr marL="0" indent="0" algn="ctr">
              <a:buNone/>
              <a:defRPr sz="900" i="1"/>
            </a:lvl1pPr>
          </a:lstStyle>
          <a:p>
            <a:r>
              <a:rPr lang="en-US" noProof="0" dirty="0"/>
              <a:t>Pictures of clothing</a:t>
            </a:r>
          </a:p>
        </p:txBody>
      </p:sp>
      <p:sp>
        <p:nvSpPr>
          <p:cNvPr id="19" name="Picture Placeholder 10">
            <a:extLst>
              <a:ext uri="{FF2B5EF4-FFF2-40B4-BE49-F238E27FC236}">
                <a16:creationId xmlns:a16="http://schemas.microsoft.com/office/drawing/2014/main" id="{0BCC3DC8-BDE4-4B07-A8CA-0321A364356B}"/>
              </a:ext>
            </a:extLst>
          </p:cNvPr>
          <p:cNvSpPr>
            <a:spLocks noGrp="1"/>
          </p:cNvSpPr>
          <p:nvPr>
            <p:ph type="pic" sz="quarter" idx="17" hasCustomPrompt="1"/>
          </p:nvPr>
        </p:nvSpPr>
        <p:spPr>
          <a:xfrm>
            <a:off x="4111539" y="4333875"/>
            <a:ext cx="1753870" cy="1219200"/>
          </a:xfrm>
          <a:solidFill>
            <a:schemeClr val="bg1">
              <a:lumMod val="95000"/>
            </a:schemeClr>
          </a:solidFill>
        </p:spPr>
        <p:txBody>
          <a:bodyPr anchor="ctr"/>
          <a:lstStyle>
            <a:lvl1pPr marL="0" marR="0" indent="0" algn="ctr" defTabSz="342900" rtl="0" eaLnBrk="1" fontAlgn="auto" latinLnBrk="0" hangingPunct="1">
              <a:lnSpc>
                <a:spcPct val="100000"/>
              </a:lnSpc>
              <a:spcBef>
                <a:spcPct val="20000"/>
              </a:spcBef>
              <a:spcAft>
                <a:spcPts val="450"/>
              </a:spcAft>
              <a:buClr>
                <a:schemeClr val="accent1"/>
              </a:buClr>
              <a:buSzPct val="115000"/>
              <a:buFont typeface="Arial"/>
              <a:buNone/>
              <a:tabLst/>
              <a:defRPr sz="900" i="1"/>
            </a:lvl1pPr>
          </a:lstStyle>
          <a:p>
            <a:pPr marL="0" marR="0" lvl="0" indent="0" algn="ctr" defTabSz="342900" rtl="0" eaLnBrk="1" fontAlgn="auto" latinLnBrk="0" hangingPunct="1">
              <a:lnSpc>
                <a:spcPct val="100000"/>
              </a:lnSpc>
              <a:spcBef>
                <a:spcPct val="20000"/>
              </a:spcBef>
              <a:spcAft>
                <a:spcPts val="450"/>
              </a:spcAft>
              <a:buClr>
                <a:schemeClr val="accent1"/>
              </a:buClr>
              <a:buSzPct val="115000"/>
              <a:buFont typeface="Arial"/>
              <a:buNone/>
              <a:tabLst/>
              <a:defRPr/>
            </a:pPr>
            <a:r>
              <a:rPr lang="en-US" noProof="0" dirty="0"/>
              <a:t>Pictures of other items that capture the era</a:t>
            </a:r>
          </a:p>
        </p:txBody>
      </p:sp>
      <p:sp>
        <p:nvSpPr>
          <p:cNvPr id="21" name="Text Placeholder 20">
            <a:extLst>
              <a:ext uri="{FF2B5EF4-FFF2-40B4-BE49-F238E27FC236}">
                <a16:creationId xmlns:a16="http://schemas.microsoft.com/office/drawing/2014/main" id="{2E769B50-B286-4700-AFD4-EFDA8F2FBA04}"/>
              </a:ext>
            </a:extLst>
          </p:cNvPr>
          <p:cNvSpPr>
            <a:spLocks noGrp="1"/>
          </p:cNvSpPr>
          <p:nvPr>
            <p:ph type="body" sz="quarter" idx="18" hasCustomPrompt="1"/>
          </p:nvPr>
        </p:nvSpPr>
        <p:spPr>
          <a:xfrm>
            <a:off x="6162675" y="2507047"/>
            <a:ext cx="2009774" cy="3349763"/>
          </a:xfrm>
        </p:spPr>
        <p:txBody>
          <a:bodyPr/>
          <a:lstStyle>
            <a:lvl1pPr marL="0" indent="0" algn="r">
              <a:buNone/>
              <a:defRPr/>
            </a:lvl1pPr>
            <a:lvl2pPr marL="342900" indent="0" algn="r">
              <a:buNone/>
              <a:defRPr/>
            </a:lvl2pPr>
            <a:lvl3pPr marL="685800" indent="0" algn="r">
              <a:buNone/>
              <a:defRPr/>
            </a:lvl3pPr>
            <a:lvl4pPr marL="1028700" indent="0" algn="r">
              <a:buNone/>
              <a:defRPr/>
            </a:lvl4pPr>
            <a:lvl5pPr marL="1371600" indent="0" algn="r">
              <a:buNone/>
              <a:defRPr/>
            </a:lvl5pPr>
          </a:lstStyle>
          <a:p>
            <a:pPr lvl="0"/>
            <a:r>
              <a:rPr lang="en-US" noProof="0"/>
              <a:t>Subheader</a:t>
            </a:r>
          </a:p>
        </p:txBody>
      </p:sp>
    </p:spTree>
    <p:extLst>
      <p:ext uri="{BB962C8B-B14F-4D97-AF65-F5344CB8AC3E}">
        <p14:creationId xmlns:p14="http://schemas.microsoft.com/office/powerpoint/2010/main" val="60916591"/>
      </p:ext>
    </p:extLst>
  </p:cSld>
  <p:clrMapOvr>
    <a:masterClrMapping/>
  </p:clrMapOvr>
  <p:transition spd="slow">
    <p:wip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ig Photo">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3CE66FB-7564-43B1-9A0A-6594394A243B}"/>
              </a:ext>
            </a:extLst>
          </p:cNvPr>
          <p:cNvSpPr/>
          <p:nvPr userDrawn="1"/>
        </p:nvSpPr>
        <p:spPr>
          <a:xfrm>
            <a:off x="357188" y="476250"/>
            <a:ext cx="8429625" cy="59245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1" name="Picture Placeholder 10">
            <a:extLst>
              <a:ext uri="{FF2B5EF4-FFF2-40B4-BE49-F238E27FC236}">
                <a16:creationId xmlns:a16="http://schemas.microsoft.com/office/drawing/2014/main" id="{D335E96D-A567-4898-B2BA-3B8C2F40BA6E}"/>
              </a:ext>
            </a:extLst>
          </p:cNvPr>
          <p:cNvSpPr>
            <a:spLocks noGrp="1"/>
          </p:cNvSpPr>
          <p:nvPr>
            <p:ph type="pic" sz="quarter" idx="10" hasCustomPrompt="1"/>
          </p:nvPr>
        </p:nvSpPr>
        <p:spPr>
          <a:xfrm>
            <a:off x="414000" y="567000"/>
            <a:ext cx="8316000" cy="5724000"/>
          </a:xfrm>
          <a:solidFill>
            <a:schemeClr val="bg1">
              <a:lumMod val="95000"/>
            </a:schemeClr>
          </a:solidFill>
        </p:spPr>
        <p:txBody>
          <a:bodyPr anchor="ctr"/>
          <a:lstStyle>
            <a:lvl1pPr marL="0" indent="0" algn="ctr">
              <a:buNone/>
              <a:defRPr sz="1200" i="1">
                <a:solidFill>
                  <a:schemeClr val="tx1">
                    <a:lumMod val="85000"/>
                    <a:lumOff val="15000"/>
                  </a:schemeClr>
                </a:solidFill>
              </a:defRPr>
            </a:lvl1pPr>
          </a:lstStyle>
          <a:p>
            <a:r>
              <a:rPr lang="en-US" noProof="0" dirty="0"/>
              <a:t>Insert an iconic picture from the era</a:t>
            </a:r>
          </a:p>
        </p:txBody>
      </p:sp>
      <p:sp>
        <p:nvSpPr>
          <p:cNvPr id="2" name="Title 1"/>
          <p:cNvSpPr>
            <a:spLocks noGrp="1"/>
          </p:cNvSpPr>
          <p:nvPr>
            <p:ph type="title"/>
          </p:nvPr>
        </p:nvSpPr>
        <p:spPr>
          <a:xfrm>
            <a:off x="971552" y="692939"/>
            <a:ext cx="7200897" cy="751418"/>
          </a:xfrm>
        </p:spPr>
        <p:txBody>
          <a:bodyPr/>
          <a:lstStyle/>
          <a:p>
            <a:r>
              <a:rPr lang="en-US" noProof="0" smtClean="0"/>
              <a:t>Click to edit Master title style</a:t>
            </a:r>
            <a:endParaRPr lang="en-US" noProof="0"/>
          </a:p>
        </p:txBody>
      </p:sp>
      <p:pic>
        <p:nvPicPr>
          <p:cNvPr id="7" name="Picture 6" descr="HD-PanelContent-GrommetsCombined.png">
            <a:extLst>
              <a:ext uri="{FF2B5EF4-FFF2-40B4-BE49-F238E27FC236}">
                <a16:creationId xmlns:a16="http://schemas.microsoft.com/office/drawing/2014/main" id="{EE5D561D-B993-4D57-A306-77777AD909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1496" y="631070"/>
            <a:ext cx="180361" cy="238041"/>
          </a:xfrm>
          <a:prstGeom prst="ellipse">
            <a:avLst/>
          </a:prstGeom>
          <a:effectLst>
            <a:outerShdw blurRad="12700" dir="2700000" sx="102000" sy="102000" algn="tl" rotWithShape="0">
              <a:prstClr val="black">
                <a:alpha val="40000"/>
              </a:prstClr>
            </a:outerShdw>
          </a:effectLst>
        </p:spPr>
      </p:pic>
      <p:pic>
        <p:nvPicPr>
          <p:cNvPr id="8" name="Picture 7" descr="HD-PanelContent-GrommetsCombined.png">
            <a:extLst>
              <a:ext uri="{FF2B5EF4-FFF2-40B4-BE49-F238E27FC236}">
                <a16:creationId xmlns:a16="http://schemas.microsoft.com/office/drawing/2014/main" id="{56E46F13-579D-42C5-8CB9-411911275F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492144" y="631070"/>
            <a:ext cx="180361" cy="238041"/>
          </a:xfrm>
          <a:prstGeom prst="ellipse">
            <a:avLst/>
          </a:prstGeom>
          <a:effectLst>
            <a:outerShdw blurRad="12700" dir="2700000" sx="102000" sy="102000" algn="tl" rotWithShape="0">
              <a:prstClr val="black">
                <a:alpha val="40000"/>
              </a:prstClr>
            </a:outerShdw>
          </a:effectLst>
        </p:spPr>
      </p:pic>
      <p:pic>
        <p:nvPicPr>
          <p:cNvPr id="9" name="Picture 8" descr="HD-PanelContent-GrommetsCombined.png">
            <a:extLst>
              <a:ext uri="{FF2B5EF4-FFF2-40B4-BE49-F238E27FC236}">
                <a16:creationId xmlns:a16="http://schemas.microsoft.com/office/drawing/2014/main" id="{E055F617-AE0E-412B-BD58-B6C6F1E57E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71496" y="5996030"/>
            <a:ext cx="180361" cy="238041"/>
          </a:xfrm>
          <a:prstGeom prst="ellipse">
            <a:avLst/>
          </a:prstGeom>
          <a:effectLst>
            <a:outerShdw blurRad="12700" dir="2700000" sx="102000" sy="102000" algn="tl" rotWithShape="0">
              <a:prstClr val="black">
                <a:alpha val="40000"/>
              </a:prstClr>
            </a:outerShdw>
          </a:effectLst>
        </p:spPr>
      </p:pic>
      <p:pic>
        <p:nvPicPr>
          <p:cNvPr id="10" name="Picture 9" descr="HD-PanelContent-GrommetsCombined.png">
            <a:extLst>
              <a:ext uri="{FF2B5EF4-FFF2-40B4-BE49-F238E27FC236}">
                <a16:creationId xmlns:a16="http://schemas.microsoft.com/office/drawing/2014/main" id="{E6A3ABD2-1E11-490E-83ED-21CCB18789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492144" y="5996030"/>
            <a:ext cx="180361" cy="238041"/>
          </a:xfrm>
          <a:prstGeom prst="ellipse">
            <a:avLst/>
          </a:prstGeom>
          <a:effectLst>
            <a:outerShdw blurRad="12700" dir="2700000" sx="102000" sy="102000" algn="tl" rotWithShape="0">
              <a:prstClr val="black">
                <a:alpha val="40000"/>
              </a:prstClr>
            </a:outerShdw>
          </a:effectLst>
        </p:spPr>
      </p:pic>
    </p:spTree>
    <p:extLst>
      <p:ext uri="{BB962C8B-B14F-4D97-AF65-F5344CB8AC3E}">
        <p14:creationId xmlns:p14="http://schemas.microsoft.com/office/powerpoint/2010/main" val="583417186"/>
      </p:ext>
    </p:extLst>
  </p:cSld>
  <p:clrMapOvr>
    <a:masterClrMapping/>
  </p:clrMapOvr>
  <p:transition spd="slow">
    <p:wip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971551" y="2421466"/>
            <a:ext cx="2685286"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971552" y="982133"/>
            <a:ext cx="2685285" cy="1303867"/>
          </a:xfrm>
        </p:spPr>
        <p:txBody>
          <a:bodyPr/>
          <a:lstStyle>
            <a:lvl1pPr algn="l">
              <a:defRPr/>
            </a:lvl1pPr>
          </a:lstStyle>
          <a:p>
            <a:r>
              <a:rPr lang="en-US" noProof="0"/>
              <a:t>Click to edit title</a:t>
            </a:r>
          </a:p>
        </p:txBody>
      </p:sp>
      <p:sp>
        <p:nvSpPr>
          <p:cNvPr id="3" name="Content Placeholder 2"/>
          <p:cNvSpPr>
            <a:spLocks noGrp="1"/>
          </p:cNvSpPr>
          <p:nvPr>
            <p:ph sz="half" idx="1"/>
          </p:nvPr>
        </p:nvSpPr>
        <p:spPr>
          <a:xfrm>
            <a:off x="971551" y="2560320"/>
            <a:ext cx="2685286" cy="3310128"/>
          </a:xfrm>
        </p:spPr>
        <p:txBody>
          <a:bodyPr>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Date Placeholder 4"/>
          <p:cNvSpPr>
            <a:spLocks noGrp="1"/>
          </p:cNvSpPr>
          <p:nvPr>
            <p:ph type="dt" sz="half" idx="10"/>
          </p:nvPr>
        </p:nvSpPr>
        <p:spPr/>
        <p:txBody>
          <a:bodyPr/>
          <a:lstStyle/>
          <a:p>
            <a:pPr defTabSz="342900" rtl="0"/>
            <a:fld id="{846CE7D5-CF57-46EF-B807-FDD0502418D4}" type="datetimeFigureOut">
              <a:rPr lang="en-US" smtClean="0">
                <a:solidFill>
                  <a:prstClr val="black"/>
                </a:solidFill>
              </a:rPr>
              <a:pPr defTabSz="342900" rtl="0"/>
              <a:t>12/26/2020</a:t>
            </a:fld>
            <a:endParaRPr lang="en-US" dirty="0">
              <a:solidFill>
                <a:prstClr val="black"/>
              </a:solidFill>
            </a:endParaRPr>
          </a:p>
        </p:txBody>
      </p:sp>
      <p:sp>
        <p:nvSpPr>
          <p:cNvPr id="6" name="Footer Placeholder 5"/>
          <p:cNvSpPr>
            <a:spLocks noGrp="1"/>
          </p:cNvSpPr>
          <p:nvPr>
            <p:ph type="ftr" sz="quarter" idx="11"/>
          </p:nvPr>
        </p:nvSpPr>
        <p:spPr/>
        <p:txBody>
          <a:bodyPr/>
          <a:lstStyle/>
          <a:p>
            <a:pPr defTabSz="342900" rtl="0"/>
            <a:endParaRPr lang="en-US" dirty="0">
              <a:solidFill>
                <a:prstClr val="black"/>
              </a:solidFill>
            </a:endParaRPr>
          </a:p>
        </p:txBody>
      </p:sp>
      <p:sp>
        <p:nvSpPr>
          <p:cNvPr id="7" name="Slide Number Placeholder 6"/>
          <p:cNvSpPr>
            <a:spLocks noGrp="1"/>
          </p:cNvSpPr>
          <p:nvPr>
            <p:ph type="sldNum" sz="quarter" idx="12"/>
          </p:nvPr>
        </p:nvSpPr>
        <p:spPr/>
        <p:txBody>
          <a:bodyPr/>
          <a:lstStyle/>
          <a:p>
            <a:pPr defTabSz="342900" rtl="0"/>
            <a:fld id="{330EA680-D336-4FF7-8B7A-9848BB0A1C32}" type="slidenum">
              <a:rPr lang="en-US" smtClean="0">
                <a:solidFill>
                  <a:prstClr val="black"/>
                </a:solidFill>
              </a:rPr>
              <a:pPr defTabSz="342900" rtl="0"/>
              <a:t>‹#›</a:t>
            </a:fld>
            <a:endParaRPr lang="en-US" dirty="0">
              <a:solidFill>
                <a:prstClr val="black"/>
              </a:solidFill>
            </a:endParaRPr>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4596593" y="2063901"/>
            <a:ext cx="4037344" cy="4481543"/>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4029085" y="869569"/>
            <a:ext cx="4277768"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4188023" y="1077709"/>
            <a:ext cx="3959891" cy="4486565"/>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200" i="1">
                <a:solidFill>
                  <a:schemeClr val="bg1"/>
                </a:solidFill>
                <a:latin typeface="+mn-lt"/>
                <a:cs typeface="Times New Roman" panose="02020603050405020304" pitchFamily="18" charset="0"/>
              </a:defRPr>
            </a:lvl1pPr>
          </a:lstStyle>
          <a:p>
            <a:r>
              <a:rPr lang="en-US" noProof="0" dirty="0"/>
              <a:t>Insert Photo or Drag &amp; Drop your Photo</a:t>
            </a:r>
          </a:p>
        </p:txBody>
      </p:sp>
    </p:spTree>
    <p:extLst>
      <p:ext uri="{BB962C8B-B14F-4D97-AF65-F5344CB8AC3E}">
        <p14:creationId xmlns:p14="http://schemas.microsoft.com/office/powerpoint/2010/main" val="3661287450"/>
      </p:ext>
    </p:extLst>
  </p:cSld>
  <p:clrMapOvr>
    <a:masterClrMapping/>
  </p:clrMapOvr>
  <p:transition spd="slow">
    <p:wip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Title + Content Alt">
    <p:spTree>
      <p:nvGrpSpPr>
        <p:cNvPr id="1" name=""/>
        <p:cNvGrpSpPr/>
        <p:nvPr/>
      </p:nvGrpSpPr>
      <p:grpSpPr>
        <a:xfrm>
          <a:off x="0" y="0"/>
          <a:ext cx="0" cy="0"/>
          <a:chOff x="0" y="0"/>
          <a:chExt cx="0" cy="0"/>
        </a:xfrm>
      </p:grpSpPr>
      <p:pic>
        <p:nvPicPr>
          <p:cNvPr id="9" name="Picture 8" descr="HD-PanelContent-GrommetsCombined.png">
            <a:extLst>
              <a:ext uri="{FF2B5EF4-FFF2-40B4-BE49-F238E27FC236}">
                <a16:creationId xmlns:a16="http://schemas.microsoft.com/office/drawing/2014/main" id="{7BD0150C-9F76-4D95-80BF-675693B48FA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1619" cy="6856214"/>
          </a:xfrm>
          <a:prstGeom prst="rect">
            <a:avLst/>
          </a:prstGeom>
        </p:spPr>
      </p:pic>
      <p:cxnSp>
        <p:nvCxnSpPr>
          <p:cNvPr id="7" name="Straight Connector 6"/>
          <p:cNvCxnSpPr>
            <a:cxnSpLocks/>
          </p:cNvCxnSpPr>
          <p:nvPr/>
        </p:nvCxnSpPr>
        <p:spPr>
          <a:xfrm>
            <a:off x="971551" y="2421466"/>
            <a:ext cx="3502249"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971552" y="982133"/>
            <a:ext cx="3502248" cy="1303867"/>
          </a:xfrm>
        </p:spPr>
        <p:txBody>
          <a:bodyPr/>
          <a:lstStyle/>
          <a:p>
            <a:r>
              <a:rPr lang="en-US" dirty="0"/>
              <a:t>Click to edit title</a:t>
            </a:r>
          </a:p>
        </p:txBody>
      </p:sp>
      <p:sp>
        <p:nvSpPr>
          <p:cNvPr id="3" name="Content Placeholder 2"/>
          <p:cNvSpPr>
            <a:spLocks noGrp="1"/>
          </p:cNvSpPr>
          <p:nvPr>
            <p:ph idx="1"/>
          </p:nvPr>
        </p:nvSpPr>
        <p:spPr>
          <a:xfrm>
            <a:off x="971551" y="2556932"/>
            <a:ext cx="3502250" cy="33189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342900" rtl="0"/>
            <a:fld id="{846CE7D5-CF57-46EF-B807-FDD0502418D4}" type="datetimeFigureOut">
              <a:rPr lang="en-US" smtClean="0">
                <a:solidFill>
                  <a:prstClr val="black"/>
                </a:solidFill>
              </a:rPr>
              <a:pPr defTabSz="342900" rtl="0"/>
              <a:t>12/26/2020</a:t>
            </a:fld>
            <a:endParaRPr lang="en-US" dirty="0">
              <a:solidFill>
                <a:prstClr val="black"/>
              </a:solidFill>
            </a:endParaRPr>
          </a:p>
        </p:txBody>
      </p:sp>
      <p:sp>
        <p:nvSpPr>
          <p:cNvPr id="5" name="Footer Placeholder 4"/>
          <p:cNvSpPr>
            <a:spLocks noGrp="1"/>
          </p:cNvSpPr>
          <p:nvPr>
            <p:ph type="ftr" sz="quarter" idx="11"/>
          </p:nvPr>
        </p:nvSpPr>
        <p:spPr/>
        <p:txBody>
          <a:bodyPr/>
          <a:lstStyle/>
          <a:p>
            <a:pPr defTabSz="342900" rtl="0"/>
            <a:endParaRPr lang="en-US" dirty="0">
              <a:solidFill>
                <a:prstClr val="black"/>
              </a:solidFill>
            </a:endParaRPr>
          </a:p>
        </p:txBody>
      </p:sp>
      <p:sp>
        <p:nvSpPr>
          <p:cNvPr id="6" name="Slide Number Placeholder 5"/>
          <p:cNvSpPr>
            <a:spLocks noGrp="1"/>
          </p:cNvSpPr>
          <p:nvPr>
            <p:ph type="sldNum" sz="quarter" idx="12"/>
          </p:nvPr>
        </p:nvSpPr>
        <p:spPr/>
        <p:txBody>
          <a:bodyPr/>
          <a:lstStyle/>
          <a:p>
            <a:pPr defTabSz="342900" rtl="0"/>
            <a:fld id="{330EA680-D336-4FF7-8B7A-9848BB0A1C32}" type="slidenum">
              <a:rPr lang="en-US" smtClean="0">
                <a:solidFill>
                  <a:prstClr val="black"/>
                </a:solidFill>
              </a:rPr>
              <a:pPr defTabSz="342900" rtl="0"/>
              <a:t>‹#›</a:t>
            </a:fld>
            <a:endParaRPr lang="en-US" dirty="0">
              <a:solidFill>
                <a:prstClr val="black"/>
              </a:solidFill>
            </a:endParaRPr>
          </a:p>
        </p:txBody>
      </p:sp>
      <p:sp>
        <p:nvSpPr>
          <p:cNvPr id="11" name="Content Placeholder 2">
            <a:extLst>
              <a:ext uri="{FF2B5EF4-FFF2-40B4-BE49-F238E27FC236}">
                <a16:creationId xmlns:a16="http://schemas.microsoft.com/office/drawing/2014/main" id="{68FEA8B0-7C15-481C-885B-E54C78BC32E7}"/>
              </a:ext>
            </a:extLst>
          </p:cNvPr>
          <p:cNvSpPr>
            <a:spLocks noGrp="1"/>
          </p:cNvSpPr>
          <p:nvPr>
            <p:ph idx="13"/>
          </p:nvPr>
        </p:nvSpPr>
        <p:spPr>
          <a:xfrm>
            <a:off x="4670201" y="982133"/>
            <a:ext cx="3502250" cy="412658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ext Placeholder 13">
            <a:extLst>
              <a:ext uri="{FF2B5EF4-FFF2-40B4-BE49-F238E27FC236}">
                <a16:creationId xmlns:a16="http://schemas.microsoft.com/office/drawing/2014/main" id="{8DCEB7F9-6056-41AE-93D6-C5D4C94C8F50}"/>
              </a:ext>
            </a:extLst>
          </p:cNvPr>
          <p:cNvSpPr>
            <a:spLocks noGrp="1"/>
          </p:cNvSpPr>
          <p:nvPr>
            <p:ph type="body" sz="quarter" idx="14" hasCustomPrompt="1"/>
          </p:nvPr>
        </p:nvSpPr>
        <p:spPr>
          <a:xfrm rot="21043309">
            <a:off x="6091622" y="5338537"/>
            <a:ext cx="2059767" cy="425315"/>
          </a:xfrm>
        </p:spPr>
        <p:txBody>
          <a:bodyPr/>
          <a:lstStyle>
            <a:lvl1pPr marL="0" indent="0" algn="r">
              <a:buNone/>
              <a:defRPr i="0">
                <a:latin typeface="Lucida Handwriting" panose="03010101010101010101" pitchFamily="66"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Generation XYZ</a:t>
            </a:r>
            <a:endParaRPr lang="en-ZA" dirty="0"/>
          </a:p>
        </p:txBody>
      </p:sp>
    </p:spTree>
    <p:extLst>
      <p:ext uri="{BB962C8B-B14F-4D97-AF65-F5344CB8AC3E}">
        <p14:creationId xmlns:p14="http://schemas.microsoft.com/office/powerpoint/2010/main" val="3238368616"/>
      </p:ext>
    </p:extLst>
  </p:cSld>
  <p:clrMapOvr>
    <a:masterClrMapping/>
  </p:clrMapOvr>
  <p:transition spd="slow">
    <p:wip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Points">
    <p:spTree>
      <p:nvGrpSpPr>
        <p:cNvPr id="1" name=""/>
        <p:cNvGrpSpPr/>
        <p:nvPr/>
      </p:nvGrpSpPr>
      <p:grpSpPr>
        <a:xfrm>
          <a:off x="0" y="0"/>
          <a:ext cx="0" cy="0"/>
          <a:chOff x="0" y="0"/>
          <a:chExt cx="0" cy="0"/>
        </a:xfrm>
      </p:grpSpPr>
      <p:sp>
        <p:nvSpPr>
          <p:cNvPr id="2" name="Title 1"/>
          <p:cNvSpPr>
            <a:spLocks noGrp="1"/>
          </p:cNvSpPr>
          <p:nvPr>
            <p:ph type="title"/>
          </p:nvPr>
        </p:nvSpPr>
        <p:spPr>
          <a:xfrm>
            <a:off x="971550" y="979709"/>
            <a:ext cx="7200898" cy="1822514"/>
          </a:xfrm>
        </p:spPr>
        <p:txBody>
          <a:bodyPr anchor="b">
            <a:normAutofit/>
          </a:bodyPr>
          <a:lstStyle>
            <a:lvl1pPr algn="ctr">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971550" y="3073155"/>
            <a:ext cx="7200898" cy="520392"/>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342900" rtl="0"/>
            <a:fld id="{846CE7D5-CF57-46EF-B807-FDD0502418D4}" type="datetimeFigureOut">
              <a:rPr lang="en-US" smtClean="0">
                <a:solidFill>
                  <a:prstClr val="black"/>
                </a:solidFill>
              </a:rPr>
              <a:pPr defTabSz="342900" rtl="0"/>
              <a:t>12/26/2020</a:t>
            </a:fld>
            <a:endParaRPr lang="en-US" dirty="0">
              <a:solidFill>
                <a:prstClr val="black"/>
              </a:solidFill>
            </a:endParaRPr>
          </a:p>
        </p:txBody>
      </p:sp>
      <p:sp>
        <p:nvSpPr>
          <p:cNvPr id="5" name="Footer Placeholder 4"/>
          <p:cNvSpPr>
            <a:spLocks noGrp="1"/>
          </p:cNvSpPr>
          <p:nvPr>
            <p:ph type="ftr" sz="quarter" idx="11"/>
          </p:nvPr>
        </p:nvSpPr>
        <p:spPr/>
        <p:txBody>
          <a:bodyPr/>
          <a:lstStyle/>
          <a:p>
            <a:pPr defTabSz="342900" rtl="0"/>
            <a:endParaRPr lang="en-US" dirty="0">
              <a:solidFill>
                <a:prstClr val="black"/>
              </a:solidFill>
            </a:endParaRPr>
          </a:p>
        </p:txBody>
      </p:sp>
      <p:sp>
        <p:nvSpPr>
          <p:cNvPr id="6" name="Slide Number Placeholder 5"/>
          <p:cNvSpPr>
            <a:spLocks noGrp="1"/>
          </p:cNvSpPr>
          <p:nvPr>
            <p:ph type="sldNum" sz="quarter" idx="12"/>
          </p:nvPr>
        </p:nvSpPr>
        <p:spPr/>
        <p:txBody>
          <a:bodyPr/>
          <a:lstStyle/>
          <a:p>
            <a:pPr defTabSz="342900" rtl="0"/>
            <a:fld id="{330EA680-D336-4FF7-8B7A-9848BB0A1C32}" type="slidenum">
              <a:rPr lang="en-US" smtClean="0">
                <a:solidFill>
                  <a:prstClr val="black"/>
                </a:solidFill>
              </a:rPr>
              <a:pPr defTabSz="342900" rtl="0"/>
              <a:t>‹#›</a:t>
            </a:fld>
            <a:endParaRPr lang="en-US" dirty="0">
              <a:solidFill>
                <a:prstClr val="black"/>
              </a:solidFill>
            </a:endParaRPr>
          </a:p>
        </p:txBody>
      </p:sp>
      <p:cxnSp>
        <p:nvCxnSpPr>
          <p:cNvPr id="16" name="Straight Connector 15"/>
          <p:cNvCxnSpPr/>
          <p:nvPr/>
        </p:nvCxnSpPr>
        <p:spPr>
          <a:xfrm>
            <a:off x="1509542" y="2937688"/>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8" name="Content Placeholder 2">
            <a:extLst>
              <a:ext uri="{FF2B5EF4-FFF2-40B4-BE49-F238E27FC236}">
                <a16:creationId xmlns:a16="http://schemas.microsoft.com/office/drawing/2014/main" id="{4202A890-9091-4399-80AF-8AF212A1ED43}"/>
              </a:ext>
            </a:extLst>
          </p:cNvPr>
          <p:cNvSpPr>
            <a:spLocks noGrp="1"/>
          </p:cNvSpPr>
          <p:nvPr>
            <p:ph idx="13" hasCustomPrompt="1"/>
          </p:nvPr>
        </p:nvSpPr>
        <p:spPr>
          <a:xfrm>
            <a:off x="971551" y="3864480"/>
            <a:ext cx="2214000" cy="1109133"/>
          </a:xfrm>
          <a:ln w="44450" cap="sq" cmpd="thinThick">
            <a:solidFill>
              <a:schemeClr val="accent1"/>
            </a:solidFill>
            <a:miter lim="800000"/>
          </a:ln>
        </p:spPr>
        <p:txBody>
          <a:bodyPr anchor="ctr"/>
          <a:lstStyle>
            <a:lvl1pPr marL="0" indent="0" algn="ctr">
              <a:buNone/>
              <a:defRPr/>
            </a:lvl1pPr>
            <a:lvl2pPr marL="342900" indent="0" algn="ctr">
              <a:buNone/>
              <a:defRPr/>
            </a:lvl2pPr>
            <a:lvl3pPr marL="685800" indent="0" algn="ctr">
              <a:buNone/>
              <a:defRPr/>
            </a:lvl3pPr>
          </a:lstStyle>
          <a:p>
            <a:pPr lvl="0"/>
            <a:r>
              <a:rPr lang="en-US" dirty="0"/>
              <a:t>Description</a:t>
            </a:r>
          </a:p>
        </p:txBody>
      </p:sp>
      <p:sp>
        <p:nvSpPr>
          <p:cNvPr id="9" name="Content Placeholder 2">
            <a:extLst>
              <a:ext uri="{FF2B5EF4-FFF2-40B4-BE49-F238E27FC236}">
                <a16:creationId xmlns:a16="http://schemas.microsoft.com/office/drawing/2014/main" id="{F1661F6C-2BB1-41AF-BF4C-144E940F7B25}"/>
              </a:ext>
            </a:extLst>
          </p:cNvPr>
          <p:cNvSpPr>
            <a:spLocks noGrp="1"/>
          </p:cNvSpPr>
          <p:nvPr>
            <p:ph idx="14" hasCustomPrompt="1"/>
          </p:nvPr>
        </p:nvSpPr>
        <p:spPr>
          <a:xfrm>
            <a:off x="3465000" y="3864480"/>
            <a:ext cx="2214000" cy="1109133"/>
          </a:xfrm>
          <a:ln w="44450" cap="sq" cmpd="thinThick">
            <a:solidFill>
              <a:schemeClr val="accent3"/>
            </a:solidFill>
            <a:miter lim="800000"/>
          </a:ln>
        </p:spPr>
        <p:txBody>
          <a:bodyPr anchor="ctr"/>
          <a:lstStyle>
            <a:lvl1pPr marL="0" indent="0" algn="ctr">
              <a:buNone/>
              <a:defRPr/>
            </a:lvl1pPr>
            <a:lvl2pPr marL="342900" indent="0" algn="ctr">
              <a:buNone/>
              <a:defRPr/>
            </a:lvl2pPr>
            <a:lvl3pPr marL="685800" indent="0" algn="ctr">
              <a:buNone/>
              <a:defRPr/>
            </a:lvl3pPr>
          </a:lstStyle>
          <a:p>
            <a:pPr lvl="0"/>
            <a:r>
              <a:rPr lang="en-US" dirty="0"/>
              <a:t>Description</a:t>
            </a:r>
          </a:p>
        </p:txBody>
      </p:sp>
      <p:sp>
        <p:nvSpPr>
          <p:cNvPr id="10" name="Content Placeholder 2">
            <a:extLst>
              <a:ext uri="{FF2B5EF4-FFF2-40B4-BE49-F238E27FC236}">
                <a16:creationId xmlns:a16="http://schemas.microsoft.com/office/drawing/2014/main" id="{3AFB258B-8362-4F6C-94EF-7C1F32CEBF2D}"/>
              </a:ext>
            </a:extLst>
          </p:cNvPr>
          <p:cNvSpPr>
            <a:spLocks noGrp="1"/>
          </p:cNvSpPr>
          <p:nvPr>
            <p:ph idx="15" hasCustomPrompt="1"/>
          </p:nvPr>
        </p:nvSpPr>
        <p:spPr>
          <a:xfrm>
            <a:off x="5958449" y="3864480"/>
            <a:ext cx="2214000" cy="1109133"/>
          </a:xfrm>
          <a:ln w="44450" cap="sq" cmpd="thinThick">
            <a:solidFill>
              <a:schemeClr val="accent2"/>
            </a:solidFill>
            <a:miter lim="800000"/>
          </a:ln>
        </p:spPr>
        <p:txBody>
          <a:bodyPr anchor="ctr"/>
          <a:lstStyle>
            <a:lvl1pPr marL="0" indent="0" algn="ctr">
              <a:buNone/>
              <a:defRPr/>
            </a:lvl1pPr>
            <a:lvl2pPr marL="342900" indent="0" algn="ctr">
              <a:buNone/>
              <a:defRPr/>
            </a:lvl2pPr>
            <a:lvl3pPr marL="685800" indent="0" algn="ctr">
              <a:buNone/>
              <a:defRPr/>
            </a:lvl3pPr>
          </a:lstStyle>
          <a:p>
            <a:pPr lvl="0"/>
            <a:r>
              <a:rPr lang="en-US" dirty="0"/>
              <a:t>Description</a:t>
            </a:r>
          </a:p>
        </p:txBody>
      </p:sp>
    </p:spTree>
    <p:extLst>
      <p:ext uri="{BB962C8B-B14F-4D97-AF65-F5344CB8AC3E}">
        <p14:creationId xmlns:p14="http://schemas.microsoft.com/office/powerpoint/2010/main" val="3143582798"/>
      </p:ext>
    </p:extLst>
  </p:cSld>
  <p:clrMapOvr>
    <a:masterClrMapping/>
  </p:clrMapOvr>
  <p:transition spd="slow">
    <p:wip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11302" y="1752606"/>
            <a:ext cx="6119016" cy="1822514"/>
          </a:xfrm>
        </p:spPr>
        <p:txBody>
          <a:bodyPr anchor="b">
            <a:normAutofit/>
          </a:bodyPr>
          <a:lstStyle>
            <a:lvl1pPr algn="ctr">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511300" y="3846052"/>
            <a:ext cx="6119018" cy="954547"/>
          </a:xfrm>
        </p:spPr>
        <p:txBody>
          <a:bodyPr anchor="t">
            <a:normAutofit/>
          </a:bodyPr>
          <a:lstStyle>
            <a:lvl1pPr marL="0" indent="0" algn="ctr">
              <a:buNone/>
              <a:defRPr sz="18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defTabSz="342900" rtl="0"/>
            <a:fld id="{846CE7D5-CF57-46EF-B807-FDD0502418D4}" type="datetimeFigureOut">
              <a:rPr lang="en-US" smtClean="0">
                <a:solidFill>
                  <a:prstClr val="black"/>
                </a:solidFill>
              </a:rPr>
              <a:pPr defTabSz="342900" rtl="0"/>
              <a:t>12/26/2020</a:t>
            </a:fld>
            <a:endParaRPr lang="en-US" dirty="0">
              <a:solidFill>
                <a:prstClr val="black"/>
              </a:solidFill>
            </a:endParaRPr>
          </a:p>
        </p:txBody>
      </p:sp>
      <p:sp>
        <p:nvSpPr>
          <p:cNvPr id="5" name="Footer Placeholder 4"/>
          <p:cNvSpPr>
            <a:spLocks noGrp="1"/>
          </p:cNvSpPr>
          <p:nvPr>
            <p:ph type="ftr" sz="quarter" idx="11"/>
          </p:nvPr>
        </p:nvSpPr>
        <p:spPr/>
        <p:txBody>
          <a:bodyPr/>
          <a:lstStyle/>
          <a:p>
            <a:pPr defTabSz="342900" rtl="0"/>
            <a:endParaRPr lang="en-US" dirty="0">
              <a:solidFill>
                <a:prstClr val="black"/>
              </a:solidFill>
            </a:endParaRPr>
          </a:p>
        </p:txBody>
      </p:sp>
      <p:sp>
        <p:nvSpPr>
          <p:cNvPr id="6" name="Slide Number Placeholder 5"/>
          <p:cNvSpPr>
            <a:spLocks noGrp="1"/>
          </p:cNvSpPr>
          <p:nvPr>
            <p:ph type="sldNum" sz="quarter" idx="12"/>
          </p:nvPr>
        </p:nvSpPr>
        <p:spPr/>
        <p:txBody>
          <a:bodyPr/>
          <a:lstStyle/>
          <a:p>
            <a:pPr defTabSz="342900" rtl="0"/>
            <a:fld id="{330EA680-D336-4FF7-8B7A-9848BB0A1C32}" type="slidenum">
              <a:rPr lang="en-US" smtClean="0">
                <a:solidFill>
                  <a:prstClr val="black"/>
                </a:solidFill>
              </a:rPr>
              <a:pPr defTabSz="342900" rtl="0"/>
              <a:t>‹#›</a:t>
            </a:fld>
            <a:endParaRPr lang="en-US" dirty="0">
              <a:solidFill>
                <a:prstClr val="black"/>
              </a:solidFill>
            </a:endParaRPr>
          </a:p>
        </p:txBody>
      </p:sp>
      <p:cxnSp>
        <p:nvCxnSpPr>
          <p:cNvPr id="16" name="Straight Connector 15"/>
          <p:cNvCxnSpPr/>
          <p:nvPr/>
        </p:nvCxnSpPr>
        <p:spPr>
          <a:xfrm>
            <a:off x="1509542" y="3710585"/>
            <a:ext cx="612253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0499567"/>
      </p:ext>
    </p:extLst>
  </p:cSld>
  <p:clrMapOvr>
    <a:masterClrMapping/>
  </p:clrMapOvr>
  <p:transition spd="slow">
    <p:wip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73836" y="2560320"/>
            <a:ext cx="3538728"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6008" y="2560320"/>
            <a:ext cx="3538728"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342900" rtl="0"/>
            <a:fld id="{846CE7D5-CF57-46EF-B807-FDD0502418D4}" type="datetimeFigureOut">
              <a:rPr lang="en-US" smtClean="0">
                <a:solidFill>
                  <a:prstClr val="black"/>
                </a:solidFill>
              </a:rPr>
              <a:pPr defTabSz="342900" rtl="0"/>
              <a:t>12/26/2020</a:t>
            </a:fld>
            <a:endParaRPr lang="en-US" dirty="0">
              <a:solidFill>
                <a:prstClr val="black"/>
              </a:solidFill>
            </a:endParaRPr>
          </a:p>
        </p:txBody>
      </p:sp>
      <p:sp>
        <p:nvSpPr>
          <p:cNvPr id="6" name="Footer Placeholder 5"/>
          <p:cNvSpPr>
            <a:spLocks noGrp="1"/>
          </p:cNvSpPr>
          <p:nvPr>
            <p:ph type="ftr" sz="quarter" idx="11"/>
          </p:nvPr>
        </p:nvSpPr>
        <p:spPr/>
        <p:txBody>
          <a:bodyPr/>
          <a:lstStyle/>
          <a:p>
            <a:pPr defTabSz="342900" rtl="0"/>
            <a:endParaRPr lang="en-US" dirty="0">
              <a:solidFill>
                <a:prstClr val="black"/>
              </a:solidFill>
            </a:endParaRPr>
          </a:p>
        </p:txBody>
      </p:sp>
      <p:sp>
        <p:nvSpPr>
          <p:cNvPr id="7" name="Slide Number Placeholder 6"/>
          <p:cNvSpPr>
            <a:spLocks noGrp="1"/>
          </p:cNvSpPr>
          <p:nvPr>
            <p:ph type="sldNum" sz="quarter" idx="12"/>
          </p:nvPr>
        </p:nvSpPr>
        <p:spPr/>
        <p:txBody>
          <a:bodyPr/>
          <a:lstStyle/>
          <a:p>
            <a:pPr defTabSz="342900" rtl="0"/>
            <a:fld id="{330EA680-D336-4FF7-8B7A-9848BB0A1C32}" type="slidenum">
              <a:rPr lang="en-US" smtClean="0">
                <a:solidFill>
                  <a:prstClr val="black"/>
                </a:solidFill>
              </a:rPr>
              <a:pPr defTabSz="342900" rtl="0"/>
              <a:t>‹#›</a:t>
            </a:fld>
            <a:endParaRPr lang="en-US" dirty="0">
              <a:solidFill>
                <a:prstClr val="black"/>
              </a:solidFill>
            </a:endParaRPr>
          </a:p>
        </p:txBody>
      </p:sp>
    </p:spTree>
    <p:extLst>
      <p:ext uri="{BB962C8B-B14F-4D97-AF65-F5344CB8AC3E}">
        <p14:creationId xmlns:p14="http://schemas.microsoft.com/office/powerpoint/2010/main" val="3611327871"/>
      </p:ext>
    </p:extLst>
  </p:cSld>
  <p:clrMapOvr>
    <a:masterClrMapping/>
  </p:clrMapOvr>
  <p:transition spd="slow">
    <p:wip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1550" y="2530739"/>
            <a:ext cx="3538728" cy="476250"/>
          </a:xfrm>
        </p:spPr>
        <p:txBody>
          <a:bodyPr anchor="b">
            <a:noAutofit/>
          </a:bodyPr>
          <a:lstStyle>
            <a:lvl1pPr marL="0" indent="0">
              <a:buNone/>
              <a:defRPr sz="2100" b="0">
                <a:solidFill>
                  <a:schemeClr val="accent3"/>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971550" y="3116262"/>
            <a:ext cx="3538728" cy="2632605"/>
          </a:xfrm>
        </p:spPr>
        <p:txBody>
          <a:bodyPr anchor="t">
            <a:normAutofit/>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35503" y="2530739"/>
            <a:ext cx="3538728" cy="476250"/>
          </a:xfrm>
        </p:spPr>
        <p:txBody>
          <a:bodyPr anchor="b">
            <a:noAutofit/>
          </a:bodyPr>
          <a:lstStyle>
            <a:lvl1pPr marL="0" indent="0">
              <a:buNone/>
              <a:defRPr sz="2100" b="0">
                <a:solidFill>
                  <a:schemeClr val="accent2">
                    <a:lumMod val="75000"/>
                  </a:schemeClr>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35503" y="3116262"/>
            <a:ext cx="3538728" cy="2632605"/>
          </a:xfrm>
        </p:spPr>
        <p:txBody>
          <a:bodyPr anchor="t">
            <a:norm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defTabSz="342900" rtl="0"/>
            <a:fld id="{846CE7D5-CF57-46EF-B807-FDD0502418D4}" type="datetimeFigureOut">
              <a:rPr lang="en-US" smtClean="0">
                <a:solidFill>
                  <a:prstClr val="black"/>
                </a:solidFill>
              </a:rPr>
              <a:pPr defTabSz="342900" rtl="0"/>
              <a:t>12/26/2020</a:t>
            </a:fld>
            <a:endParaRPr lang="en-US" dirty="0">
              <a:solidFill>
                <a:prstClr val="black"/>
              </a:solidFill>
            </a:endParaRPr>
          </a:p>
        </p:txBody>
      </p:sp>
      <p:sp>
        <p:nvSpPr>
          <p:cNvPr id="8" name="Footer Placeholder 7"/>
          <p:cNvSpPr>
            <a:spLocks noGrp="1"/>
          </p:cNvSpPr>
          <p:nvPr>
            <p:ph type="ftr" sz="quarter" idx="11"/>
          </p:nvPr>
        </p:nvSpPr>
        <p:spPr/>
        <p:txBody>
          <a:bodyPr/>
          <a:lstStyle/>
          <a:p>
            <a:pPr defTabSz="342900" rtl="0"/>
            <a:endParaRPr lang="en-US" dirty="0">
              <a:solidFill>
                <a:prstClr val="black"/>
              </a:solidFill>
            </a:endParaRPr>
          </a:p>
        </p:txBody>
      </p:sp>
      <p:sp>
        <p:nvSpPr>
          <p:cNvPr id="9" name="Slide Number Placeholder 8"/>
          <p:cNvSpPr>
            <a:spLocks noGrp="1"/>
          </p:cNvSpPr>
          <p:nvPr>
            <p:ph type="sldNum" sz="quarter" idx="12"/>
          </p:nvPr>
        </p:nvSpPr>
        <p:spPr/>
        <p:txBody>
          <a:bodyPr/>
          <a:lstStyle/>
          <a:p>
            <a:pPr defTabSz="342900" rtl="0"/>
            <a:fld id="{330EA680-D336-4FF7-8B7A-9848BB0A1C32}" type="slidenum">
              <a:rPr lang="en-US" smtClean="0">
                <a:solidFill>
                  <a:prstClr val="black"/>
                </a:solidFill>
              </a:rPr>
              <a:pPr defTabSz="342900" rtl="0"/>
              <a:t>‹#›</a:t>
            </a:fld>
            <a:endParaRPr lang="en-US" dirty="0">
              <a:solidFill>
                <a:prstClr val="black"/>
              </a:solidFill>
            </a:endParaRPr>
          </a:p>
        </p:txBody>
      </p:sp>
      <p:cxnSp>
        <p:nvCxnSpPr>
          <p:cNvPr id="18" name="Straight Connector 17"/>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21074336"/>
      </p:ext>
    </p:extLst>
  </p:cSld>
  <p:clrMapOvr>
    <a:masterClrMapping/>
  </p:clrMapOvr>
  <p:transition spd="slow">
    <p:wip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971551" y="2421466"/>
            <a:ext cx="2685286"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971552" y="982133"/>
            <a:ext cx="2685285" cy="1303867"/>
          </a:xfrm>
        </p:spPr>
        <p:txBody>
          <a:bodyPr/>
          <a:lstStyle>
            <a:lvl1pPr algn="l">
              <a:defRPr/>
            </a:lvl1pPr>
          </a:lstStyle>
          <a:p>
            <a:r>
              <a:rPr lang="en-US" noProof="0"/>
              <a:t>Click to edit title</a:t>
            </a:r>
          </a:p>
        </p:txBody>
      </p:sp>
      <p:sp>
        <p:nvSpPr>
          <p:cNvPr id="5" name="Date Placeholder 4"/>
          <p:cNvSpPr>
            <a:spLocks noGrp="1"/>
          </p:cNvSpPr>
          <p:nvPr>
            <p:ph type="dt" sz="half" idx="10"/>
          </p:nvPr>
        </p:nvSpPr>
        <p:spPr/>
        <p:txBody>
          <a:bodyPr/>
          <a:lstStyle/>
          <a:p>
            <a:pPr defTabSz="342900" rtl="0"/>
            <a:fld id="{846CE7D5-CF57-46EF-B807-FDD0502418D4}" type="datetimeFigureOut">
              <a:rPr lang="en-US" smtClean="0">
                <a:solidFill>
                  <a:prstClr val="black"/>
                </a:solidFill>
              </a:rPr>
              <a:pPr defTabSz="342900" rtl="0"/>
              <a:t>12/26/2020</a:t>
            </a:fld>
            <a:endParaRPr lang="en-US" dirty="0">
              <a:solidFill>
                <a:prstClr val="black"/>
              </a:solidFill>
            </a:endParaRPr>
          </a:p>
        </p:txBody>
      </p:sp>
      <p:sp>
        <p:nvSpPr>
          <p:cNvPr id="6" name="Footer Placeholder 5"/>
          <p:cNvSpPr>
            <a:spLocks noGrp="1"/>
          </p:cNvSpPr>
          <p:nvPr>
            <p:ph type="ftr" sz="quarter" idx="11"/>
          </p:nvPr>
        </p:nvSpPr>
        <p:spPr/>
        <p:txBody>
          <a:bodyPr/>
          <a:lstStyle/>
          <a:p>
            <a:pPr defTabSz="342900" rtl="0"/>
            <a:endParaRPr lang="en-US" dirty="0">
              <a:solidFill>
                <a:prstClr val="black"/>
              </a:solidFill>
            </a:endParaRPr>
          </a:p>
        </p:txBody>
      </p:sp>
      <p:sp>
        <p:nvSpPr>
          <p:cNvPr id="7" name="Slide Number Placeholder 6"/>
          <p:cNvSpPr>
            <a:spLocks noGrp="1"/>
          </p:cNvSpPr>
          <p:nvPr>
            <p:ph type="sldNum" sz="quarter" idx="12"/>
          </p:nvPr>
        </p:nvSpPr>
        <p:spPr/>
        <p:txBody>
          <a:bodyPr/>
          <a:lstStyle/>
          <a:p>
            <a:pPr defTabSz="342900" rtl="0"/>
            <a:fld id="{330EA680-D336-4FF7-8B7A-9848BB0A1C32}" type="slidenum">
              <a:rPr lang="en-US" smtClean="0">
                <a:solidFill>
                  <a:prstClr val="black"/>
                </a:solidFill>
              </a:rPr>
              <a:pPr defTabSz="342900" rtl="0"/>
              <a:t>‹#›</a:t>
            </a:fld>
            <a:endParaRPr lang="en-US" dirty="0">
              <a:solidFill>
                <a:prstClr val="black"/>
              </a:solidFill>
            </a:endParaRPr>
          </a:p>
        </p:txBody>
      </p:sp>
      <p:sp>
        <p:nvSpPr>
          <p:cNvPr id="10" name="Parallelogram 9">
            <a:extLst>
              <a:ext uri="{FF2B5EF4-FFF2-40B4-BE49-F238E27FC236}">
                <a16:creationId xmlns:a16="http://schemas.microsoft.com/office/drawing/2014/main" id="{9C4F6082-2952-43DC-9B9C-74C88B262CE9}"/>
              </a:ext>
            </a:extLst>
          </p:cNvPr>
          <p:cNvSpPr/>
          <p:nvPr userDrawn="1"/>
        </p:nvSpPr>
        <p:spPr>
          <a:xfrm rot="5400000">
            <a:off x="4596593" y="2063901"/>
            <a:ext cx="4037344" cy="4481543"/>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1" name="Rectangle: Rounded Corners 10">
            <a:extLst>
              <a:ext uri="{FF2B5EF4-FFF2-40B4-BE49-F238E27FC236}">
                <a16:creationId xmlns:a16="http://schemas.microsoft.com/office/drawing/2014/main" id="{67618976-780E-4131-85CD-66F013F5ACDE}"/>
              </a:ext>
            </a:extLst>
          </p:cNvPr>
          <p:cNvSpPr/>
          <p:nvPr userDrawn="1"/>
        </p:nvSpPr>
        <p:spPr>
          <a:xfrm rot="-120000">
            <a:off x="4029085" y="869569"/>
            <a:ext cx="4277768"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Trebuchet MS"/>
              <a:ea typeface="+mn-ea"/>
              <a:cs typeface="+mn-cs"/>
            </a:endParaRPr>
          </a:p>
        </p:txBody>
      </p:sp>
      <p:sp>
        <p:nvSpPr>
          <p:cNvPr id="12" name="Picture Placeholder 17">
            <a:extLst>
              <a:ext uri="{FF2B5EF4-FFF2-40B4-BE49-F238E27FC236}">
                <a16:creationId xmlns:a16="http://schemas.microsoft.com/office/drawing/2014/main" id="{01E4A9BC-C863-435A-8A18-508AE86DCBB7}"/>
              </a:ext>
            </a:extLst>
          </p:cNvPr>
          <p:cNvSpPr>
            <a:spLocks noGrp="1"/>
          </p:cNvSpPr>
          <p:nvPr>
            <p:ph type="pic" sz="quarter" idx="14" hasCustomPrompt="1"/>
          </p:nvPr>
        </p:nvSpPr>
        <p:spPr>
          <a:xfrm rot="-120000" flipH="1">
            <a:off x="4188023" y="1077709"/>
            <a:ext cx="3959891" cy="4486565"/>
          </a:xfrm>
          <a:solidFill>
            <a:schemeClr val="tx1">
              <a:lumMod val="75000"/>
              <a:lumOff val="25000"/>
            </a:schemeClr>
          </a:solidFill>
          <a:effectLst>
            <a:innerShdw blurRad="25400" dist="12700" dir="13500000">
              <a:prstClr val="black">
                <a:alpha val="16000"/>
              </a:prstClr>
            </a:innerShdw>
          </a:effectLst>
        </p:spPr>
        <p:txBody>
          <a:bodyPr lIns="180000" rIns="180000" anchor="ctr"/>
          <a:lstStyle>
            <a:lvl1pPr marL="0" indent="0" algn="ctr">
              <a:buNone/>
              <a:defRPr sz="1200" i="1">
                <a:solidFill>
                  <a:schemeClr val="bg1"/>
                </a:solidFill>
                <a:latin typeface="+mn-lt"/>
                <a:cs typeface="Times New Roman" panose="02020603050405020304" pitchFamily="18" charset="0"/>
              </a:defRPr>
            </a:lvl1pPr>
          </a:lstStyle>
          <a:p>
            <a:r>
              <a:rPr lang="en-US" noProof="0" dirty="0"/>
              <a:t>Insert Photo or Drag &amp; Drop your Photo</a:t>
            </a:r>
          </a:p>
        </p:txBody>
      </p:sp>
      <p:sp>
        <p:nvSpPr>
          <p:cNvPr id="13" name="Text Placeholder 3">
            <a:extLst>
              <a:ext uri="{FF2B5EF4-FFF2-40B4-BE49-F238E27FC236}">
                <a16:creationId xmlns:a16="http://schemas.microsoft.com/office/drawing/2014/main" id="{809CB875-1032-49F8-A74E-BD0BA58F9727}"/>
              </a:ext>
            </a:extLst>
          </p:cNvPr>
          <p:cNvSpPr>
            <a:spLocks noGrp="1"/>
          </p:cNvSpPr>
          <p:nvPr>
            <p:ph type="body" sz="half" idx="2"/>
          </p:nvPr>
        </p:nvSpPr>
        <p:spPr>
          <a:xfrm>
            <a:off x="971550" y="2556934"/>
            <a:ext cx="2685286" cy="331205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noProof="0" smtClean="0"/>
              <a:t>Click to edit Master text styles</a:t>
            </a:r>
          </a:p>
        </p:txBody>
      </p:sp>
    </p:spTree>
    <p:extLst>
      <p:ext uri="{BB962C8B-B14F-4D97-AF65-F5344CB8AC3E}">
        <p14:creationId xmlns:p14="http://schemas.microsoft.com/office/powerpoint/2010/main" val="2885496279"/>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FD04F71D-348C-4B4B-A4E7-F9184C11FEDB}" type="datetimeFigureOut">
              <a:rPr lang="ar-EG" smtClean="0"/>
              <a:t>12/05/1442</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69F23108-1FEF-4B3C-9D97-10DF748B6E6A}" type="slidenum">
              <a:rPr lang="ar-EG" smtClean="0"/>
              <a:t>‹#›</a:t>
            </a:fld>
            <a:endParaRPr lang="ar-EG"/>
          </a:p>
        </p:txBody>
      </p:sp>
    </p:spTree>
    <p:extLst>
      <p:ext uri="{BB962C8B-B14F-4D97-AF65-F5344CB8AC3E}">
        <p14:creationId xmlns:p14="http://schemas.microsoft.com/office/powerpoint/2010/main" val="37924757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ontent + Right Photo">
    <p:spTree>
      <p:nvGrpSpPr>
        <p:cNvPr id="1" name=""/>
        <p:cNvGrpSpPr/>
        <p:nvPr/>
      </p:nvGrpSpPr>
      <p:grpSpPr>
        <a:xfrm>
          <a:off x="0" y="0"/>
          <a:ext cx="0" cy="0"/>
          <a:chOff x="0" y="0"/>
          <a:chExt cx="0" cy="0"/>
        </a:xfrm>
      </p:grpSpPr>
      <p:cxnSp>
        <p:nvCxnSpPr>
          <p:cNvPr id="8" name="Straight Connector 7"/>
          <p:cNvCxnSpPr>
            <a:cxnSpLocks/>
          </p:cNvCxnSpPr>
          <p:nvPr/>
        </p:nvCxnSpPr>
        <p:spPr>
          <a:xfrm>
            <a:off x="971551" y="2421466"/>
            <a:ext cx="2685286"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hasCustomPrompt="1"/>
          </p:nvPr>
        </p:nvSpPr>
        <p:spPr>
          <a:xfrm>
            <a:off x="971552" y="982133"/>
            <a:ext cx="2685285" cy="1303867"/>
          </a:xfrm>
        </p:spPr>
        <p:txBody>
          <a:bodyPr/>
          <a:lstStyle>
            <a:lvl1pPr algn="l">
              <a:defRPr/>
            </a:lvl1pPr>
          </a:lstStyle>
          <a:p>
            <a:r>
              <a:rPr lang="en-US" dirty="0"/>
              <a:t>Click to edit title</a:t>
            </a:r>
          </a:p>
        </p:txBody>
      </p:sp>
      <p:sp>
        <p:nvSpPr>
          <p:cNvPr id="3" name="Content Placeholder 2"/>
          <p:cNvSpPr>
            <a:spLocks noGrp="1"/>
          </p:cNvSpPr>
          <p:nvPr>
            <p:ph sz="half" idx="1"/>
          </p:nvPr>
        </p:nvSpPr>
        <p:spPr>
          <a:xfrm>
            <a:off x="3966221" y="895548"/>
            <a:ext cx="4403494" cy="49749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342900" rtl="0"/>
            <a:fld id="{846CE7D5-CF57-46EF-B807-FDD0502418D4}" type="datetimeFigureOut">
              <a:rPr lang="en-US" smtClean="0">
                <a:solidFill>
                  <a:prstClr val="black"/>
                </a:solidFill>
              </a:rPr>
              <a:pPr defTabSz="342900" rtl="0"/>
              <a:t>12/26/2020</a:t>
            </a:fld>
            <a:endParaRPr lang="en-US" dirty="0">
              <a:solidFill>
                <a:prstClr val="black"/>
              </a:solidFill>
            </a:endParaRPr>
          </a:p>
        </p:txBody>
      </p:sp>
      <p:sp>
        <p:nvSpPr>
          <p:cNvPr id="6" name="Footer Placeholder 5"/>
          <p:cNvSpPr>
            <a:spLocks noGrp="1"/>
          </p:cNvSpPr>
          <p:nvPr>
            <p:ph type="ftr" sz="quarter" idx="11"/>
          </p:nvPr>
        </p:nvSpPr>
        <p:spPr/>
        <p:txBody>
          <a:bodyPr/>
          <a:lstStyle/>
          <a:p>
            <a:pPr defTabSz="342900" rtl="0"/>
            <a:endParaRPr lang="en-US" dirty="0">
              <a:solidFill>
                <a:prstClr val="black"/>
              </a:solidFill>
            </a:endParaRPr>
          </a:p>
        </p:txBody>
      </p:sp>
      <p:sp>
        <p:nvSpPr>
          <p:cNvPr id="7" name="Slide Number Placeholder 6"/>
          <p:cNvSpPr>
            <a:spLocks noGrp="1"/>
          </p:cNvSpPr>
          <p:nvPr>
            <p:ph type="sldNum" sz="quarter" idx="12"/>
          </p:nvPr>
        </p:nvSpPr>
        <p:spPr/>
        <p:txBody>
          <a:bodyPr/>
          <a:lstStyle/>
          <a:p>
            <a:pPr defTabSz="342900" rtl="0"/>
            <a:fld id="{330EA680-D336-4FF7-8B7A-9848BB0A1C32}" type="slidenum">
              <a:rPr lang="en-US" smtClean="0">
                <a:solidFill>
                  <a:prstClr val="black"/>
                </a:solidFill>
              </a:rPr>
              <a:pPr defTabSz="342900" rtl="0"/>
              <a:t>‹#›</a:t>
            </a:fld>
            <a:endParaRPr lang="en-US" dirty="0">
              <a:solidFill>
                <a:prstClr val="black"/>
              </a:solidFill>
            </a:endParaRPr>
          </a:p>
        </p:txBody>
      </p:sp>
      <p:sp>
        <p:nvSpPr>
          <p:cNvPr id="13" name="Text Placeholder 3">
            <a:extLst>
              <a:ext uri="{FF2B5EF4-FFF2-40B4-BE49-F238E27FC236}">
                <a16:creationId xmlns:a16="http://schemas.microsoft.com/office/drawing/2014/main" id="{379CAAA9-085A-46C2-A892-DE935E67C328}"/>
              </a:ext>
            </a:extLst>
          </p:cNvPr>
          <p:cNvSpPr>
            <a:spLocks noGrp="1"/>
          </p:cNvSpPr>
          <p:nvPr>
            <p:ph type="body" sz="half" idx="2"/>
          </p:nvPr>
        </p:nvSpPr>
        <p:spPr>
          <a:xfrm>
            <a:off x="971550" y="2556934"/>
            <a:ext cx="2685286" cy="3312054"/>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Tree>
    <p:extLst>
      <p:ext uri="{BB962C8B-B14F-4D97-AF65-F5344CB8AC3E}">
        <p14:creationId xmlns:p14="http://schemas.microsoft.com/office/powerpoint/2010/main" val="2727151041"/>
      </p:ext>
    </p:extLst>
  </p:cSld>
  <p:clrMapOvr>
    <a:masterClrMapping/>
  </p:clrMapOvr>
  <p:transition spd="slow">
    <p:wip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defTabSz="342900" rtl="0"/>
            <a:fld id="{846CE7D5-CF57-46EF-B807-FDD0502418D4}" type="datetimeFigureOut">
              <a:rPr lang="en-US" smtClean="0">
                <a:solidFill>
                  <a:prstClr val="black"/>
                </a:solidFill>
              </a:rPr>
              <a:pPr defTabSz="342900" rtl="0"/>
              <a:t>12/26/2020</a:t>
            </a:fld>
            <a:endParaRPr lang="en-US" dirty="0">
              <a:solidFill>
                <a:prstClr val="black"/>
              </a:solidFill>
            </a:endParaRPr>
          </a:p>
        </p:txBody>
      </p:sp>
      <p:sp>
        <p:nvSpPr>
          <p:cNvPr id="4" name="Footer Placeholder 3"/>
          <p:cNvSpPr>
            <a:spLocks noGrp="1"/>
          </p:cNvSpPr>
          <p:nvPr>
            <p:ph type="ftr" sz="quarter" idx="11"/>
          </p:nvPr>
        </p:nvSpPr>
        <p:spPr/>
        <p:txBody>
          <a:bodyPr/>
          <a:lstStyle/>
          <a:p>
            <a:pPr defTabSz="342900" rtl="0"/>
            <a:endParaRPr lang="en-US" dirty="0">
              <a:solidFill>
                <a:prstClr val="black"/>
              </a:solidFill>
            </a:endParaRPr>
          </a:p>
        </p:txBody>
      </p:sp>
      <p:sp>
        <p:nvSpPr>
          <p:cNvPr id="5" name="Slide Number Placeholder 4"/>
          <p:cNvSpPr>
            <a:spLocks noGrp="1"/>
          </p:cNvSpPr>
          <p:nvPr>
            <p:ph type="sldNum" sz="quarter" idx="12"/>
          </p:nvPr>
        </p:nvSpPr>
        <p:spPr/>
        <p:txBody>
          <a:bodyPr/>
          <a:lstStyle/>
          <a:p>
            <a:pPr defTabSz="342900" rtl="0"/>
            <a:fld id="{330EA680-D336-4FF7-8B7A-9848BB0A1C32}" type="slidenum">
              <a:rPr lang="en-US" smtClean="0">
                <a:solidFill>
                  <a:prstClr val="black"/>
                </a:solidFill>
              </a:rPr>
              <a:pPr defTabSz="342900" rtl="0"/>
              <a:t>‹#›</a:t>
            </a:fld>
            <a:endParaRPr lang="en-US" dirty="0">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6594150"/>
      </p:ext>
    </p:extLst>
  </p:cSld>
  <p:clrMapOvr>
    <a:masterClrMapping/>
  </p:clrMapOvr>
  <p:transition spd="slow">
    <p:wip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defTabSz="342900" rtl="0"/>
            <a:fld id="{846CE7D5-CF57-46EF-B807-FDD0502418D4}" type="datetimeFigureOut">
              <a:rPr lang="en-US" smtClean="0">
                <a:solidFill>
                  <a:prstClr val="black"/>
                </a:solidFill>
              </a:rPr>
              <a:pPr defTabSz="342900" rtl="0"/>
              <a:t>12/26/2020</a:t>
            </a:fld>
            <a:endParaRPr lang="en-US" dirty="0">
              <a:solidFill>
                <a:prstClr val="black"/>
              </a:solidFill>
            </a:endParaRPr>
          </a:p>
        </p:txBody>
      </p:sp>
      <p:sp>
        <p:nvSpPr>
          <p:cNvPr id="4" name="Footer Placeholder 3"/>
          <p:cNvSpPr>
            <a:spLocks noGrp="1"/>
          </p:cNvSpPr>
          <p:nvPr>
            <p:ph type="ftr" sz="quarter" idx="11"/>
          </p:nvPr>
        </p:nvSpPr>
        <p:spPr/>
        <p:txBody>
          <a:bodyPr/>
          <a:lstStyle/>
          <a:p>
            <a:pPr defTabSz="342900" rtl="0"/>
            <a:endParaRPr lang="en-US" dirty="0">
              <a:solidFill>
                <a:prstClr val="black"/>
              </a:solidFill>
            </a:endParaRPr>
          </a:p>
        </p:txBody>
      </p:sp>
      <p:sp>
        <p:nvSpPr>
          <p:cNvPr id="5" name="Slide Number Placeholder 4"/>
          <p:cNvSpPr>
            <a:spLocks noGrp="1"/>
          </p:cNvSpPr>
          <p:nvPr>
            <p:ph type="sldNum" sz="quarter" idx="12"/>
          </p:nvPr>
        </p:nvSpPr>
        <p:spPr/>
        <p:txBody>
          <a:bodyPr/>
          <a:lstStyle/>
          <a:p>
            <a:pPr defTabSz="342900" rtl="0"/>
            <a:fld id="{330EA680-D336-4FF7-8B7A-9848BB0A1C32}" type="slidenum">
              <a:rPr lang="en-US" smtClean="0">
                <a:solidFill>
                  <a:prstClr val="black"/>
                </a:solidFill>
              </a:rPr>
              <a:pPr defTabSz="342900" rtl="0"/>
              <a:t>‹#›</a:t>
            </a:fld>
            <a:endParaRPr lang="en-US" dirty="0">
              <a:solidFill>
                <a:prstClr val="black"/>
              </a:solidFill>
            </a:endParaRPr>
          </a:p>
        </p:txBody>
      </p:sp>
      <p:cxnSp>
        <p:nvCxnSpPr>
          <p:cNvPr id="14" name="Straight Connector 13"/>
          <p:cNvCxnSpPr/>
          <p:nvPr/>
        </p:nvCxnSpPr>
        <p:spPr>
          <a:xfrm>
            <a:off x="1047127"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7" name="Text Placeholder 6">
            <a:extLst>
              <a:ext uri="{FF2B5EF4-FFF2-40B4-BE49-F238E27FC236}">
                <a16:creationId xmlns:a16="http://schemas.microsoft.com/office/drawing/2014/main" id="{BC76C9E3-4E12-46D0-A58B-4B548A8EE690}"/>
              </a:ext>
            </a:extLst>
          </p:cNvPr>
          <p:cNvSpPr>
            <a:spLocks noGrp="1"/>
          </p:cNvSpPr>
          <p:nvPr>
            <p:ph type="body" sz="quarter" idx="13"/>
          </p:nvPr>
        </p:nvSpPr>
        <p:spPr>
          <a:xfrm>
            <a:off x="1266604" y="2442733"/>
            <a:ext cx="6610793" cy="3139547"/>
          </a:xfrm>
        </p:spPr>
        <p:txBody>
          <a:bodyPr anchor="ctr"/>
          <a:lstStyle>
            <a:lvl1pPr marL="0" indent="0" algn="ctr">
              <a:buNone/>
              <a:defRPr sz="4500"/>
            </a:lvl1pPr>
          </a:lstStyle>
          <a:p>
            <a:pPr lvl="0"/>
            <a:r>
              <a:rPr lang="en-US" smtClean="0"/>
              <a:t>Click to edit Master text styles</a:t>
            </a:r>
          </a:p>
        </p:txBody>
      </p:sp>
    </p:spTree>
    <p:extLst>
      <p:ext uri="{BB962C8B-B14F-4D97-AF65-F5344CB8AC3E}">
        <p14:creationId xmlns:p14="http://schemas.microsoft.com/office/powerpoint/2010/main" val="962859999"/>
      </p:ext>
    </p:extLst>
  </p:cSld>
  <p:clrMapOvr>
    <a:masterClrMapping/>
  </p:clrMapOvr>
  <p:transition spd="slow">
    <p:wip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342900" rtl="0"/>
            <a:fld id="{846CE7D5-CF57-46EF-B807-FDD0502418D4}" type="datetimeFigureOut">
              <a:rPr lang="en-US" smtClean="0">
                <a:solidFill>
                  <a:prstClr val="black"/>
                </a:solidFill>
              </a:rPr>
              <a:pPr defTabSz="342900" rtl="0"/>
              <a:t>12/26/2020</a:t>
            </a:fld>
            <a:endParaRPr lang="en-US" dirty="0">
              <a:solidFill>
                <a:prstClr val="black"/>
              </a:solidFill>
            </a:endParaRPr>
          </a:p>
        </p:txBody>
      </p:sp>
      <p:sp>
        <p:nvSpPr>
          <p:cNvPr id="3" name="Footer Placeholder 2"/>
          <p:cNvSpPr>
            <a:spLocks noGrp="1"/>
          </p:cNvSpPr>
          <p:nvPr>
            <p:ph type="ftr" sz="quarter" idx="11"/>
          </p:nvPr>
        </p:nvSpPr>
        <p:spPr/>
        <p:txBody>
          <a:bodyPr/>
          <a:lstStyle/>
          <a:p>
            <a:pPr defTabSz="342900" rtl="0"/>
            <a:endParaRPr lang="en-US" dirty="0">
              <a:solidFill>
                <a:prstClr val="black"/>
              </a:solidFill>
            </a:endParaRPr>
          </a:p>
        </p:txBody>
      </p:sp>
      <p:sp>
        <p:nvSpPr>
          <p:cNvPr id="4" name="Slide Number Placeholder 3"/>
          <p:cNvSpPr>
            <a:spLocks noGrp="1"/>
          </p:cNvSpPr>
          <p:nvPr>
            <p:ph type="sldNum" sz="quarter" idx="12"/>
          </p:nvPr>
        </p:nvSpPr>
        <p:spPr/>
        <p:txBody>
          <a:bodyPr/>
          <a:lstStyle/>
          <a:p>
            <a:pPr defTabSz="342900" rtl="0"/>
            <a:fld id="{330EA680-D336-4FF7-8B7A-9848BB0A1C32}" type="slidenum">
              <a:rPr lang="en-US" smtClean="0">
                <a:solidFill>
                  <a:prstClr val="black"/>
                </a:solidFill>
              </a:rPr>
              <a:pPr defTabSz="342900" rtl="0"/>
              <a:t>‹#›</a:t>
            </a:fld>
            <a:endParaRPr lang="en-US" dirty="0">
              <a:solidFill>
                <a:prstClr val="black"/>
              </a:solidFill>
            </a:endParaRPr>
          </a:p>
        </p:txBody>
      </p:sp>
    </p:spTree>
    <p:extLst>
      <p:ext uri="{BB962C8B-B14F-4D97-AF65-F5344CB8AC3E}">
        <p14:creationId xmlns:p14="http://schemas.microsoft.com/office/powerpoint/2010/main" val="1637102740"/>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FD04F71D-348C-4B4B-A4E7-F9184C11FEDB}" type="datetimeFigureOut">
              <a:rPr lang="ar-EG" smtClean="0"/>
              <a:t>12/05/1442</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69F23108-1FEF-4B3C-9D97-10DF748B6E6A}" type="slidenum">
              <a:rPr lang="ar-EG" smtClean="0"/>
              <a:t>‹#›</a:t>
            </a:fld>
            <a:endParaRPr lang="ar-EG"/>
          </a:p>
        </p:txBody>
      </p:sp>
    </p:spTree>
    <p:extLst>
      <p:ext uri="{BB962C8B-B14F-4D97-AF65-F5344CB8AC3E}">
        <p14:creationId xmlns:p14="http://schemas.microsoft.com/office/powerpoint/2010/main" val="36141707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FD04F71D-348C-4B4B-A4E7-F9184C11FEDB}" type="datetimeFigureOut">
              <a:rPr lang="ar-EG" smtClean="0"/>
              <a:t>12/05/1442</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69F23108-1FEF-4B3C-9D97-10DF748B6E6A}" type="slidenum">
              <a:rPr lang="ar-EG" smtClean="0"/>
              <a:t>‹#›</a:t>
            </a:fld>
            <a:endParaRPr lang="ar-EG"/>
          </a:p>
        </p:txBody>
      </p:sp>
    </p:spTree>
    <p:extLst>
      <p:ext uri="{BB962C8B-B14F-4D97-AF65-F5344CB8AC3E}">
        <p14:creationId xmlns:p14="http://schemas.microsoft.com/office/powerpoint/2010/main" val="3337141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04F71D-348C-4B4B-A4E7-F9184C11FEDB}" type="datetimeFigureOut">
              <a:rPr lang="ar-EG" smtClean="0"/>
              <a:t>12/05/1442</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69F23108-1FEF-4B3C-9D97-10DF748B6E6A}" type="slidenum">
              <a:rPr lang="ar-EG" smtClean="0"/>
              <a:t>‹#›</a:t>
            </a:fld>
            <a:endParaRPr lang="ar-EG"/>
          </a:p>
        </p:txBody>
      </p:sp>
    </p:spTree>
    <p:extLst>
      <p:ext uri="{BB962C8B-B14F-4D97-AF65-F5344CB8AC3E}">
        <p14:creationId xmlns:p14="http://schemas.microsoft.com/office/powerpoint/2010/main" val="4047136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4F71D-348C-4B4B-A4E7-F9184C11FEDB}" type="datetimeFigureOut">
              <a:rPr lang="ar-EG" smtClean="0"/>
              <a:t>12/05/1442</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69F23108-1FEF-4B3C-9D97-10DF748B6E6A}" type="slidenum">
              <a:rPr lang="ar-EG" smtClean="0"/>
              <a:t>‹#›</a:t>
            </a:fld>
            <a:endParaRPr lang="ar-EG"/>
          </a:p>
        </p:txBody>
      </p:sp>
    </p:spTree>
    <p:extLst>
      <p:ext uri="{BB962C8B-B14F-4D97-AF65-F5344CB8AC3E}">
        <p14:creationId xmlns:p14="http://schemas.microsoft.com/office/powerpoint/2010/main" val="165472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4F71D-348C-4B4B-A4E7-F9184C11FEDB}" type="datetimeFigureOut">
              <a:rPr lang="ar-EG" smtClean="0"/>
              <a:t>12/05/1442</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69F23108-1FEF-4B3C-9D97-10DF748B6E6A}" type="slidenum">
              <a:rPr lang="ar-EG" smtClean="0"/>
              <a:t>‹#›</a:t>
            </a:fld>
            <a:endParaRPr lang="ar-EG"/>
          </a:p>
        </p:txBody>
      </p:sp>
    </p:spTree>
    <p:extLst>
      <p:ext uri="{BB962C8B-B14F-4D97-AF65-F5344CB8AC3E}">
        <p14:creationId xmlns:p14="http://schemas.microsoft.com/office/powerpoint/2010/main" val="854482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theme" Target="../theme/theme3.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19" Type="http://schemas.openxmlformats.org/officeDocument/2006/relationships/image" Target="../media/image7.png"/><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D04F71D-348C-4B4B-A4E7-F9184C11FEDB}" type="datetimeFigureOut">
              <a:rPr lang="ar-EG" smtClean="0"/>
              <a:t>12/05/1442</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9F23108-1FEF-4B3C-9D97-10DF748B6E6A}" type="slidenum">
              <a:rPr lang="ar-EG" smtClean="0"/>
              <a:t>‹#›</a:t>
            </a:fld>
            <a:endParaRPr lang="ar-EG"/>
          </a:p>
        </p:txBody>
      </p:sp>
    </p:spTree>
    <p:extLst>
      <p:ext uri="{BB962C8B-B14F-4D97-AF65-F5344CB8AC3E}">
        <p14:creationId xmlns:p14="http://schemas.microsoft.com/office/powerpoint/2010/main" val="14616616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06995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a:ext>
            </a:extLst>
          </a:blip>
          <a:stretch>
            <a:fillRect/>
          </a:stretch>
        </p:blipFill>
        <p:spPr>
          <a:xfrm>
            <a:off x="0" y="0"/>
            <a:ext cx="9141619" cy="6856214"/>
          </a:xfrm>
          <a:prstGeom prst="rect">
            <a:avLst/>
          </a:prstGeom>
        </p:spPr>
      </p:pic>
      <p:sp>
        <p:nvSpPr>
          <p:cNvPr id="2" name="Title Placeholder 1"/>
          <p:cNvSpPr>
            <a:spLocks noGrp="1"/>
          </p:cNvSpPr>
          <p:nvPr>
            <p:ph type="title"/>
          </p:nvPr>
        </p:nvSpPr>
        <p:spPr>
          <a:xfrm>
            <a:off x="971552" y="982133"/>
            <a:ext cx="7200897" cy="1303867"/>
          </a:xfrm>
          <a:prstGeom prst="rect">
            <a:avLst/>
          </a:prstGeom>
          <a:effectLst/>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971551" y="2556932"/>
            <a:ext cx="7200897" cy="3318936"/>
          </a:xfrm>
          <a:prstGeom prst="rect">
            <a:avLst/>
          </a:prstGeom>
        </p:spPr>
        <p:txBody>
          <a:bodyPr vert="horz" lIns="91440" tIns="45720" rIns="91440" bIns="45720" rtlCol="0" anchor="t">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08126" y="5969000"/>
            <a:ext cx="1200150"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rtl="0"/>
            <a:fld id="{846CE7D5-CF57-46EF-B807-FDD0502418D4}" type="datetimeFigureOut">
              <a:rPr lang="en-US" smtClean="0">
                <a:solidFill>
                  <a:prstClr val="black"/>
                </a:solidFill>
              </a:rPr>
              <a:pPr defTabSz="342900" rtl="0"/>
              <a:t>12/26/2020</a:t>
            </a:fld>
            <a:endParaRPr lang="en-US" dirty="0">
              <a:solidFill>
                <a:prstClr val="black"/>
              </a:solidFill>
            </a:endParaRPr>
          </a:p>
        </p:txBody>
      </p:sp>
      <p:sp>
        <p:nvSpPr>
          <p:cNvPr id="5" name="Footer Placeholder 4"/>
          <p:cNvSpPr>
            <a:spLocks noGrp="1"/>
          </p:cNvSpPr>
          <p:nvPr>
            <p:ph type="ftr" sz="quarter" idx="3"/>
          </p:nvPr>
        </p:nvSpPr>
        <p:spPr>
          <a:xfrm>
            <a:off x="971551" y="5969000"/>
            <a:ext cx="5479425" cy="279400"/>
          </a:xfrm>
          <a:prstGeom prst="rect">
            <a:avLst/>
          </a:prstGeom>
        </p:spPr>
        <p:txBody>
          <a:bodyPr vert="horz" lIns="91440" tIns="45720" rIns="91440" bIns="45720" rtlCol="0" anchor="ctr"/>
          <a:lstStyle>
            <a:lvl1pPr algn="l">
              <a:defRPr sz="750" b="0" i="0">
                <a:solidFill>
                  <a:schemeClr val="tx1"/>
                </a:solidFill>
                <a:effectLst/>
                <a:latin typeface="+mn-lt"/>
              </a:defRPr>
            </a:lvl1pPr>
          </a:lstStyle>
          <a:p>
            <a:pPr defTabSz="342900" rtl="0"/>
            <a:endParaRPr lang="en-US" dirty="0">
              <a:solidFill>
                <a:prstClr val="black"/>
              </a:solidFill>
            </a:endParaRPr>
          </a:p>
        </p:txBody>
      </p:sp>
      <p:sp>
        <p:nvSpPr>
          <p:cNvPr id="6" name="Slide Number Placeholder 5"/>
          <p:cNvSpPr>
            <a:spLocks noGrp="1"/>
          </p:cNvSpPr>
          <p:nvPr>
            <p:ph type="sldNum" sz="quarter" idx="4"/>
          </p:nvPr>
        </p:nvSpPr>
        <p:spPr>
          <a:xfrm>
            <a:off x="7765426" y="5969000"/>
            <a:ext cx="407023" cy="279400"/>
          </a:xfrm>
          <a:prstGeom prst="rect">
            <a:avLst/>
          </a:prstGeom>
        </p:spPr>
        <p:txBody>
          <a:bodyPr vert="horz" lIns="91440" tIns="45720" rIns="91440" bIns="45720" rtlCol="0" anchor="ctr"/>
          <a:lstStyle>
            <a:lvl1pPr algn="r">
              <a:defRPr sz="750" b="0" i="0">
                <a:solidFill>
                  <a:schemeClr val="tx1"/>
                </a:solidFill>
                <a:effectLst/>
                <a:latin typeface="+mn-lt"/>
              </a:defRPr>
            </a:lvl1pPr>
          </a:lstStyle>
          <a:p>
            <a:pPr defTabSz="342900" rtl="0"/>
            <a:fld id="{330EA680-D336-4FF7-8B7A-9848BB0A1C32}" type="slidenum">
              <a:rPr lang="en-US" smtClean="0">
                <a:solidFill>
                  <a:prstClr val="black"/>
                </a:solidFill>
              </a:rPr>
              <a:pPr defTabSz="342900" rtl="0"/>
              <a:t>‹#›</a:t>
            </a:fld>
            <a:endParaRPr lang="en-US" dirty="0">
              <a:solidFill>
                <a:prstClr val="black"/>
              </a:solidFill>
            </a:endParaRPr>
          </a:p>
        </p:txBody>
      </p:sp>
    </p:spTree>
    <p:extLst>
      <p:ext uri="{BB962C8B-B14F-4D97-AF65-F5344CB8AC3E}">
        <p14:creationId xmlns:p14="http://schemas.microsoft.com/office/powerpoint/2010/main" val="3241866242"/>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79" r:id="rId13"/>
    <p:sldLayoutId id="2147483780" r:id="rId14"/>
    <p:sldLayoutId id="2147483781" r:id="rId15"/>
    <p:sldLayoutId id="2147483782" r:id="rId16"/>
    <p:sldLayoutId id="2147483783" r:id="rId17"/>
  </p:sldLayoutIdLst>
  <p:transition spd="slow">
    <p:wipe/>
  </p:transition>
  <p:txStyles>
    <p:titleStyle>
      <a:lvl1pPr algn="ctr" defTabSz="342900" rtl="1" eaLnBrk="1" latinLnBrk="0" hangingPunct="1">
        <a:spcBef>
          <a:spcPct val="0"/>
        </a:spcBef>
        <a:buNone/>
        <a:defRPr sz="3300" kern="1200" cap="none">
          <a:ln w="3175" cmpd="sng">
            <a:noFill/>
          </a:ln>
          <a:solidFill>
            <a:schemeClr val="tx1">
              <a:lumMod val="85000"/>
              <a:lumOff val="15000"/>
            </a:schemeClr>
          </a:solidFill>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14313" indent="-214313" algn="r" defTabSz="342900" rtl="1" eaLnBrk="1" latinLnBrk="0" hangingPunct="1">
        <a:spcBef>
          <a:spcPct val="20000"/>
        </a:spcBef>
        <a:spcAft>
          <a:spcPts val="450"/>
        </a:spcAft>
        <a:buClr>
          <a:schemeClr val="accent1"/>
        </a:buClr>
        <a:buSzPct val="115000"/>
        <a:buFont typeface="Arial"/>
        <a:buChar char="•"/>
        <a:defRPr sz="1350" kern="1200" cap="none">
          <a:solidFill>
            <a:schemeClr val="tx1">
              <a:lumMod val="85000"/>
              <a:lumOff val="15000"/>
            </a:schemeClr>
          </a:solidFill>
          <a:effectLst/>
          <a:latin typeface="+mn-lt"/>
          <a:ea typeface="+mn-ea"/>
          <a:cs typeface="+mn-cs"/>
        </a:defRPr>
      </a:lvl1pPr>
      <a:lvl2pPr marL="557213" indent="-214313" algn="r" defTabSz="342900" rtl="1" eaLnBrk="1" latinLnBrk="0" hangingPunct="1">
        <a:spcBef>
          <a:spcPct val="20000"/>
        </a:spcBef>
        <a:spcAft>
          <a:spcPts val="45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2pPr>
      <a:lvl3pPr marL="900113" indent="-214313" algn="r" defTabSz="342900"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3pPr>
      <a:lvl4pPr marL="1157288" indent="-128588" algn="r" defTabSz="342900" rtl="1" eaLnBrk="1" latinLnBrk="0" hangingPunct="1">
        <a:spcBef>
          <a:spcPct val="20000"/>
        </a:spcBef>
        <a:spcAft>
          <a:spcPts val="450"/>
        </a:spcAft>
        <a:buClr>
          <a:schemeClr val="accent1"/>
        </a:buClr>
        <a:buSzPct val="115000"/>
        <a:buFont typeface="Arial"/>
        <a:buChar char="•"/>
        <a:defRPr sz="900" kern="1200" cap="none">
          <a:solidFill>
            <a:schemeClr val="tx1">
              <a:lumMod val="85000"/>
              <a:lumOff val="15000"/>
            </a:schemeClr>
          </a:solidFill>
          <a:effectLst/>
          <a:latin typeface="+mn-lt"/>
          <a:ea typeface="+mn-ea"/>
          <a:cs typeface="+mn-cs"/>
        </a:defRPr>
      </a:lvl4pPr>
      <a:lvl5pPr marL="1500188" indent="-128588" algn="r" defTabSz="342900" rtl="1" eaLnBrk="1" latinLnBrk="0" hangingPunct="1">
        <a:spcBef>
          <a:spcPct val="20000"/>
        </a:spcBef>
        <a:spcAft>
          <a:spcPts val="450"/>
        </a:spcAft>
        <a:buClr>
          <a:schemeClr val="accent1"/>
        </a:buClr>
        <a:buSzPct val="115000"/>
        <a:buFont typeface="Arial"/>
        <a:buChar char="•"/>
        <a:defRPr sz="825" kern="1200" cap="none">
          <a:solidFill>
            <a:schemeClr val="tx1">
              <a:lumMod val="85000"/>
              <a:lumOff val="15000"/>
            </a:schemeClr>
          </a:solidFill>
          <a:effectLst/>
          <a:latin typeface="+mn-lt"/>
          <a:ea typeface="+mn-ea"/>
          <a:cs typeface="+mn-cs"/>
        </a:defRPr>
      </a:lvl5pPr>
      <a:lvl6pPr marL="1885950" indent="-171450" algn="r" defTabSz="342900"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6pPr>
      <a:lvl7pPr marL="2228850" indent="-171450" algn="r" defTabSz="342900"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7pPr>
      <a:lvl8pPr marL="2571750" indent="-171450" algn="r" defTabSz="342900"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8pPr>
      <a:lvl9pPr marL="2914650" indent="-171450" algn="r" defTabSz="342900" rtl="1" eaLnBrk="1" latinLnBrk="0" hangingPunct="1">
        <a:spcBef>
          <a:spcPct val="20000"/>
        </a:spcBef>
        <a:spcAft>
          <a:spcPts val="450"/>
        </a:spcAft>
        <a:buClr>
          <a:schemeClr val="accent1"/>
        </a:buClr>
        <a:buSzPct val="115000"/>
        <a:buFont typeface="Arial"/>
        <a:buChar char="•"/>
        <a:defRPr sz="1050" kern="1200" cap="none">
          <a:solidFill>
            <a:schemeClr val="tx1">
              <a:lumMod val="85000"/>
              <a:lumOff val="15000"/>
            </a:schemeClr>
          </a:solidFill>
          <a:effectLst/>
          <a:latin typeface="+mn-lt"/>
          <a:ea typeface="+mn-ea"/>
          <a:cs typeface="+mn-cs"/>
        </a:defRPr>
      </a:lvl9pPr>
    </p:bodyStyle>
    <p:otherStyle>
      <a:defPPr>
        <a:defRPr lang="en-US"/>
      </a:defPPr>
      <a:lvl1pPr marL="0" algn="r" defTabSz="342900" rtl="1" eaLnBrk="1" latinLnBrk="0" hangingPunct="1">
        <a:defRPr sz="1350" kern="1200">
          <a:solidFill>
            <a:schemeClr val="tx1"/>
          </a:solidFill>
          <a:latin typeface="+mn-lt"/>
          <a:ea typeface="+mn-ea"/>
          <a:cs typeface="+mn-cs"/>
        </a:defRPr>
      </a:lvl1pPr>
      <a:lvl2pPr marL="342900" algn="r" defTabSz="342900" rtl="1" eaLnBrk="1" latinLnBrk="0" hangingPunct="1">
        <a:defRPr sz="1350" kern="1200">
          <a:solidFill>
            <a:schemeClr val="tx1"/>
          </a:solidFill>
          <a:latin typeface="+mn-lt"/>
          <a:ea typeface="+mn-ea"/>
          <a:cs typeface="+mn-cs"/>
        </a:defRPr>
      </a:lvl2pPr>
      <a:lvl3pPr marL="685800" algn="r" defTabSz="342900" rtl="1" eaLnBrk="1" latinLnBrk="0" hangingPunct="1">
        <a:defRPr sz="1350" kern="1200">
          <a:solidFill>
            <a:schemeClr val="tx1"/>
          </a:solidFill>
          <a:latin typeface="+mn-lt"/>
          <a:ea typeface="+mn-ea"/>
          <a:cs typeface="+mn-cs"/>
        </a:defRPr>
      </a:lvl3pPr>
      <a:lvl4pPr marL="1028700" algn="r" defTabSz="342900" rtl="1" eaLnBrk="1" latinLnBrk="0" hangingPunct="1">
        <a:defRPr sz="1350" kern="1200">
          <a:solidFill>
            <a:schemeClr val="tx1"/>
          </a:solidFill>
          <a:latin typeface="+mn-lt"/>
          <a:ea typeface="+mn-ea"/>
          <a:cs typeface="+mn-cs"/>
        </a:defRPr>
      </a:lvl4pPr>
      <a:lvl5pPr marL="1371600" algn="r" defTabSz="342900" rtl="1" eaLnBrk="1" latinLnBrk="0" hangingPunct="1">
        <a:defRPr sz="1350" kern="1200">
          <a:solidFill>
            <a:schemeClr val="tx1"/>
          </a:solidFill>
          <a:latin typeface="+mn-lt"/>
          <a:ea typeface="+mn-ea"/>
          <a:cs typeface="+mn-cs"/>
        </a:defRPr>
      </a:lvl5pPr>
      <a:lvl6pPr marL="1714500" algn="r" defTabSz="342900" rtl="1" eaLnBrk="1" latinLnBrk="0" hangingPunct="1">
        <a:defRPr sz="1350" kern="1200">
          <a:solidFill>
            <a:schemeClr val="tx1"/>
          </a:solidFill>
          <a:latin typeface="+mn-lt"/>
          <a:ea typeface="+mn-ea"/>
          <a:cs typeface="+mn-cs"/>
        </a:defRPr>
      </a:lvl6pPr>
      <a:lvl7pPr marL="2057400" algn="r" defTabSz="342900" rtl="1" eaLnBrk="1" latinLnBrk="0" hangingPunct="1">
        <a:defRPr sz="1350" kern="1200">
          <a:solidFill>
            <a:schemeClr val="tx1"/>
          </a:solidFill>
          <a:latin typeface="+mn-lt"/>
          <a:ea typeface="+mn-ea"/>
          <a:cs typeface="+mn-cs"/>
        </a:defRPr>
      </a:lvl7pPr>
      <a:lvl8pPr marL="2400300" algn="r" defTabSz="342900" rtl="1" eaLnBrk="1" latinLnBrk="0" hangingPunct="1">
        <a:defRPr sz="1350" kern="1200">
          <a:solidFill>
            <a:schemeClr val="tx1"/>
          </a:solidFill>
          <a:latin typeface="+mn-lt"/>
          <a:ea typeface="+mn-ea"/>
          <a:cs typeface="+mn-cs"/>
        </a:defRPr>
      </a:lvl8pPr>
      <a:lvl9pPr marL="2743200" algn="r" defTabSz="3429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7.xml"/><Relationship Id="rId7" Type="http://schemas.openxmlformats.org/officeDocument/2006/relationships/slide" Target="slide8.xml"/><Relationship Id="rId12" Type="http://schemas.openxmlformats.org/officeDocument/2006/relationships/slide" Target="slide19.xml"/><Relationship Id="rId2" Type="http://schemas.openxmlformats.org/officeDocument/2006/relationships/slide" Target="slide15.xml"/><Relationship Id="rId1" Type="http://schemas.openxmlformats.org/officeDocument/2006/relationships/slideLayout" Target="../slideLayouts/slideLayout12.xml"/><Relationship Id="rId6" Type="http://schemas.openxmlformats.org/officeDocument/2006/relationships/image" Target="../media/image12.jpeg"/><Relationship Id="rId11" Type="http://schemas.openxmlformats.org/officeDocument/2006/relationships/slide" Target="slide14.xml"/><Relationship Id="rId5" Type="http://schemas.openxmlformats.org/officeDocument/2006/relationships/slide" Target="slide6.xml"/><Relationship Id="rId10" Type="http://schemas.openxmlformats.org/officeDocument/2006/relationships/slide" Target="slide13.xml"/><Relationship Id="rId4" Type="http://schemas.openxmlformats.org/officeDocument/2006/relationships/image" Target="../media/image11.jpeg"/><Relationship Id="rId9" Type="http://schemas.openxmlformats.org/officeDocument/2006/relationships/slide" Target="slide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14.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4"/>
          <p:cNvSpPr>
            <a:spLocks noGrp="1"/>
          </p:cNvSpPr>
          <p:nvPr>
            <p:ph type="ctrTitle"/>
          </p:nvPr>
        </p:nvSpPr>
        <p:spPr>
          <a:xfrm>
            <a:off x="3078956" y="2403381"/>
            <a:ext cx="3351699" cy="975614"/>
          </a:xfrm>
        </p:spPr>
        <p:txBody>
          <a:bodyPr/>
          <a:lstStyle/>
          <a:p>
            <a:r>
              <a:rPr lang="ar-EG" altLang="ja-JP" sz="4500" dirty="0">
                <a:solidFill>
                  <a:schemeClr val="accent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rPr>
              <a:t>تحت إشراف/</a:t>
            </a:r>
            <a:endParaRPr kumimoji="1" lang="ja-JP" altLang="en-US" sz="4500" dirty="0">
              <a:solidFill>
                <a:schemeClr val="accent1">
                  <a:lumMod val="50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テキスト プレースホルダー 6"/>
          <p:cNvSpPr txBox="1">
            <a:spLocks/>
          </p:cNvSpPr>
          <p:nvPr/>
        </p:nvSpPr>
        <p:spPr>
          <a:xfrm>
            <a:off x="4814887" y="3652837"/>
            <a:ext cx="2439226" cy="423863"/>
          </a:xfrm>
          <a:prstGeom prst="rect">
            <a:avLst/>
          </a:prstGeom>
        </p:spPr>
        <p:txBody>
          <a:bodyPr vert="horz" lIns="68580" tIns="34290" rIns="68580" bIns="34290" rtlCol="0" anchor="ctr"/>
          <a:lstStyle>
            <a:defPPr>
              <a:defRPr lang="en-US"/>
            </a:defPPr>
            <a:lvl1pPr marL="0" algn="r" defTabSz="457200" rtl="0" eaLnBrk="1" latinLnBrk="0" hangingPunct="1">
              <a:defRPr sz="1000" b="0" i="0" kern="1200">
                <a:solidFill>
                  <a:schemeClr val="tx1"/>
                </a:solidFill>
                <a:effectLst/>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defTabSz="342900"/>
            <a:r>
              <a:rPr lang="ar-EG" altLang="ja-JP" sz="27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أ.م.د/ نهلة متولي </a:t>
            </a:r>
            <a:endParaRPr lang="ja-JP" altLang="en-US" sz="27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 name="テキスト プレースホルダー 6"/>
          <p:cNvSpPr txBox="1">
            <a:spLocks/>
          </p:cNvSpPr>
          <p:nvPr/>
        </p:nvSpPr>
        <p:spPr>
          <a:xfrm>
            <a:off x="1648421" y="4167188"/>
            <a:ext cx="2861071" cy="478632"/>
          </a:xfrm>
          <a:prstGeom prst="rect">
            <a:avLst/>
          </a:prstGeom>
        </p:spPr>
        <p:txBody>
          <a:bodyPr vert="horz" lIns="122456" tIns="61229" rIns="122456" bIns="61229" rtlCol="0" anchor="b">
            <a:noAutofit/>
          </a:bodyPr>
          <a:lstStyle>
            <a:lvl1pPr marL="0" indent="0" algn="ctr" defTabSz="1632753" rtl="0" eaLnBrk="1" latinLnBrk="0" hangingPunct="1">
              <a:lnSpc>
                <a:spcPct val="120000"/>
              </a:lnSpc>
              <a:spcBef>
                <a:spcPts val="1200"/>
              </a:spcBef>
              <a:buFont typeface="Arial" panose="020B0604020202020204" pitchFamily="34" charset="0"/>
              <a:buNone/>
              <a:defRPr kumimoji="1" sz="4000" kern="1200" baseline="0">
                <a:solidFill>
                  <a:schemeClr val="tx2"/>
                </a:solidFill>
                <a:latin typeface="Route 159 UltraLight" pitchFamily="50" charset="0"/>
                <a:ea typeface="+mn-ea"/>
                <a:cs typeface="+mn-cs"/>
              </a:defRPr>
            </a:lvl1pPr>
            <a:lvl2pPr marL="1326612" indent="-510235" algn="l" defTabSz="1632753" rtl="0" eaLnBrk="1" latinLnBrk="0" hangingPunct="1">
              <a:spcBef>
                <a:spcPct val="20000"/>
              </a:spcBef>
              <a:buFont typeface="Arial" panose="020B0604020202020204" pitchFamily="34" charset="0"/>
              <a:buChar char="–"/>
              <a:defRPr kumimoji="1" sz="5000" kern="1200">
                <a:solidFill>
                  <a:schemeClr val="tx1"/>
                </a:solidFill>
                <a:latin typeface="+mn-lt"/>
                <a:ea typeface="+mn-ea"/>
                <a:cs typeface="+mn-cs"/>
              </a:defRPr>
            </a:lvl2pPr>
            <a:lvl3pPr marL="2040941" indent="-408188" algn="l" defTabSz="1632753" rtl="0" eaLnBrk="1" latinLnBrk="0" hangingPunct="1">
              <a:spcBef>
                <a:spcPct val="20000"/>
              </a:spcBef>
              <a:buFont typeface="Arial" panose="020B0604020202020204" pitchFamily="34" charset="0"/>
              <a:buChar char="•"/>
              <a:defRPr kumimoji="1" sz="4300" kern="1200">
                <a:solidFill>
                  <a:schemeClr val="tx1"/>
                </a:solidFill>
                <a:latin typeface="+mn-lt"/>
                <a:ea typeface="+mn-ea"/>
                <a:cs typeface="+mn-cs"/>
              </a:defRPr>
            </a:lvl3pPr>
            <a:lvl4pPr marL="2857317"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4pPr>
            <a:lvl5pPr marL="3673693"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5pPr>
            <a:lvl6pPr marL="4490070"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6pPr>
            <a:lvl7pPr marL="5306446"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7pPr>
            <a:lvl8pPr marL="6122822"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8pPr>
            <a:lvl9pPr marL="6939199" indent="-408188" algn="l" defTabSz="1632753" rtl="0" eaLnBrk="1" latinLnBrk="0" hangingPunct="1">
              <a:spcBef>
                <a:spcPct val="20000"/>
              </a:spcBef>
              <a:buFont typeface="Arial" panose="020B0604020202020204" pitchFamily="34" charset="0"/>
              <a:buChar char="•"/>
              <a:defRPr kumimoji="1" sz="3600" kern="1200">
                <a:solidFill>
                  <a:schemeClr val="tx1"/>
                </a:solidFill>
                <a:latin typeface="+mn-lt"/>
                <a:ea typeface="+mn-ea"/>
                <a:cs typeface="+mn-cs"/>
              </a:defRPr>
            </a:lvl9pPr>
          </a:lstStyle>
          <a:p>
            <a:pPr defTabSz="1224565">
              <a:spcBef>
                <a:spcPts val="900"/>
              </a:spcBef>
            </a:pPr>
            <a:r>
              <a:rPr lang="ar-EG" altLang="ja-JP" sz="27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م/ منار درويش</a:t>
            </a:r>
            <a:endParaRPr lang="ja-JP" altLang="en-US" sz="27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219396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by="(-#ppt_w*2)" calcmode="lin" valueType="num">
                                      <p:cBhvr rctx="PPT">
                                        <p:cTn id="7" dur="500" autoRev="1" fill="hold">
                                          <p:stCondLst>
                                            <p:cond delay="0"/>
                                          </p:stCondLst>
                                        </p:cTn>
                                        <p:tgtEl>
                                          <p:spTgt spid="10"/>
                                        </p:tgtEl>
                                        <p:attrNameLst>
                                          <p:attrName>ppt_w</p:attrName>
                                        </p:attrNameLst>
                                      </p:cBhvr>
                                    </p:anim>
                                    <p:anim by="(#ppt_w*0.50)" calcmode="lin" valueType="num">
                                      <p:cBhvr>
                                        <p:cTn id="8" dur="500" decel="50000" autoRev="1" fill="hold">
                                          <p:stCondLst>
                                            <p:cond delay="0"/>
                                          </p:stCondLst>
                                        </p:cTn>
                                        <p:tgtEl>
                                          <p:spTgt spid="10"/>
                                        </p:tgtEl>
                                        <p:attrNameLst>
                                          <p:attrName>ppt_x</p:attrName>
                                        </p:attrNameLst>
                                      </p:cBhvr>
                                    </p:anim>
                                    <p:anim from="(-#ppt_h/2)" to="(#ppt_y)" calcmode="lin" valueType="num">
                                      <p:cBhvr>
                                        <p:cTn id="9" dur="1000" fill="hold">
                                          <p:stCondLst>
                                            <p:cond delay="0"/>
                                          </p:stCondLst>
                                        </p:cTn>
                                        <p:tgtEl>
                                          <p:spTgt spid="10"/>
                                        </p:tgtEl>
                                        <p:attrNameLst>
                                          <p:attrName>ppt_y</p:attrName>
                                        </p:attrNameLst>
                                      </p:cBhvr>
                                    </p:anim>
                                    <p:animRot by="21600000">
                                      <p:cBhvr>
                                        <p:cTn id="10" dur="1000" fill="hold">
                                          <p:stCondLst>
                                            <p:cond delay="0"/>
                                          </p:stCondLst>
                                        </p:cTn>
                                        <p:tgtEl>
                                          <p:spTgt spid="10"/>
                                        </p:tgtEl>
                                        <p:attrNameLst>
                                          <p:attrName>r</p:attrName>
                                        </p:attrNameLst>
                                      </p:cBhvr>
                                    </p:animRot>
                                  </p:childTnLst>
                                </p:cTn>
                              </p:par>
                            </p:childTnLst>
                          </p:cTn>
                        </p:par>
                        <p:par>
                          <p:cTn id="11" fill="hold">
                            <p:stCondLst>
                              <p:cond delay="18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500" autoRev="1" fill="hold">
                                          <p:stCondLst>
                                            <p:cond delay="0"/>
                                          </p:stCondLst>
                                        </p:cTn>
                                        <p:tgtEl>
                                          <p:spTgt spid="11"/>
                                        </p:tgtEl>
                                        <p:attrNameLst>
                                          <p:attrName>ppt_w</p:attrName>
                                        </p:attrNameLst>
                                      </p:cBhvr>
                                    </p:anim>
                                    <p:anim by="(#ppt_w*0.50)" calcmode="lin" valueType="num">
                                      <p:cBhvr>
                                        <p:cTn id="15" dur="500" decel="50000" autoRev="1" fill="hold">
                                          <p:stCondLst>
                                            <p:cond delay="0"/>
                                          </p:stCondLst>
                                        </p:cTn>
                                        <p:tgtEl>
                                          <p:spTgt spid="11"/>
                                        </p:tgtEl>
                                        <p:attrNameLst>
                                          <p:attrName>ppt_x</p:attrName>
                                        </p:attrNameLst>
                                      </p:cBhvr>
                                    </p:anim>
                                    <p:anim from="(-#ppt_h/2)" to="(#ppt_y)" calcmode="lin" valueType="num">
                                      <p:cBhvr>
                                        <p:cTn id="16" dur="1000" fill="hold">
                                          <p:stCondLst>
                                            <p:cond delay="0"/>
                                          </p:stCondLst>
                                        </p:cTn>
                                        <p:tgtEl>
                                          <p:spTgt spid="11"/>
                                        </p:tgtEl>
                                        <p:attrNameLst>
                                          <p:attrName>ppt_y</p:attrName>
                                        </p:attrNameLst>
                                      </p:cBhvr>
                                    </p:anim>
                                    <p:animRot by="21600000">
                                      <p:cBhvr>
                                        <p:cTn id="17" dur="1000" fill="hold">
                                          <p:stCondLst>
                                            <p:cond delay="0"/>
                                          </p:stCondLst>
                                        </p:cTn>
                                        <p:tgtEl>
                                          <p:spTgt spid="11"/>
                                        </p:tgtEl>
                                        <p:attrNameLst>
                                          <p:attrName>r</p:attrName>
                                        </p:attrNameLst>
                                      </p:cBhvr>
                                    </p:animRot>
                                  </p:childTnLst>
                                </p:cTn>
                              </p:par>
                            </p:childTnLst>
                          </p:cTn>
                        </p:par>
                        <p:par>
                          <p:cTn id="18" fill="hold">
                            <p:stCondLst>
                              <p:cond delay="42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13"/>
                                        </p:tgtEl>
                                        <p:attrNameLst>
                                          <p:attrName>style.visibility</p:attrName>
                                        </p:attrNameLst>
                                      </p:cBhvr>
                                      <p:to>
                                        <p:strVal val="visible"/>
                                      </p:to>
                                    </p:set>
                                    <p:anim by="(-#ppt_w*2)" calcmode="lin" valueType="num">
                                      <p:cBhvr rctx="PPT">
                                        <p:cTn id="21" dur="500" autoRev="1" fill="hold">
                                          <p:stCondLst>
                                            <p:cond delay="0"/>
                                          </p:stCondLst>
                                        </p:cTn>
                                        <p:tgtEl>
                                          <p:spTgt spid="13"/>
                                        </p:tgtEl>
                                        <p:attrNameLst>
                                          <p:attrName>ppt_w</p:attrName>
                                        </p:attrNameLst>
                                      </p:cBhvr>
                                    </p:anim>
                                    <p:anim by="(#ppt_w*0.50)" calcmode="lin" valueType="num">
                                      <p:cBhvr>
                                        <p:cTn id="22" dur="500" decel="50000" autoRev="1" fill="hold">
                                          <p:stCondLst>
                                            <p:cond delay="0"/>
                                          </p:stCondLst>
                                        </p:cTn>
                                        <p:tgtEl>
                                          <p:spTgt spid="13"/>
                                        </p:tgtEl>
                                        <p:attrNameLst>
                                          <p:attrName>ppt_x</p:attrName>
                                        </p:attrNameLst>
                                      </p:cBhvr>
                                    </p:anim>
                                    <p:anim from="(-#ppt_h/2)" to="(#ppt_y)" calcmode="lin" valueType="num">
                                      <p:cBhvr>
                                        <p:cTn id="23" dur="1000" fill="hold">
                                          <p:stCondLst>
                                            <p:cond delay="0"/>
                                          </p:stCondLst>
                                        </p:cTn>
                                        <p:tgtEl>
                                          <p:spTgt spid="13"/>
                                        </p:tgtEl>
                                        <p:attrNameLst>
                                          <p:attrName>ppt_y</p:attrName>
                                        </p:attrNameLst>
                                      </p:cBhvr>
                                    </p:anim>
                                    <p:animRot by="21600000">
                                      <p:cBhvr>
                                        <p:cTn id="24" dur="1000" fill="hold">
                                          <p:stCondLst>
                                            <p:cond delay="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60202" y="188640"/>
            <a:ext cx="7704286" cy="2062103"/>
          </a:xfrm>
          <a:prstGeom prst="rect">
            <a:avLst/>
          </a:prstGeom>
          <a:solidFill>
            <a:schemeClr val="accent3">
              <a:lumMod val="40000"/>
              <a:lumOff val="60000"/>
            </a:schemeClr>
          </a:solidFill>
        </p:spPr>
        <p:txBody>
          <a:bodyPr wrap="square" rtlCol="1">
            <a:spAutoFit/>
          </a:bodyPr>
          <a:lstStyle/>
          <a:p>
            <a:pPr lvl="0"/>
            <a:r>
              <a:rPr lang="ar-EG" sz="3200" b="1" i="1" dirty="0" smtClean="0">
                <a:solidFill>
                  <a:schemeClr val="accent4">
                    <a:lumMod val="50000"/>
                  </a:schemeClr>
                </a:solidFill>
                <a:latin typeface="Simplified Arabic" panose="02020603050405020304" pitchFamily="18" charset="-78"/>
                <a:cs typeface="Simplified Arabic" panose="02020603050405020304" pitchFamily="18" charset="-78"/>
              </a:rPr>
              <a:t>ب</a:t>
            </a:r>
            <a:r>
              <a:rPr lang="ar-EG" sz="3200" b="1" i="1" dirty="0">
                <a:solidFill>
                  <a:schemeClr val="accent4">
                    <a:lumMod val="50000"/>
                  </a:schemeClr>
                </a:solidFill>
                <a:latin typeface="Simplified Arabic" panose="02020603050405020304" pitchFamily="18" charset="-78"/>
                <a:cs typeface="Simplified Arabic" panose="02020603050405020304" pitchFamily="18" charset="-78"/>
              </a:rPr>
              <a:t>معلومة اثرائية</a:t>
            </a:r>
          </a:p>
          <a:p>
            <a:pPr marL="285750" indent="-285750">
              <a:buFont typeface="Arial" pitchFamily="34" charset="0"/>
              <a:buChar char="•"/>
            </a:pPr>
            <a:r>
              <a:rPr lang="ar-EG" sz="2400" dirty="0" smtClean="0">
                <a:latin typeface="Simplified Arabic" panose="02020603050405020304" pitchFamily="18" charset="-78"/>
                <a:cs typeface="Simplified Arabic" panose="02020603050405020304" pitchFamily="18" charset="-78"/>
              </a:rPr>
              <a:t>عض العناصر لها عدة صور تتفق في العدد الذري و تختلف في الوزن الذري تعرف باسم </a:t>
            </a:r>
            <a:r>
              <a:rPr lang="ar-EG" sz="2400" dirty="0" smtClean="0">
                <a:solidFill>
                  <a:schemeClr val="accent4">
                    <a:lumMod val="75000"/>
                  </a:schemeClr>
                </a:solidFill>
                <a:latin typeface="Simplified Arabic" panose="02020603050405020304" pitchFamily="18" charset="-78"/>
                <a:cs typeface="Simplified Arabic" panose="02020603050405020304" pitchFamily="18" charset="-78"/>
              </a:rPr>
              <a:t>نظائر العناصر</a:t>
            </a:r>
          </a:p>
          <a:p>
            <a:pPr marL="285750" indent="-285750">
              <a:buFont typeface="Arial" pitchFamily="34" charset="0"/>
              <a:buChar char="•"/>
            </a:pPr>
            <a:r>
              <a:rPr lang="ar-EG" sz="2400" dirty="0" smtClean="0">
                <a:latin typeface="Simplified Arabic" panose="02020603050405020304" pitchFamily="18" charset="-78"/>
                <a:cs typeface="Simplified Arabic" panose="02020603050405020304" pitchFamily="18" charset="-78"/>
              </a:rPr>
              <a:t>اقراء واجمع بيانات ومعلومات من المجلات و الموسوعات العلمية و شبكة الانترنت عن العالم مندليف</a:t>
            </a:r>
            <a:endParaRPr lang="ar-EG" sz="2400" dirty="0">
              <a:latin typeface="Simplified Arabic" panose="02020603050405020304" pitchFamily="18" charset="-78"/>
              <a:cs typeface="Simplified Arabic" panose="02020603050405020304" pitchFamily="18" charset="-78"/>
            </a:endParaRPr>
          </a:p>
        </p:txBody>
      </p:sp>
      <p:sp>
        <p:nvSpPr>
          <p:cNvPr id="5" name="TextBox 4"/>
          <p:cNvSpPr txBox="1"/>
          <p:nvPr/>
        </p:nvSpPr>
        <p:spPr>
          <a:xfrm>
            <a:off x="4729096" y="2400648"/>
            <a:ext cx="4248472" cy="584775"/>
          </a:xfrm>
          <a:prstGeom prst="rect">
            <a:avLst/>
          </a:prstGeom>
          <a:noFill/>
        </p:spPr>
        <p:txBody>
          <a:bodyPr wrap="square" rtlCol="1">
            <a:spAutoFit/>
          </a:bodyPr>
          <a:lstStyle/>
          <a:p>
            <a:r>
              <a:rPr lang="ar-EG" sz="3200" b="1" dirty="0" smtClean="0">
                <a:solidFill>
                  <a:schemeClr val="accent4">
                    <a:lumMod val="50000"/>
                  </a:schemeClr>
                </a:solidFill>
                <a:latin typeface="Simplified Arabic" panose="02020603050405020304" pitchFamily="18" charset="-78"/>
                <a:cs typeface="Simplified Arabic" panose="02020603050405020304" pitchFamily="18" charset="-78"/>
              </a:rPr>
              <a:t>مميزات و عيوب جدول مندليف</a:t>
            </a:r>
            <a:endParaRPr lang="ar-EG" sz="3200" b="1" dirty="0">
              <a:solidFill>
                <a:schemeClr val="accent4">
                  <a:lumMod val="50000"/>
                </a:schemeClr>
              </a:solidFill>
              <a:latin typeface="Simplified Arabic" panose="02020603050405020304" pitchFamily="18" charset="-78"/>
              <a:cs typeface="Simplified Arabic" panose="02020603050405020304" pitchFamily="18" charset="-78"/>
            </a:endParaRPr>
          </a:p>
        </p:txBody>
      </p:sp>
      <p:sp>
        <p:nvSpPr>
          <p:cNvPr id="6" name="TextBox 5"/>
          <p:cNvSpPr txBox="1"/>
          <p:nvPr/>
        </p:nvSpPr>
        <p:spPr>
          <a:xfrm>
            <a:off x="1619672" y="2963415"/>
            <a:ext cx="6732240" cy="3108543"/>
          </a:xfrm>
          <a:prstGeom prst="rect">
            <a:avLst/>
          </a:prstGeom>
          <a:noFill/>
        </p:spPr>
        <p:txBody>
          <a:bodyPr wrap="square" rtlCol="1">
            <a:spAutoFit/>
          </a:bodyPr>
          <a:lstStyle/>
          <a:p>
            <a:r>
              <a:rPr lang="ar-EG" sz="2800" dirty="0" smtClean="0">
                <a:latin typeface="Simplified Arabic" panose="02020603050405020304" pitchFamily="18" charset="-78"/>
                <a:cs typeface="Simplified Arabic" panose="02020603050405020304" pitchFamily="18" charset="-78"/>
              </a:rPr>
              <a:t>تنبا مندليف بامكانية اكتشاف عناصر جديدة وحدد قيم اوزانها الذرية و ترك لها خانات فارغة في جدولة و صحح الاوزان الذرية المقدرة خطا لبعض العناصر ولكنة اضطر الي الاخلال بالترتيب التصاعدي للاوزان الذرية لبعض العناصر لوضعها في المجموعات التي تتناسب مع خواصها كما انة كان سيضطر الي التعامل مع نظائر العناصر الواحد علي انها عناصر مختلفة لاختلاف اوزانها الذرية</a:t>
            </a:r>
            <a:endParaRPr lang="ar-EG" sz="2800" dirty="0">
              <a:latin typeface="Simplified Arabic" panose="02020603050405020304" pitchFamily="18" charset="-78"/>
              <a:cs typeface="Simplified Arabic" panose="02020603050405020304" pitchFamily="18" charset="-78"/>
            </a:endParaRPr>
          </a:p>
        </p:txBody>
      </p:sp>
      <p:sp>
        <p:nvSpPr>
          <p:cNvPr id="14" name="Action Button: Forward or Next 13">
            <a:hlinkClick r:id="" action="ppaction://hlinkshowjump?jump=nextslide" highlightClick="1"/>
          </p:cNvPr>
          <p:cNvSpPr/>
          <p:nvPr/>
        </p:nvSpPr>
        <p:spPr>
          <a:xfrm>
            <a:off x="6084027" y="6135985"/>
            <a:ext cx="360040" cy="32500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5" name="Action Button: Back or Previous 14">
            <a:hlinkClick r:id="" action="ppaction://hlinkshowjump?jump=previousslide" highlightClick="1"/>
          </p:cNvPr>
          <p:cNvSpPr/>
          <p:nvPr/>
        </p:nvSpPr>
        <p:spPr>
          <a:xfrm>
            <a:off x="3671758" y="6135985"/>
            <a:ext cx="360040" cy="32500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3678590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79912" y="3068960"/>
            <a:ext cx="5184576" cy="830997"/>
          </a:xfrm>
          <a:prstGeom prst="rect">
            <a:avLst/>
          </a:prstGeom>
          <a:noFill/>
        </p:spPr>
        <p:txBody>
          <a:bodyPr wrap="square" rtlCol="1">
            <a:spAutoFit/>
          </a:bodyPr>
          <a:lstStyle/>
          <a:p>
            <a:r>
              <a:rPr lang="ar-EG" sz="2400" dirty="0" smtClean="0">
                <a:latin typeface="Simplified Arabic" panose="02020603050405020304" pitchFamily="18" charset="-78"/>
                <a:cs typeface="Simplified Arabic" panose="02020603050405020304" pitchFamily="18" charset="-78"/>
              </a:rPr>
              <a:t>تناقش مع ولائك تحت اشراف معلمك حول مميزات و عيوب جدول مندليف</a:t>
            </a:r>
            <a:endParaRPr lang="ar-EG" sz="2400" dirty="0">
              <a:latin typeface="Simplified Arabic" panose="02020603050405020304" pitchFamily="18" charset="-78"/>
              <a:cs typeface="Simplified Arabic" panose="02020603050405020304" pitchFamily="18" charset="-78"/>
            </a:endParaRPr>
          </a:p>
        </p:txBody>
      </p:sp>
      <p:sp>
        <p:nvSpPr>
          <p:cNvPr id="4" name="Rounded Rectangle 3"/>
          <p:cNvSpPr/>
          <p:nvPr/>
        </p:nvSpPr>
        <p:spPr>
          <a:xfrm>
            <a:off x="7236296" y="2228285"/>
            <a:ext cx="1357097" cy="64807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3200" b="1" dirty="0" smtClean="0">
                <a:solidFill>
                  <a:srgbClr val="CC00FF"/>
                </a:solidFill>
                <a:latin typeface="Simplified Arabic" panose="02020603050405020304" pitchFamily="18" charset="-78"/>
                <a:cs typeface="Simplified Arabic" panose="02020603050405020304" pitchFamily="18" charset="-78"/>
              </a:rPr>
              <a:t>التواصل</a:t>
            </a:r>
            <a:endParaRPr lang="ar-EG" sz="3200" b="1" dirty="0">
              <a:solidFill>
                <a:srgbClr val="CC00FF"/>
              </a:solidFill>
              <a:latin typeface="Simplified Arabic" panose="02020603050405020304" pitchFamily="18" charset="-78"/>
              <a:cs typeface="Simplified Arabic" panose="02020603050405020304" pitchFamily="18" charset="-78"/>
            </a:endParaRPr>
          </a:p>
        </p:txBody>
      </p:sp>
      <p:sp>
        <p:nvSpPr>
          <p:cNvPr id="5" name="TextBox 4"/>
          <p:cNvSpPr txBox="1"/>
          <p:nvPr/>
        </p:nvSpPr>
        <p:spPr>
          <a:xfrm>
            <a:off x="3779912" y="1292478"/>
            <a:ext cx="5078396" cy="830997"/>
          </a:xfrm>
          <a:prstGeom prst="rect">
            <a:avLst/>
          </a:prstGeom>
          <a:noFill/>
        </p:spPr>
        <p:txBody>
          <a:bodyPr wrap="square" rtlCol="1">
            <a:spAutoFit/>
          </a:bodyPr>
          <a:lstStyle/>
          <a:p>
            <a:r>
              <a:rPr lang="ar-EG" sz="2400" dirty="0" smtClean="0">
                <a:latin typeface="Simplified Arabic" panose="02020603050405020304" pitchFamily="18" charset="-78"/>
                <a:cs typeface="Simplified Arabic" panose="02020603050405020304" pitchFamily="18" charset="-78"/>
              </a:rPr>
              <a:t>هل لاسالت نفسك عن سبب وضع مندليف لاكثر من عنصر في خانة واحدة</a:t>
            </a:r>
            <a:endParaRPr lang="ar-EG" sz="2400" dirty="0">
              <a:latin typeface="Simplified Arabic" panose="02020603050405020304" pitchFamily="18" charset="-78"/>
              <a:cs typeface="Simplified Arabic" panose="02020603050405020304" pitchFamily="18" charset="-78"/>
            </a:endParaRPr>
          </a:p>
        </p:txBody>
      </p:sp>
      <p:sp>
        <p:nvSpPr>
          <p:cNvPr id="6" name="Snip Diagonal Corner Rectangle 5"/>
          <p:cNvSpPr/>
          <p:nvPr/>
        </p:nvSpPr>
        <p:spPr>
          <a:xfrm>
            <a:off x="6300192" y="476672"/>
            <a:ext cx="2558203" cy="504056"/>
          </a:xfrm>
          <a:prstGeom prst="snip2Diag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3200" b="1" dirty="0" smtClean="0">
                <a:solidFill>
                  <a:srgbClr val="CC00FF"/>
                </a:solidFill>
                <a:latin typeface="Simplified Arabic" panose="02020603050405020304" pitchFamily="18" charset="-78"/>
                <a:cs typeface="Simplified Arabic" panose="02020603050405020304" pitchFamily="18" charset="-78"/>
              </a:rPr>
              <a:t>التساؤل الذاتي</a:t>
            </a:r>
            <a:endParaRPr lang="ar-EG" sz="3200" b="1" dirty="0">
              <a:solidFill>
                <a:srgbClr val="CC00FF"/>
              </a:solidFill>
              <a:latin typeface="Simplified Arabic" panose="02020603050405020304" pitchFamily="18" charset="-78"/>
              <a:cs typeface="Simplified Arabic" panose="02020603050405020304" pitchFamily="18" charset="-78"/>
            </a:endParaRPr>
          </a:p>
        </p:txBody>
      </p:sp>
      <p:sp>
        <p:nvSpPr>
          <p:cNvPr id="7" name="TextBox 6"/>
          <p:cNvSpPr txBox="1"/>
          <p:nvPr/>
        </p:nvSpPr>
        <p:spPr>
          <a:xfrm>
            <a:off x="1187624" y="260648"/>
            <a:ext cx="2304256" cy="4278094"/>
          </a:xfrm>
          <a:prstGeom prst="rect">
            <a:avLst/>
          </a:prstGeom>
          <a:solidFill>
            <a:schemeClr val="accent3">
              <a:lumMod val="40000"/>
              <a:lumOff val="60000"/>
            </a:schemeClr>
          </a:solidFill>
        </p:spPr>
        <p:txBody>
          <a:bodyPr wrap="square" rtlCol="1">
            <a:spAutoFit/>
          </a:bodyPr>
          <a:lstStyle/>
          <a:p>
            <a:r>
              <a:rPr lang="ar-EG" sz="3200" b="1" dirty="0" smtClean="0">
                <a:solidFill>
                  <a:schemeClr val="accent4">
                    <a:lumMod val="50000"/>
                  </a:schemeClr>
                </a:solidFill>
                <a:latin typeface="Simplified Arabic" panose="02020603050405020304" pitchFamily="18" charset="-78"/>
                <a:cs typeface="Simplified Arabic" panose="02020603050405020304" pitchFamily="18" charset="-78"/>
              </a:rPr>
              <a:t>معلومة اثرائية </a:t>
            </a:r>
          </a:p>
          <a:p>
            <a:r>
              <a:rPr lang="ar-EG" sz="2400" dirty="0" smtClean="0">
                <a:latin typeface="Simplified Arabic" panose="02020603050405020304" pitchFamily="18" charset="-78"/>
                <a:cs typeface="Simplified Arabic" panose="02020603050405020304" pitchFamily="18" charset="-78"/>
              </a:rPr>
              <a:t>تنبا مندليف في عام 1871م بخواص عنصر مجهول اسماء </a:t>
            </a:r>
            <a:r>
              <a:rPr lang="ar-EG" sz="2400" dirty="0" smtClean="0">
                <a:solidFill>
                  <a:schemeClr val="accent4">
                    <a:lumMod val="75000"/>
                  </a:schemeClr>
                </a:solidFill>
                <a:latin typeface="Simplified Arabic" panose="02020603050405020304" pitchFamily="18" charset="-78"/>
                <a:cs typeface="Simplified Arabic" panose="02020603050405020304" pitchFamily="18" charset="-78"/>
              </a:rPr>
              <a:t>ايكاسيليكون</a:t>
            </a:r>
            <a:r>
              <a:rPr lang="ar-EG" sz="2400" dirty="0" smtClean="0">
                <a:latin typeface="Simplified Arabic" panose="02020603050405020304" pitchFamily="18" charset="-78"/>
                <a:cs typeface="Simplified Arabic" panose="02020603050405020304" pitchFamily="18" charset="-78"/>
              </a:rPr>
              <a:t> والذي اكتشف في عام 1886م و اطلق علية اسم </a:t>
            </a:r>
            <a:r>
              <a:rPr lang="ar-EG" sz="2400" dirty="0" smtClean="0">
                <a:solidFill>
                  <a:schemeClr val="accent4">
                    <a:lumMod val="75000"/>
                  </a:schemeClr>
                </a:solidFill>
                <a:latin typeface="Simplified Arabic" panose="02020603050405020304" pitchFamily="18" charset="-78"/>
                <a:cs typeface="Simplified Arabic" panose="02020603050405020304" pitchFamily="18" charset="-78"/>
              </a:rPr>
              <a:t>الجرمانيوم</a:t>
            </a:r>
            <a:r>
              <a:rPr lang="ar-EG" sz="2400" dirty="0" smtClean="0">
                <a:latin typeface="Simplified Arabic" panose="02020603050405020304" pitchFamily="18" charset="-78"/>
                <a:cs typeface="Simplified Arabic" panose="02020603050405020304" pitchFamily="18" charset="-78"/>
              </a:rPr>
              <a:t> </a:t>
            </a:r>
            <a:r>
              <a:rPr lang="en-US" sz="2400" dirty="0" err="1" smtClean="0">
                <a:solidFill>
                  <a:schemeClr val="accent4">
                    <a:lumMod val="75000"/>
                  </a:schemeClr>
                </a:solidFill>
                <a:latin typeface="Simplified Arabic" panose="02020603050405020304" pitchFamily="18" charset="-78"/>
                <a:cs typeface="Simplified Arabic" panose="02020603050405020304" pitchFamily="18" charset="-78"/>
              </a:rPr>
              <a:t>Ge</a:t>
            </a:r>
            <a:r>
              <a:rPr lang="en-US" sz="2400" dirty="0" smtClean="0">
                <a:latin typeface="Simplified Arabic" panose="02020603050405020304" pitchFamily="18" charset="-78"/>
                <a:cs typeface="Simplified Arabic" panose="02020603050405020304" pitchFamily="18" charset="-78"/>
              </a:rPr>
              <a:t> </a:t>
            </a:r>
            <a:r>
              <a:rPr lang="ar-EG" sz="2400" dirty="0" smtClean="0">
                <a:latin typeface="Simplified Arabic" panose="02020603050405020304" pitchFamily="18" charset="-78"/>
                <a:cs typeface="Simplified Arabic" panose="02020603050405020304" pitchFamily="18" charset="-78"/>
              </a:rPr>
              <a:t>وكانت خواصة هي نفس الخواص التي توقعها مندليف</a:t>
            </a:r>
            <a:endParaRPr lang="ar-EG" sz="2400" dirty="0">
              <a:latin typeface="Simplified Arabic" panose="02020603050405020304" pitchFamily="18" charset="-78"/>
              <a:cs typeface="Simplified Arabic" panose="02020603050405020304" pitchFamily="18" charset="-78"/>
            </a:endParaRPr>
          </a:p>
        </p:txBody>
      </p:sp>
      <p:sp>
        <p:nvSpPr>
          <p:cNvPr id="8" name="Action Button: Forward or Next 7">
            <a:hlinkClick r:id="" action="ppaction://hlinkshowjump?jump=nextslide" highlightClick="1"/>
          </p:cNvPr>
          <p:cNvSpPr/>
          <p:nvPr/>
        </p:nvSpPr>
        <p:spPr>
          <a:xfrm>
            <a:off x="6084027" y="6135985"/>
            <a:ext cx="360040" cy="32500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9" name="Action Button: Back or Previous 8">
            <a:hlinkClick r:id="" action="ppaction://hlinkshowjump?jump=previousslide" highlightClick="1"/>
          </p:cNvPr>
          <p:cNvSpPr/>
          <p:nvPr/>
        </p:nvSpPr>
        <p:spPr>
          <a:xfrm>
            <a:off x="3671758" y="6135985"/>
            <a:ext cx="360040" cy="32500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40119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heel(1)">
                                      <p:cBhvr>
                                        <p:cTn id="25" dur="2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down)">
                                      <p:cBhvr>
                                        <p:cTn id="30" dur="580">
                                          <p:stCondLst>
                                            <p:cond delay="0"/>
                                          </p:stCondLst>
                                        </p:cTn>
                                        <p:tgtEl>
                                          <p:spTgt spid="4"/>
                                        </p:tgtEl>
                                      </p:cBhvr>
                                    </p:animEffect>
                                    <p:anim calcmode="lin" valueType="num">
                                      <p:cBhvr>
                                        <p:cTn id="3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6" dur="26">
                                          <p:stCondLst>
                                            <p:cond delay="650"/>
                                          </p:stCondLst>
                                        </p:cTn>
                                        <p:tgtEl>
                                          <p:spTgt spid="4"/>
                                        </p:tgtEl>
                                      </p:cBhvr>
                                      <p:to x="100000" y="60000"/>
                                    </p:animScale>
                                    <p:animScale>
                                      <p:cBhvr>
                                        <p:cTn id="37" dur="166" decel="50000">
                                          <p:stCondLst>
                                            <p:cond delay="676"/>
                                          </p:stCondLst>
                                        </p:cTn>
                                        <p:tgtEl>
                                          <p:spTgt spid="4"/>
                                        </p:tgtEl>
                                      </p:cBhvr>
                                      <p:to x="100000" y="100000"/>
                                    </p:animScale>
                                    <p:animScale>
                                      <p:cBhvr>
                                        <p:cTn id="38" dur="26">
                                          <p:stCondLst>
                                            <p:cond delay="1312"/>
                                          </p:stCondLst>
                                        </p:cTn>
                                        <p:tgtEl>
                                          <p:spTgt spid="4"/>
                                        </p:tgtEl>
                                      </p:cBhvr>
                                      <p:to x="100000" y="80000"/>
                                    </p:animScale>
                                    <p:animScale>
                                      <p:cBhvr>
                                        <p:cTn id="39" dur="166" decel="50000">
                                          <p:stCondLst>
                                            <p:cond delay="1338"/>
                                          </p:stCondLst>
                                        </p:cTn>
                                        <p:tgtEl>
                                          <p:spTgt spid="4"/>
                                        </p:tgtEl>
                                      </p:cBhvr>
                                      <p:to x="100000" y="100000"/>
                                    </p:animScale>
                                    <p:animScale>
                                      <p:cBhvr>
                                        <p:cTn id="40" dur="26">
                                          <p:stCondLst>
                                            <p:cond delay="1642"/>
                                          </p:stCondLst>
                                        </p:cTn>
                                        <p:tgtEl>
                                          <p:spTgt spid="4"/>
                                        </p:tgtEl>
                                      </p:cBhvr>
                                      <p:to x="100000" y="90000"/>
                                    </p:animScale>
                                    <p:animScale>
                                      <p:cBhvr>
                                        <p:cTn id="41" dur="166" decel="50000">
                                          <p:stCondLst>
                                            <p:cond delay="1668"/>
                                          </p:stCondLst>
                                        </p:cTn>
                                        <p:tgtEl>
                                          <p:spTgt spid="4"/>
                                        </p:tgtEl>
                                      </p:cBhvr>
                                      <p:to x="100000" y="100000"/>
                                    </p:animScale>
                                    <p:animScale>
                                      <p:cBhvr>
                                        <p:cTn id="42" dur="26">
                                          <p:stCondLst>
                                            <p:cond delay="1808"/>
                                          </p:stCondLst>
                                        </p:cTn>
                                        <p:tgtEl>
                                          <p:spTgt spid="4"/>
                                        </p:tgtEl>
                                      </p:cBhvr>
                                      <p:to x="100000" y="95000"/>
                                    </p:animScale>
                                    <p:animScale>
                                      <p:cBhvr>
                                        <p:cTn id="43" dur="166" decel="50000">
                                          <p:stCondLst>
                                            <p:cond delay="1834"/>
                                          </p:stCondLst>
                                        </p:cTn>
                                        <p:tgtEl>
                                          <p:spTgt spid="4"/>
                                        </p:tgtEl>
                                      </p:cBhvr>
                                      <p:to x="100000" y="100000"/>
                                    </p:animScale>
                                  </p:childTnLst>
                                </p:cTn>
                              </p:par>
                            </p:childTnLst>
                          </p:cTn>
                        </p:par>
                      </p:childTnLst>
                    </p:cTn>
                  </p:par>
                  <p:par>
                    <p:cTn id="44" fill="hold">
                      <p:stCondLst>
                        <p:cond delay="indefinite"/>
                      </p:stCondLst>
                      <p:childTnLst>
                        <p:par>
                          <p:cTn id="45" fill="hold">
                            <p:stCondLst>
                              <p:cond delay="0"/>
                            </p:stCondLst>
                            <p:childTnLst>
                              <p:par>
                                <p:cTn id="46" presetID="21" presetClass="entr" presetSubtype="1"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heel(1)">
                                      <p:cBhvr>
                                        <p:cTn id="48" dur="2000"/>
                                        <p:tgtEl>
                                          <p:spTgt spid="3"/>
                                        </p:tgtEl>
                                      </p:cBhvr>
                                    </p:animEffect>
                                  </p:childTnLst>
                                </p:cTn>
                              </p:par>
                            </p:childTnLst>
                          </p:cTn>
                        </p:par>
                      </p:childTnLst>
                    </p:cTn>
                  </p:par>
                  <p:par>
                    <p:cTn id="49" fill="hold">
                      <p:stCondLst>
                        <p:cond delay="indefinite"/>
                      </p:stCondLst>
                      <p:childTnLst>
                        <p:par>
                          <p:cTn id="50" fill="hold">
                            <p:stCondLst>
                              <p:cond delay="0"/>
                            </p:stCondLst>
                            <p:childTnLst>
                              <p:par>
                                <p:cTn id="51" presetID="45" presetClass="entr" presetSubtype="0" fill="hold" grpId="0" nodeType="clickEffect">
                                  <p:stCondLst>
                                    <p:cond delay="0"/>
                                  </p:stCondLst>
                                  <p:childTnLst>
                                    <p:set>
                                      <p:cBhvr>
                                        <p:cTn id="52" dur="1" fill="hold">
                                          <p:stCondLst>
                                            <p:cond delay="0"/>
                                          </p:stCondLst>
                                        </p:cTn>
                                        <p:tgtEl>
                                          <p:spTgt spid="7"/>
                                        </p:tgtEl>
                                        <p:attrNameLst>
                                          <p:attrName>style.visibility</p:attrName>
                                        </p:attrNameLst>
                                      </p:cBhvr>
                                      <p:to>
                                        <p:strVal val="visible"/>
                                      </p:to>
                                    </p:set>
                                    <p:animEffect transition="in" filter="fade">
                                      <p:cBhvr>
                                        <p:cTn id="53" dur="2000"/>
                                        <p:tgtEl>
                                          <p:spTgt spid="7"/>
                                        </p:tgtEl>
                                      </p:cBhvr>
                                    </p:animEffect>
                                    <p:anim calcmode="lin" valueType="num">
                                      <p:cBhvr>
                                        <p:cTn id="54" dur="2000" fill="hold"/>
                                        <p:tgtEl>
                                          <p:spTgt spid="7"/>
                                        </p:tgtEl>
                                        <p:attrNameLst>
                                          <p:attrName>ppt_w</p:attrName>
                                        </p:attrNameLst>
                                      </p:cBhvr>
                                      <p:tavLst>
                                        <p:tav tm="0" fmla="#ppt_w*sin(2.5*pi*$)">
                                          <p:val>
                                            <p:fltVal val="0"/>
                                          </p:val>
                                        </p:tav>
                                        <p:tav tm="100000">
                                          <p:val>
                                            <p:fltVal val="1"/>
                                          </p:val>
                                        </p:tav>
                                      </p:tavLst>
                                    </p:anim>
                                    <p:anim calcmode="lin" valueType="num">
                                      <p:cBhvr>
                                        <p:cTn id="55"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08103" y="188640"/>
            <a:ext cx="3455041" cy="584775"/>
          </a:xfrm>
          <a:prstGeom prst="rect">
            <a:avLst/>
          </a:prstGeom>
          <a:solidFill>
            <a:schemeClr val="tx2">
              <a:lumMod val="40000"/>
              <a:lumOff val="60000"/>
            </a:schemeClr>
          </a:solidFill>
        </p:spPr>
        <p:txBody>
          <a:bodyPr wrap="square" rtlCol="1">
            <a:spAutoFit/>
          </a:bodyPr>
          <a:lstStyle/>
          <a:p>
            <a:r>
              <a:rPr lang="ar-EG" sz="3200" b="1" dirty="0" smtClean="0">
                <a:solidFill>
                  <a:schemeClr val="bg1"/>
                </a:solidFill>
                <a:latin typeface="Simplified Arabic" panose="02020603050405020304" pitchFamily="18" charset="-78"/>
                <a:cs typeface="Simplified Arabic" panose="02020603050405020304" pitchFamily="18" charset="-78"/>
              </a:rPr>
              <a:t>الجدول الدوري لموزلي</a:t>
            </a:r>
            <a:endParaRPr lang="ar-EG" sz="3200" b="1" dirty="0">
              <a:solidFill>
                <a:schemeClr val="bg1"/>
              </a:solidFill>
              <a:latin typeface="Simplified Arabic" panose="02020603050405020304" pitchFamily="18" charset="-78"/>
              <a:cs typeface="Simplified Arabic" panose="02020603050405020304" pitchFamily="18" charset="-78"/>
            </a:endParaRPr>
          </a:p>
        </p:txBody>
      </p:sp>
      <p:sp>
        <p:nvSpPr>
          <p:cNvPr id="8" name="TextBox 7"/>
          <p:cNvSpPr txBox="1"/>
          <p:nvPr/>
        </p:nvSpPr>
        <p:spPr>
          <a:xfrm>
            <a:off x="4031798" y="864933"/>
            <a:ext cx="4931346" cy="5262979"/>
          </a:xfrm>
          <a:prstGeom prst="rect">
            <a:avLst/>
          </a:prstGeom>
          <a:noFill/>
        </p:spPr>
        <p:txBody>
          <a:bodyPr wrap="square" rtlCol="1">
            <a:spAutoFit/>
          </a:bodyPr>
          <a:lstStyle/>
          <a:p>
            <a:r>
              <a:rPr lang="ar-EG" sz="2400" dirty="0" smtClean="0">
                <a:latin typeface="Simplified Arabic" panose="02020603050405020304" pitchFamily="18" charset="-78"/>
                <a:cs typeface="Simplified Arabic" panose="02020603050405020304" pitchFamily="18" charset="-78"/>
              </a:rPr>
              <a:t>اكتشف العالم النيوزلندي </a:t>
            </a:r>
            <a:r>
              <a:rPr lang="ar-EG" sz="2400" dirty="0" smtClean="0">
                <a:solidFill>
                  <a:schemeClr val="accent4">
                    <a:lumMod val="75000"/>
                  </a:schemeClr>
                </a:solidFill>
                <a:latin typeface="Simplified Arabic" panose="02020603050405020304" pitchFamily="18" charset="-78"/>
                <a:cs typeface="Simplified Arabic" panose="02020603050405020304" pitchFamily="18" charset="-78"/>
              </a:rPr>
              <a:t>رذرفورد</a:t>
            </a:r>
            <a:r>
              <a:rPr lang="ar-EG" sz="2400" dirty="0" smtClean="0">
                <a:latin typeface="Simplified Arabic" panose="02020603050405020304" pitchFamily="18" charset="-78"/>
                <a:cs typeface="Simplified Arabic" panose="02020603050405020304" pitchFamily="18" charset="-78"/>
              </a:rPr>
              <a:t> في عام 1913م ان نواه الذرة تحتوي علي بروتونات وموجبة الشحنه و في نفس العام اكتشف العالم الانجليزي </a:t>
            </a:r>
            <a:r>
              <a:rPr lang="ar-EG" sz="2400" dirty="0" smtClean="0">
                <a:solidFill>
                  <a:srgbClr val="FF0000"/>
                </a:solidFill>
                <a:latin typeface="Simplified Arabic" panose="02020603050405020304" pitchFamily="18" charset="-78"/>
                <a:cs typeface="Simplified Arabic" panose="02020603050405020304" pitchFamily="18" charset="-78"/>
              </a:rPr>
              <a:t>موزلي</a:t>
            </a:r>
            <a:r>
              <a:rPr lang="ar-EG" sz="2400" dirty="0" smtClean="0">
                <a:latin typeface="Simplified Arabic" panose="02020603050405020304" pitchFamily="18" charset="-78"/>
                <a:cs typeface="Simplified Arabic" panose="02020603050405020304" pitchFamily="18" charset="-78"/>
              </a:rPr>
              <a:t> بعد دراستة لخواص الاشعة السينية ان دورية خواص العناصر ترتبط باعدادها الزرية و ليس باوزانها  الذرية كما كان يعتقد مندليف ولذلك اعادها الذرية و ليس باوزانها الذرية كما كان يعتقد  مندليف ولذلك اعاد موزلي ترتيب العناصر تصاعديا حسب اعدادها الذرية بحيث يزيد العدد الذري لكل عنصر عن العناصر الذي يسبقة في نفس الدورة بمقدار واحد صحيح واضاف اليها مجموعة الغازات الخاملة في المجموعة الصفرية 0 و خصص مكانا اسفل جدولة الدوري لسلسلتي عناصر اللانثانيدات و الاكتينيدات</a:t>
            </a:r>
            <a:endParaRPr lang="ar-EG" sz="2400" dirty="0">
              <a:latin typeface="Simplified Arabic" panose="02020603050405020304" pitchFamily="18" charset="-78"/>
              <a:cs typeface="Simplified Arabic" panose="02020603050405020304" pitchFamily="18" charset="-78"/>
            </a:endParaRPr>
          </a:p>
        </p:txBody>
      </p:sp>
      <p:sp>
        <p:nvSpPr>
          <p:cNvPr id="9" name="TextBox 8"/>
          <p:cNvSpPr txBox="1"/>
          <p:nvPr/>
        </p:nvSpPr>
        <p:spPr>
          <a:xfrm>
            <a:off x="1133547" y="773415"/>
            <a:ext cx="2718373" cy="3908762"/>
          </a:xfrm>
          <a:prstGeom prst="rect">
            <a:avLst/>
          </a:prstGeom>
          <a:solidFill>
            <a:schemeClr val="accent3">
              <a:lumMod val="40000"/>
              <a:lumOff val="60000"/>
            </a:schemeClr>
          </a:solidFill>
        </p:spPr>
        <p:txBody>
          <a:bodyPr wrap="square" rtlCol="1">
            <a:spAutoFit/>
          </a:bodyPr>
          <a:lstStyle/>
          <a:p>
            <a:r>
              <a:rPr lang="ar-EG" sz="3200" b="1" dirty="0" smtClean="0">
                <a:solidFill>
                  <a:schemeClr val="accent4">
                    <a:lumMod val="50000"/>
                  </a:schemeClr>
                </a:solidFill>
                <a:latin typeface="Simplified Arabic" panose="02020603050405020304" pitchFamily="18" charset="-78"/>
                <a:cs typeface="Simplified Arabic" panose="02020603050405020304" pitchFamily="18" charset="-78"/>
              </a:rPr>
              <a:t>معلومات اثرائية</a:t>
            </a:r>
          </a:p>
          <a:p>
            <a:r>
              <a:rPr lang="ar-EG" sz="2400" dirty="0" smtClean="0">
                <a:latin typeface="Simplified Arabic" panose="02020603050405020304" pitchFamily="18" charset="-78"/>
                <a:cs typeface="Simplified Arabic" panose="02020603050405020304" pitchFamily="18" charset="-78"/>
              </a:rPr>
              <a:t>من الاكتشافات التي ساعدت موزلي علي وضع جدولة الدوري : </a:t>
            </a:r>
          </a:p>
          <a:p>
            <a:r>
              <a:rPr lang="ar-EG" sz="2400" dirty="0" smtClean="0">
                <a:latin typeface="Simplified Arabic" panose="02020603050405020304" pitchFamily="18" charset="-78"/>
                <a:cs typeface="Simplified Arabic" panose="02020603050405020304" pitchFamily="18" charset="-78"/>
              </a:rPr>
              <a:t>ظاهرة النشاط الاشعاعي </a:t>
            </a:r>
          </a:p>
          <a:p>
            <a:r>
              <a:rPr lang="ar-EG" sz="2400" dirty="0" smtClean="0">
                <a:latin typeface="Simplified Arabic" panose="02020603050405020304" pitchFamily="18" charset="-78"/>
                <a:cs typeface="Simplified Arabic" panose="02020603050405020304" pitchFamily="18" charset="-78"/>
              </a:rPr>
              <a:t>الحصول علي الاشاعة السينية</a:t>
            </a:r>
          </a:p>
          <a:p>
            <a:r>
              <a:rPr lang="ar-EG" sz="2400" dirty="0" smtClean="0">
                <a:latin typeface="Simplified Arabic" panose="02020603050405020304" pitchFamily="18" charset="-78"/>
                <a:cs typeface="Simplified Arabic" panose="02020603050405020304" pitchFamily="18" charset="-78"/>
              </a:rPr>
              <a:t>معرفة الكثير عن ترتيب الالكترونات في الذرات</a:t>
            </a:r>
          </a:p>
          <a:p>
            <a:endParaRPr lang="ar-EG" sz="2400" dirty="0">
              <a:latin typeface="Simplified Arabic" panose="02020603050405020304" pitchFamily="18" charset="-78"/>
              <a:cs typeface="Simplified Arabic" panose="02020603050405020304" pitchFamily="18" charset="-78"/>
            </a:endParaRPr>
          </a:p>
        </p:txBody>
      </p:sp>
      <p:sp>
        <p:nvSpPr>
          <p:cNvPr id="5" name="Action Button: Forward or Next 4">
            <a:hlinkClick r:id="" action="ppaction://hlinkshowjump?jump=nextslide" highlightClick="1"/>
          </p:cNvPr>
          <p:cNvSpPr/>
          <p:nvPr/>
        </p:nvSpPr>
        <p:spPr>
          <a:xfrm>
            <a:off x="6084027" y="6135985"/>
            <a:ext cx="360040" cy="32500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Action Button: Back or Previous 5">
            <a:hlinkClick r:id="" action="ppaction://hlinkshowjump?jump=previousslide" highlightClick="1"/>
          </p:cNvPr>
          <p:cNvSpPr/>
          <p:nvPr/>
        </p:nvSpPr>
        <p:spPr>
          <a:xfrm>
            <a:off x="3671758" y="6135985"/>
            <a:ext cx="360040" cy="32500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234976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circle(in)">
                                      <p:cBhvr>
                                        <p:cTn id="14" dur="20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anim calcmode="lin" valueType="num">
                                      <p:cBhvr>
                                        <p:cTn id="20" dur="2000" fill="hold"/>
                                        <p:tgtEl>
                                          <p:spTgt spid="9"/>
                                        </p:tgtEl>
                                        <p:attrNameLst>
                                          <p:attrName>ppt_w</p:attrName>
                                        </p:attrNameLst>
                                      </p:cBhvr>
                                      <p:tavLst>
                                        <p:tav tm="0" fmla="#ppt_w*sin(2.5*pi*$)">
                                          <p:val>
                                            <p:fltVal val="0"/>
                                          </p:val>
                                        </p:tav>
                                        <p:tav tm="100000">
                                          <p:val>
                                            <p:fltVal val="1"/>
                                          </p:val>
                                        </p:tav>
                                      </p:tavLst>
                                    </p:anim>
                                    <p:anim calcmode="lin" valueType="num">
                                      <p:cBhvr>
                                        <p:cTn id="21" dur="2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236296" y="273426"/>
            <a:ext cx="1663461" cy="57606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3200" b="1" dirty="0" smtClean="0">
                <a:solidFill>
                  <a:schemeClr val="accent4">
                    <a:lumMod val="50000"/>
                  </a:schemeClr>
                </a:solidFill>
                <a:latin typeface="Simplified Arabic" panose="02020603050405020304" pitchFamily="18" charset="-78"/>
                <a:cs typeface="Simplified Arabic" panose="02020603050405020304" pitchFamily="18" charset="-78"/>
              </a:rPr>
              <a:t>تدريب (1)</a:t>
            </a:r>
            <a:endParaRPr lang="ar-EG" sz="3200" b="1" dirty="0">
              <a:solidFill>
                <a:schemeClr val="accent4">
                  <a:lumMod val="50000"/>
                </a:schemeClr>
              </a:solidFill>
              <a:latin typeface="Simplified Arabic" panose="02020603050405020304" pitchFamily="18" charset="-78"/>
              <a:cs typeface="Simplified Arabic" panose="02020603050405020304" pitchFamily="18" charset="-78"/>
            </a:endParaRPr>
          </a:p>
        </p:txBody>
      </p:sp>
      <p:sp>
        <p:nvSpPr>
          <p:cNvPr id="5" name="TextBox 4"/>
          <p:cNvSpPr txBox="1"/>
          <p:nvPr/>
        </p:nvSpPr>
        <p:spPr>
          <a:xfrm>
            <a:off x="2711929" y="805354"/>
            <a:ext cx="6120680" cy="461665"/>
          </a:xfrm>
          <a:prstGeom prst="rect">
            <a:avLst/>
          </a:prstGeom>
          <a:noFill/>
        </p:spPr>
        <p:txBody>
          <a:bodyPr wrap="square" rtlCol="1">
            <a:spAutoFit/>
          </a:bodyPr>
          <a:lstStyle/>
          <a:p>
            <a:r>
              <a:rPr lang="ar-EG" sz="2400" dirty="0" smtClean="0">
                <a:solidFill>
                  <a:schemeClr val="accent4">
                    <a:lumMod val="50000"/>
                  </a:schemeClr>
                </a:solidFill>
                <a:latin typeface="Simplified Arabic" panose="02020603050405020304" pitchFamily="18" charset="-78"/>
                <a:cs typeface="Simplified Arabic" panose="02020603050405020304" pitchFamily="18" charset="-78"/>
              </a:rPr>
              <a:t>حل التدريب الموجود بكتاب الانشطة صفحة (2)</a:t>
            </a:r>
            <a:endParaRPr lang="ar-EG" sz="2400" dirty="0">
              <a:solidFill>
                <a:schemeClr val="accent4">
                  <a:lumMod val="50000"/>
                </a:schemeClr>
              </a:solidFill>
              <a:latin typeface="Simplified Arabic" panose="02020603050405020304" pitchFamily="18" charset="-78"/>
              <a:cs typeface="Simplified Arabic" panose="02020603050405020304" pitchFamily="18" charset="-78"/>
            </a:endParaRPr>
          </a:p>
        </p:txBody>
      </p:sp>
      <p:sp>
        <p:nvSpPr>
          <p:cNvPr id="6" name="TextBox 5"/>
          <p:cNvSpPr txBox="1"/>
          <p:nvPr/>
        </p:nvSpPr>
        <p:spPr>
          <a:xfrm>
            <a:off x="5299357" y="1324454"/>
            <a:ext cx="3600400" cy="584775"/>
          </a:xfrm>
          <a:prstGeom prst="rect">
            <a:avLst/>
          </a:prstGeom>
          <a:solidFill>
            <a:schemeClr val="tx2">
              <a:lumMod val="40000"/>
              <a:lumOff val="60000"/>
            </a:schemeClr>
          </a:solidFill>
        </p:spPr>
        <p:txBody>
          <a:bodyPr wrap="square" rtlCol="1">
            <a:spAutoFit/>
          </a:bodyPr>
          <a:lstStyle/>
          <a:p>
            <a:r>
              <a:rPr lang="ar-EG" sz="3200" b="1" dirty="0" smtClean="0">
                <a:solidFill>
                  <a:schemeClr val="bg1"/>
                </a:solidFill>
                <a:latin typeface="Simplified Arabic" panose="02020603050405020304" pitchFamily="18" charset="-78"/>
                <a:cs typeface="Simplified Arabic" panose="02020603050405020304" pitchFamily="18" charset="-78"/>
              </a:rPr>
              <a:t>الجدول الدوري الحديث</a:t>
            </a:r>
            <a:endParaRPr lang="ar-EG" sz="3200" b="1" dirty="0">
              <a:solidFill>
                <a:schemeClr val="bg1"/>
              </a:solidFill>
              <a:latin typeface="Simplified Arabic" panose="02020603050405020304" pitchFamily="18" charset="-78"/>
              <a:cs typeface="Simplified Arabic" panose="02020603050405020304" pitchFamily="18" charset="-78"/>
            </a:endParaRPr>
          </a:p>
        </p:txBody>
      </p:sp>
      <p:sp>
        <p:nvSpPr>
          <p:cNvPr id="8" name="TextBox 7"/>
          <p:cNvSpPr txBox="1"/>
          <p:nvPr/>
        </p:nvSpPr>
        <p:spPr>
          <a:xfrm>
            <a:off x="3728293" y="1966664"/>
            <a:ext cx="5020171" cy="3416320"/>
          </a:xfrm>
          <a:prstGeom prst="rect">
            <a:avLst/>
          </a:prstGeom>
          <a:noFill/>
        </p:spPr>
        <p:txBody>
          <a:bodyPr wrap="square" rtlCol="1">
            <a:spAutoFit/>
          </a:bodyPr>
          <a:lstStyle/>
          <a:p>
            <a:r>
              <a:rPr lang="ar-EG" sz="2400" dirty="0" smtClean="0">
                <a:latin typeface="Simplified Arabic" panose="02020603050405020304" pitchFamily="18" charset="-78"/>
                <a:cs typeface="Simplified Arabic" panose="02020603050405020304" pitchFamily="18" charset="-78"/>
              </a:rPr>
              <a:t>بعد اكتشاف العالم الدنماركي بور لمستويات الطاقه الرئسية (شكل 2) و عددها سبعة في اثقل الذرات  المعروفة حتي الان تم اكتشاف ان كل مستوي طاقة رئيسي يتكون من عدد محدد من مستويات الطاقة التي تعرف باسم  مستويات الطاقة الفرغية و بناء علي ذلك تمت عملية اعادة تصنيف العناصر في جدول  الدوري الحديث (شكل 3) تبعا للتدرج التصاعدي في اعدادها الذرية و طريقة ملء مستويات الطاقة الفرعية بالالكترونات </a:t>
            </a:r>
            <a:endParaRPr lang="ar-EG" sz="2400" dirty="0">
              <a:latin typeface="Simplified Arabic" panose="02020603050405020304" pitchFamily="18" charset="-78"/>
              <a:cs typeface="Simplified Arabic" panose="02020603050405020304" pitchFamily="18" charset="-78"/>
            </a:endParaRPr>
          </a:p>
        </p:txBody>
      </p:sp>
      <p:grpSp>
        <p:nvGrpSpPr>
          <p:cNvPr id="9" name="Group 8"/>
          <p:cNvGrpSpPr/>
          <p:nvPr/>
        </p:nvGrpSpPr>
        <p:grpSpPr>
          <a:xfrm>
            <a:off x="827584" y="1042637"/>
            <a:ext cx="2705186" cy="4495963"/>
            <a:chOff x="951210" y="1124744"/>
            <a:chExt cx="2705186" cy="4495963"/>
          </a:xfrm>
        </p:grpSpPr>
        <p:sp>
          <p:nvSpPr>
            <p:cNvPr id="12" name="Arc 11"/>
            <p:cNvSpPr/>
            <p:nvPr/>
          </p:nvSpPr>
          <p:spPr>
            <a:xfrm>
              <a:off x="966292" y="2308230"/>
              <a:ext cx="1728192" cy="2448272"/>
            </a:xfrm>
            <a:prstGeom prst="arc">
              <a:avLst>
                <a:gd name="adj1" fmla="val 16200000"/>
                <a:gd name="adj2" fmla="val 5464532"/>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ar-EG"/>
            </a:p>
          </p:txBody>
        </p:sp>
        <p:sp>
          <p:nvSpPr>
            <p:cNvPr id="14" name="Arc 13"/>
            <p:cNvSpPr/>
            <p:nvPr/>
          </p:nvSpPr>
          <p:spPr>
            <a:xfrm>
              <a:off x="966292" y="1885474"/>
              <a:ext cx="2093540" cy="3127702"/>
            </a:xfrm>
            <a:prstGeom prst="arc">
              <a:avLst>
                <a:gd name="adj1" fmla="val 15876024"/>
                <a:gd name="adj2" fmla="val 5820216"/>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ar-EG"/>
            </a:p>
          </p:txBody>
        </p:sp>
        <p:sp>
          <p:nvSpPr>
            <p:cNvPr id="15" name="Arc 14"/>
            <p:cNvSpPr/>
            <p:nvPr/>
          </p:nvSpPr>
          <p:spPr>
            <a:xfrm>
              <a:off x="966292" y="1700808"/>
              <a:ext cx="2237556" cy="3528392"/>
            </a:xfrm>
            <a:prstGeom prst="arc">
              <a:avLst>
                <a:gd name="adj1" fmla="val 15779669"/>
                <a:gd name="adj2" fmla="val 5618464"/>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ar-EG"/>
            </a:p>
          </p:txBody>
        </p:sp>
        <p:sp>
          <p:nvSpPr>
            <p:cNvPr id="21" name="TextBox 20"/>
            <p:cNvSpPr txBox="1"/>
            <p:nvPr/>
          </p:nvSpPr>
          <p:spPr>
            <a:xfrm>
              <a:off x="951210" y="1228925"/>
              <a:ext cx="904875" cy="246221"/>
            </a:xfrm>
            <a:prstGeom prst="rect">
              <a:avLst/>
            </a:prstGeom>
            <a:noFill/>
          </p:spPr>
          <p:txBody>
            <a:bodyPr wrap="square" rtlCol="1">
              <a:spAutoFit/>
            </a:bodyPr>
            <a:lstStyle/>
            <a:p>
              <a:r>
                <a:rPr lang="en-US" sz="1000" dirty="0" smtClean="0"/>
                <a:t>P=6</a:t>
              </a:r>
              <a:endParaRPr lang="ar-EG" sz="1000" dirty="0"/>
            </a:p>
          </p:txBody>
        </p:sp>
        <p:grpSp>
          <p:nvGrpSpPr>
            <p:cNvPr id="23" name="Group 22"/>
            <p:cNvGrpSpPr/>
            <p:nvPr/>
          </p:nvGrpSpPr>
          <p:grpSpPr>
            <a:xfrm>
              <a:off x="1157820" y="1124744"/>
              <a:ext cx="2498576" cy="4495963"/>
              <a:chOff x="1115616" y="1078233"/>
              <a:chExt cx="2498576" cy="4495963"/>
            </a:xfrm>
          </p:grpSpPr>
          <p:sp>
            <p:nvSpPr>
              <p:cNvPr id="10" name="Oval 9"/>
              <p:cNvSpPr/>
              <p:nvPr/>
            </p:nvSpPr>
            <p:spPr>
              <a:xfrm>
                <a:off x="1691680" y="3212976"/>
                <a:ext cx="288032" cy="2160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EG"/>
              </a:p>
            </p:txBody>
          </p:sp>
          <p:sp>
            <p:nvSpPr>
              <p:cNvPr id="11" name="TextBox 10"/>
              <p:cNvSpPr txBox="1"/>
              <p:nvPr/>
            </p:nvSpPr>
            <p:spPr>
              <a:xfrm>
                <a:off x="1475656" y="3532366"/>
                <a:ext cx="720080" cy="369332"/>
              </a:xfrm>
              <a:prstGeom prst="rect">
                <a:avLst/>
              </a:prstGeom>
              <a:noFill/>
            </p:spPr>
            <p:txBody>
              <a:bodyPr wrap="square" rtlCol="1">
                <a:spAutoFit/>
              </a:bodyPr>
              <a:lstStyle/>
              <a:p>
                <a:r>
                  <a:rPr lang="ar-EG" dirty="0" smtClean="0"/>
                  <a:t>النواه</a:t>
                </a:r>
                <a:endParaRPr lang="ar-EG" dirty="0"/>
              </a:p>
            </p:txBody>
          </p:sp>
          <p:sp>
            <p:nvSpPr>
              <p:cNvPr id="13" name="Arc 12"/>
              <p:cNvSpPr/>
              <p:nvPr/>
            </p:nvSpPr>
            <p:spPr>
              <a:xfrm>
                <a:off x="1115616" y="2070140"/>
                <a:ext cx="1728193" cy="2792055"/>
              </a:xfrm>
              <a:prstGeom prst="arc">
                <a:avLst>
                  <a:gd name="adj1" fmla="val 15923128"/>
                  <a:gd name="adj2" fmla="val 5637275"/>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ar-EG"/>
              </a:p>
            </p:txBody>
          </p:sp>
          <p:sp>
            <p:nvSpPr>
              <p:cNvPr id="16" name="Arc 15"/>
              <p:cNvSpPr/>
              <p:nvPr/>
            </p:nvSpPr>
            <p:spPr>
              <a:xfrm>
                <a:off x="1273722" y="1556792"/>
                <a:ext cx="2069554" cy="3816424"/>
              </a:xfrm>
              <a:prstGeom prst="arc">
                <a:avLst>
                  <a:gd name="adj1" fmla="val 15890886"/>
                  <a:gd name="adj2" fmla="val 5464532"/>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ar-EG"/>
              </a:p>
            </p:txBody>
          </p:sp>
          <p:sp>
            <p:nvSpPr>
              <p:cNvPr id="17" name="Arc 16"/>
              <p:cNvSpPr/>
              <p:nvPr/>
            </p:nvSpPr>
            <p:spPr>
              <a:xfrm>
                <a:off x="1273722" y="1422068"/>
                <a:ext cx="2227708" cy="4065076"/>
              </a:xfrm>
              <a:prstGeom prst="arc">
                <a:avLst>
                  <a:gd name="adj1" fmla="val 16200000"/>
                  <a:gd name="adj2" fmla="val 5464532"/>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ar-EG"/>
              </a:p>
            </p:txBody>
          </p:sp>
          <p:sp>
            <p:nvSpPr>
              <p:cNvPr id="18" name="Arc 17"/>
              <p:cNvSpPr/>
              <p:nvPr/>
            </p:nvSpPr>
            <p:spPr>
              <a:xfrm>
                <a:off x="1475655" y="1324454"/>
                <a:ext cx="2138537" cy="4249742"/>
              </a:xfrm>
              <a:prstGeom prst="arc">
                <a:avLst>
                  <a:gd name="adj1" fmla="val 16200000"/>
                  <a:gd name="adj2" fmla="val 5464532"/>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ar-EG"/>
              </a:p>
            </p:txBody>
          </p:sp>
          <p:sp>
            <p:nvSpPr>
              <p:cNvPr id="2" name="TextBox 1"/>
              <p:cNvSpPr txBox="1"/>
              <p:nvPr/>
            </p:nvSpPr>
            <p:spPr>
              <a:xfrm>
                <a:off x="1273722" y="2308230"/>
                <a:ext cx="417958" cy="246221"/>
              </a:xfrm>
              <a:prstGeom prst="rect">
                <a:avLst/>
              </a:prstGeom>
              <a:noFill/>
            </p:spPr>
            <p:txBody>
              <a:bodyPr wrap="square" rtlCol="1">
                <a:spAutoFit/>
              </a:bodyPr>
              <a:lstStyle/>
              <a:p>
                <a:r>
                  <a:rPr lang="en-US" sz="1000" dirty="0" smtClean="0"/>
                  <a:t>K=1</a:t>
                </a:r>
                <a:endParaRPr lang="ar-EG" sz="1000" dirty="0"/>
              </a:p>
            </p:txBody>
          </p:sp>
          <p:sp>
            <p:nvSpPr>
              <p:cNvPr id="4" name="TextBox 3"/>
              <p:cNvSpPr txBox="1"/>
              <p:nvPr/>
            </p:nvSpPr>
            <p:spPr>
              <a:xfrm>
                <a:off x="1224496" y="2004269"/>
                <a:ext cx="516409" cy="246221"/>
              </a:xfrm>
              <a:prstGeom prst="rect">
                <a:avLst/>
              </a:prstGeom>
              <a:noFill/>
            </p:spPr>
            <p:txBody>
              <a:bodyPr wrap="square" rtlCol="1">
                <a:spAutoFit/>
              </a:bodyPr>
              <a:lstStyle/>
              <a:p>
                <a:r>
                  <a:rPr lang="en-US" sz="1000" dirty="0" smtClean="0"/>
                  <a:t>L=2</a:t>
                </a:r>
                <a:endParaRPr lang="ar-EG" sz="1000" dirty="0"/>
              </a:p>
            </p:txBody>
          </p:sp>
          <p:sp>
            <p:nvSpPr>
              <p:cNvPr id="7" name="TextBox 6"/>
              <p:cNvSpPr txBox="1"/>
              <p:nvPr/>
            </p:nvSpPr>
            <p:spPr>
              <a:xfrm>
                <a:off x="1115616" y="1803013"/>
                <a:ext cx="576064" cy="246221"/>
              </a:xfrm>
              <a:prstGeom prst="rect">
                <a:avLst/>
              </a:prstGeom>
              <a:noFill/>
            </p:spPr>
            <p:txBody>
              <a:bodyPr wrap="square" rtlCol="1">
                <a:spAutoFit/>
              </a:bodyPr>
              <a:lstStyle/>
              <a:p>
                <a:r>
                  <a:rPr lang="en-US" sz="1000" dirty="0" smtClean="0"/>
                  <a:t>M=3</a:t>
                </a:r>
                <a:endParaRPr lang="ar-EG" sz="1000" dirty="0"/>
              </a:p>
            </p:txBody>
          </p:sp>
          <p:sp>
            <p:nvSpPr>
              <p:cNvPr id="19" name="TextBox 18"/>
              <p:cNvSpPr txBox="1"/>
              <p:nvPr/>
            </p:nvSpPr>
            <p:spPr>
              <a:xfrm>
                <a:off x="1201677" y="1555286"/>
                <a:ext cx="467183" cy="246221"/>
              </a:xfrm>
              <a:prstGeom prst="rect">
                <a:avLst/>
              </a:prstGeom>
              <a:noFill/>
            </p:spPr>
            <p:txBody>
              <a:bodyPr wrap="square" rtlCol="1">
                <a:spAutoFit/>
              </a:bodyPr>
              <a:lstStyle/>
              <a:p>
                <a:r>
                  <a:rPr lang="en-US" sz="1000" dirty="0" smtClean="0"/>
                  <a:t>N=4</a:t>
                </a:r>
                <a:endParaRPr lang="ar-EG" dirty="0"/>
              </a:p>
            </p:txBody>
          </p:sp>
          <p:sp>
            <p:nvSpPr>
              <p:cNvPr id="20" name="TextBox 19"/>
              <p:cNvSpPr txBox="1"/>
              <p:nvPr/>
            </p:nvSpPr>
            <p:spPr>
              <a:xfrm>
                <a:off x="1149492" y="1422068"/>
                <a:ext cx="539228" cy="246221"/>
              </a:xfrm>
              <a:prstGeom prst="rect">
                <a:avLst/>
              </a:prstGeom>
              <a:noFill/>
            </p:spPr>
            <p:txBody>
              <a:bodyPr wrap="square" rtlCol="1">
                <a:spAutoFit/>
              </a:bodyPr>
              <a:lstStyle/>
              <a:p>
                <a:r>
                  <a:rPr lang="en-US" sz="1000" dirty="0" smtClean="0"/>
                  <a:t>O=5</a:t>
                </a:r>
                <a:endParaRPr lang="ar-EG" sz="1000" dirty="0"/>
              </a:p>
            </p:txBody>
          </p:sp>
          <p:sp>
            <p:nvSpPr>
              <p:cNvPr id="22" name="TextBox 21"/>
              <p:cNvSpPr txBox="1"/>
              <p:nvPr/>
            </p:nvSpPr>
            <p:spPr>
              <a:xfrm>
                <a:off x="1562733" y="1078233"/>
                <a:ext cx="535310" cy="246221"/>
              </a:xfrm>
              <a:prstGeom prst="rect">
                <a:avLst/>
              </a:prstGeom>
              <a:noFill/>
            </p:spPr>
            <p:txBody>
              <a:bodyPr wrap="square" rtlCol="1">
                <a:spAutoFit/>
              </a:bodyPr>
              <a:lstStyle/>
              <a:p>
                <a:r>
                  <a:rPr lang="en-US" sz="1000" dirty="0" smtClean="0"/>
                  <a:t>Q=7</a:t>
                </a:r>
                <a:endParaRPr lang="ar-EG" sz="1000" dirty="0"/>
              </a:p>
            </p:txBody>
          </p:sp>
        </p:grpSp>
      </p:grpSp>
      <p:sp>
        <p:nvSpPr>
          <p:cNvPr id="24" name="Action Button: Forward or Next 23">
            <a:hlinkClick r:id="" action="ppaction://hlinkshowjump?jump=nextslide" highlightClick="1"/>
          </p:cNvPr>
          <p:cNvSpPr/>
          <p:nvPr/>
        </p:nvSpPr>
        <p:spPr>
          <a:xfrm>
            <a:off x="6084027" y="6135985"/>
            <a:ext cx="360040" cy="32500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25" name="Action Button: Back or Previous 24">
            <a:hlinkClick r:id="" action="ppaction://hlinkshowjump?jump=previousslide" highlightClick="1"/>
          </p:cNvPr>
          <p:cNvSpPr/>
          <p:nvPr/>
        </p:nvSpPr>
        <p:spPr>
          <a:xfrm>
            <a:off x="3671758" y="6135985"/>
            <a:ext cx="360040" cy="32500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3688975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down)">
                                      <p:cBhvr>
                                        <p:cTn id="30" dur="580">
                                          <p:stCondLst>
                                            <p:cond delay="0"/>
                                          </p:stCondLst>
                                        </p:cTn>
                                        <p:tgtEl>
                                          <p:spTgt spid="9"/>
                                        </p:tgtEl>
                                      </p:cBhvr>
                                    </p:animEffect>
                                    <p:anim calcmode="lin" valueType="num">
                                      <p:cBhvr>
                                        <p:cTn id="3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6" dur="26">
                                          <p:stCondLst>
                                            <p:cond delay="650"/>
                                          </p:stCondLst>
                                        </p:cTn>
                                        <p:tgtEl>
                                          <p:spTgt spid="9"/>
                                        </p:tgtEl>
                                      </p:cBhvr>
                                      <p:to x="100000" y="60000"/>
                                    </p:animScale>
                                    <p:animScale>
                                      <p:cBhvr>
                                        <p:cTn id="37" dur="166" decel="50000">
                                          <p:stCondLst>
                                            <p:cond delay="676"/>
                                          </p:stCondLst>
                                        </p:cTn>
                                        <p:tgtEl>
                                          <p:spTgt spid="9"/>
                                        </p:tgtEl>
                                      </p:cBhvr>
                                      <p:to x="100000" y="100000"/>
                                    </p:animScale>
                                    <p:animScale>
                                      <p:cBhvr>
                                        <p:cTn id="38" dur="26">
                                          <p:stCondLst>
                                            <p:cond delay="1312"/>
                                          </p:stCondLst>
                                        </p:cTn>
                                        <p:tgtEl>
                                          <p:spTgt spid="9"/>
                                        </p:tgtEl>
                                      </p:cBhvr>
                                      <p:to x="100000" y="80000"/>
                                    </p:animScale>
                                    <p:animScale>
                                      <p:cBhvr>
                                        <p:cTn id="39" dur="166" decel="50000">
                                          <p:stCondLst>
                                            <p:cond delay="1338"/>
                                          </p:stCondLst>
                                        </p:cTn>
                                        <p:tgtEl>
                                          <p:spTgt spid="9"/>
                                        </p:tgtEl>
                                      </p:cBhvr>
                                      <p:to x="100000" y="100000"/>
                                    </p:animScale>
                                    <p:animScale>
                                      <p:cBhvr>
                                        <p:cTn id="40" dur="26">
                                          <p:stCondLst>
                                            <p:cond delay="1642"/>
                                          </p:stCondLst>
                                        </p:cTn>
                                        <p:tgtEl>
                                          <p:spTgt spid="9"/>
                                        </p:tgtEl>
                                      </p:cBhvr>
                                      <p:to x="100000" y="90000"/>
                                    </p:animScale>
                                    <p:animScale>
                                      <p:cBhvr>
                                        <p:cTn id="41" dur="166" decel="50000">
                                          <p:stCondLst>
                                            <p:cond delay="1668"/>
                                          </p:stCondLst>
                                        </p:cTn>
                                        <p:tgtEl>
                                          <p:spTgt spid="9"/>
                                        </p:tgtEl>
                                      </p:cBhvr>
                                      <p:to x="100000" y="100000"/>
                                    </p:animScale>
                                    <p:animScale>
                                      <p:cBhvr>
                                        <p:cTn id="42" dur="26">
                                          <p:stCondLst>
                                            <p:cond delay="1808"/>
                                          </p:stCondLst>
                                        </p:cTn>
                                        <p:tgtEl>
                                          <p:spTgt spid="9"/>
                                        </p:tgtEl>
                                      </p:cBhvr>
                                      <p:to x="100000" y="95000"/>
                                    </p:animScale>
                                    <p:animScale>
                                      <p:cBhvr>
                                        <p:cTn id="43"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Group 118"/>
          <p:cNvGrpSpPr/>
          <p:nvPr/>
        </p:nvGrpSpPr>
        <p:grpSpPr>
          <a:xfrm>
            <a:off x="3782034" y="571372"/>
            <a:ext cx="4807304" cy="1312944"/>
            <a:chOff x="3782034" y="571372"/>
            <a:chExt cx="4807304" cy="1312944"/>
          </a:xfrm>
        </p:grpSpPr>
        <p:cxnSp>
          <p:nvCxnSpPr>
            <p:cNvPr id="12" name="Straight Connector 11"/>
            <p:cNvCxnSpPr/>
            <p:nvPr/>
          </p:nvCxnSpPr>
          <p:spPr>
            <a:xfrm flipH="1">
              <a:off x="4926724" y="586466"/>
              <a:ext cx="2546" cy="121924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978431" y="577375"/>
              <a:ext cx="0" cy="13069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885886" y="571372"/>
              <a:ext cx="0" cy="12863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596336" y="584588"/>
              <a:ext cx="0" cy="1283738"/>
            </a:xfrm>
            <a:prstGeom prst="line">
              <a:avLst/>
            </a:prstGeom>
          </p:spPr>
          <p:style>
            <a:lnRef idx="1">
              <a:schemeClr val="accent1"/>
            </a:lnRef>
            <a:fillRef idx="0">
              <a:schemeClr val="accent1"/>
            </a:fillRef>
            <a:effectRef idx="0">
              <a:schemeClr val="accent1"/>
            </a:effectRef>
            <a:fontRef idx="minor">
              <a:schemeClr val="tx1"/>
            </a:fontRef>
          </p:style>
        </p:cxnSp>
        <p:cxnSp>
          <p:nvCxnSpPr>
            <p:cNvPr id="4" name="Elbow Connector 3"/>
            <p:cNvCxnSpPr/>
            <p:nvPr/>
          </p:nvCxnSpPr>
          <p:spPr>
            <a:xfrm rot="10800000" flipV="1">
              <a:off x="3782034" y="579421"/>
              <a:ext cx="4807304" cy="5166"/>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578919" y="584587"/>
              <a:ext cx="0" cy="35147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851919" y="584588"/>
              <a:ext cx="0" cy="1221122"/>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a:off x="8333032" y="1372825"/>
            <a:ext cx="609639" cy="3448524"/>
            <a:chOff x="8298055" y="1522710"/>
            <a:chExt cx="609639" cy="4914486"/>
          </a:xfrm>
        </p:grpSpPr>
        <p:sp>
          <p:nvSpPr>
            <p:cNvPr id="17" name="Rounded Rectangle 16"/>
            <p:cNvSpPr/>
            <p:nvPr/>
          </p:nvSpPr>
          <p:spPr>
            <a:xfrm>
              <a:off x="8315820" y="5157192"/>
              <a:ext cx="576064" cy="576064"/>
            </a:xfrm>
            <a:prstGeom prst="round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86</a:t>
              </a:r>
            </a:p>
            <a:p>
              <a:pPr algn="ctr"/>
              <a:r>
                <a:rPr lang="en-US" sz="900" dirty="0" err="1" smtClean="0"/>
                <a:t>Rn</a:t>
              </a:r>
              <a:endParaRPr lang="en-US" sz="900" dirty="0" smtClean="0"/>
            </a:p>
            <a:p>
              <a:pPr algn="ctr"/>
              <a:r>
                <a:rPr lang="ar-EG" sz="900" dirty="0" smtClean="0"/>
                <a:t>رادون</a:t>
              </a:r>
              <a:endParaRPr lang="en-US" sz="900" dirty="0" smtClean="0"/>
            </a:p>
          </p:txBody>
        </p:sp>
        <p:sp>
          <p:nvSpPr>
            <p:cNvPr id="18" name="Rounded Rectangle 17"/>
            <p:cNvSpPr/>
            <p:nvPr/>
          </p:nvSpPr>
          <p:spPr>
            <a:xfrm>
              <a:off x="8326238" y="4437112"/>
              <a:ext cx="576064" cy="576064"/>
            </a:xfrm>
            <a:prstGeom prst="round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54</a:t>
              </a:r>
            </a:p>
            <a:p>
              <a:pPr algn="ctr"/>
              <a:r>
                <a:rPr lang="en-US" sz="900" dirty="0" err="1" smtClean="0"/>
                <a:t>Xe</a:t>
              </a:r>
              <a:endParaRPr lang="en-US" sz="900" dirty="0" smtClean="0"/>
            </a:p>
            <a:p>
              <a:pPr algn="ctr"/>
              <a:r>
                <a:rPr lang="ar-EG" sz="900" dirty="0" smtClean="0"/>
                <a:t>زبنون</a:t>
              </a:r>
              <a:endParaRPr lang="en-US" sz="900" dirty="0" smtClean="0"/>
            </a:p>
          </p:txBody>
        </p:sp>
        <p:sp>
          <p:nvSpPr>
            <p:cNvPr id="19" name="Rounded Rectangle 18"/>
            <p:cNvSpPr/>
            <p:nvPr/>
          </p:nvSpPr>
          <p:spPr>
            <a:xfrm>
              <a:off x="8298055" y="3730774"/>
              <a:ext cx="586482" cy="576064"/>
            </a:xfrm>
            <a:prstGeom prst="round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smtClean="0"/>
                <a:t>36</a:t>
              </a:r>
            </a:p>
            <a:p>
              <a:pPr algn="ctr"/>
              <a:r>
                <a:rPr lang="en-US" sz="1000" dirty="0" smtClean="0"/>
                <a:t>Kr</a:t>
              </a:r>
            </a:p>
            <a:p>
              <a:pPr algn="ctr"/>
              <a:r>
                <a:rPr lang="ar-EG" sz="900" dirty="0" smtClean="0"/>
                <a:t>كربيون</a:t>
              </a:r>
              <a:endParaRPr lang="en-US" sz="900" dirty="0" smtClean="0"/>
            </a:p>
          </p:txBody>
        </p:sp>
        <p:sp>
          <p:nvSpPr>
            <p:cNvPr id="20" name="Rounded Rectangle 19"/>
            <p:cNvSpPr/>
            <p:nvPr/>
          </p:nvSpPr>
          <p:spPr>
            <a:xfrm>
              <a:off x="8326238" y="3013720"/>
              <a:ext cx="576064" cy="576064"/>
            </a:xfrm>
            <a:prstGeom prst="round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18</a:t>
              </a:r>
            </a:p>
            <a:p>
              <a:pPr algn="ctr"/>
              <a:r>
                <a:rPr lang="en-US" sz="900" dirty="0" err="1" smtClean="0"/>
                <a:t>Ar</a:t>
              </a:r>
              <a:endParaRPr lang="en-US" sz="900" dirty="0" smtClean="0"/>
            </a:p>
            <a:p>
              <a:pPr algn="ctr"/>
              <a:r>
                <a:rPr lang="ar-EG" sz="900" dirty="0" smtClean="0"/>
                <a:t>ارجون</a:t>
              </a:r>
              <a:endParaRPr lang="en-US" sz="900" dirty="0" smtClean="0"/>
            </a:p>
          </p:txBody>
        </p:sp>
        <p:sp>
          <p:nvSpPr>
            <p:cNvPr id="21" name="Rounded Rectangle 20"/>
            <p:cNvSpPr/>
            <p:nvPr/>
          </p:nvSpPr>
          <p:spPr>
            <a:xfrm>
              <a:off x="8331630" y="2275245"/>
              <a:ext cx="576064" cy="576065"/>
            </a:xfrm>
            <a:prstGeom prst="round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10</a:t>
              </a:r>
            </a:p>
            <a:p>
              <a:pPr algn="ctr"/>
              <a:r>
                <a:rPr lang="en-US" sz="900" dirty="0" smtClean="0"/>
                <a:t>Ne</a:t>
              </a:r>
            </a:p>
            <a:p>
              <a:pPr algn="ctr"/>
              <a:r>
                <a:rPr lang="ar-EG" sz="900" dirty="0" smtClean="0"/>
                <a:t>نيون</a:t>
              </a:r>
              <a:endParaRPr lang="en-US" sz="900" dirty="0" smtClean="0"/>
            </a:p>
          </p:txBody>
        </p:sp>
        <p:sp>
          <p:nvSpPr>
            <p:cNvPr id="22" name="Rounded Rectangle 21"/>
            <p:cNvSpPr/>
            <p:nvPr/>
          </p:nvSpPr>
          <p:spPr>
            <a:xfrm>
              <a:off x="8316416" y="1522710"/>
              <a:ext cx="576064" cy="576064"/>
            </a:xfrm>
            <a:prstGeom prst="roundRect">
              <a:avLst/>
            </a:prstGeom>
            <a:solidFill>
              <a:srgbClr val="CC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2</a:t>
              </a:r>
            </a:p>
            <a:p>
              <a:pPr algn="ctr"/>
              <a:r>
                <a:rPr lang="en-US" sz="900" dirty="0" smtClean="0"/>
                <a:t>He</a:t>
              </a:r>
              <a:endParaRPr lang="en-US" sz="1050" dirty="0" smtClean="0"/>
            </a:p>
            <a:p>
              <a:pPr algn="ctr"/>
              <a:r>
                <a:rPr lang="ar-EG" sz="900" dirty="0" smtClean="0"/>
                <a:t>هيليوم</a:t>
              </a:r>
              <a:endParaRPr lang="ar-EG" sz="900" dirty="0"/>
            </a:p>
          </p:txBody>
        </p:sp>
        <p:sp>
          <p:nvSpPr>
            <p:cNvPr id="26" name="Rounded Rectangle 25"/>
            <p:cNvSpPr/>
            <p:nvPr/>
          </p:nvSpPr>
          <p:spPr>
            <a:xfrm>
              <a:off x="8315820" y="5861131"/>
              <a:ext cx="576064" cy="576065"/>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118</a:t>
              </a:r>
            </a:p>
            <a:p>
              <a:pPr algn="ctr"/>
              <a:r>
                <a:rPr lang="en-US" sz="900" dirty="0" err="1" smtClean="0"/>
                <a:t>Uuo</a:t>
              </a:r>
              <a:endParaRPr lang="en-US" sz="900" dirty="0" smtClean="0"/>
            </a:p>
          </p:txBody>
        </p:sp>
      </p:grpSp>
      <p:sp>
        <p:nvSpPr>
          <p:cNvPr id="32" name="TextBox 31"/>
          <p:cNvSpPr txBox="1"/>
          <p:nvPr/>
        </p:nvSpPr>
        <p:spPr>
          <a:xfrm>
            <a:off x="5651692" y="107342"/>
            <a:ext cx="1382322" cy="369332"/>
          </a:xfrm>
          <a:prstGeom prst="rect">
            <a:avLst/>
          </a:prstGeom>
          <a:solidFill>
            <a:schemeClr val="tx2">
              <a:lumMod val="20000"/>
              <a:lumOff val="80000"/>
            </a:schemeClr>
          </a:solidFill>
        </p:spPr>
        <p:txBody>
          <a:bodyPr wrap="square" rtlCol="1">
            <a:spAutoFit/>
          </a:bodyPr>
          <a:lstStyle/>
          <a:p>
            <a:r>
              <a:rPr lang="ar-EG" dirty="0" smtClean="0"/>
              <a:t>عناصر الفئة </a:t>
            </a:r>
            <a:r>
              <a:rPr lang="en-US" dirty="0" smtClean="0"/>
              <a:t>p</a:t>
            </a:r>
            <a:endParaRPr lang="ar-EG" dirty="0"/>
          </a:p>
        </p:txBody>
      </p:sp>
      <p:sp>
        <p:nvSpPr>
          <p:cNvPr id="34" name="TextBox 33"/>
          <p:cNvSpPr txBox="1"/>
          <p:nvPr/>
        </p:nvSpPr>
        <p:spPr>
          <a:xfrm>
            <a:off x="8097895" y="953846"/>
            <a:ext cx="982885" cy="276999"/>
          </a:xfrm>
          <a:prstGeom prst="rect">
            <a:avLst/>
          </a:prstGeom>
          <a:noFill/>
        </p:spPr>
        <p:txBody>
          <a:bodyPr wrap="square" rtlCol="1">
            <a:spAutoFit/>
          </a:bodyPr>
          <a:lstStyle/>
          <a:p>
            <a:r>
              <a:rPr lang="ar-EG" sz="1200" dirty="0" smtClean="0"/>
              <a:t>المجموعة (</a:t>
            </a:r>
            <a:r>
              <a:rPr lang="en-US" sz="1200" dirty="0" smtClean="0"/>
              <a:t> (o </a:t>
            </a:r>
            <a:endParaRPr lang="ar-EG" sz="1200" dirty="0"/>
          </a:p>
        </p:txBody>
      </p:sp>
      <p:sp>
        <p:nvSpPr>
          <p:cNvPr id="35" name="TextBox 34"/>
          <p:cNvSpPr txBox="1"/>
          <p:nvPr/>
        </p:nvSpPr>
        <p:spPr>
          <a:xfrm>
            <a:off x="6957516" y="1847456"/>
            <a:ext cx="1277639" cy="276999"/>
          </a:xfrm>
          <a:prstGeom prst="rect">
            <a:avLst/>
          </a:prstGeom>
          <a:noFill/>
        </p:spPr>
        <p:txBody>
          <a:bodyPr wrap="square" rtlCol="1">
            <a:spAutoFit/>
          </a:bodyPr>
          <a:lstStyle/>
          <a:p>
            <a:r>
              <a:rPr lang="ar-EG" sz="1200" dirty="0" smtClean="0"/>
              <a:t>المجموعة </a:t>
            </a:r>
            <a:r>
              <a:rPr lang="en-US" sz="1200" dirty="0" smtClean="0"/>
              <a:t>7A</a:t>
            </a:r>
            <a:endParaRPr lang="ar-EG" sz="1200" dirty="0"/>
          </a:p>
        </p:txBody>
      </p:sp>
      <p:grpSp>
        <p:nvGrpSpPr>
          <p:cNvPr id="72" name="Group 71"/>
          <p:cNvGrpSpPr/>
          <p:nvPr/>
        </p:nvGrpSpPr>
        <p:grpSpPr>
          <a:xfrm>
            <a:off x="7407760" y="2312715"/>
            <a:ext cx="657324" cy="2652443"/>
            <a:chOff x="7433815" y="2318792"/>
            <a:chExt cx="657324" cy="4134544"/>
          </a:xfrm>
        </p:grpSpPr>
        <p:sp>
          <p:nvSpPr>
            <p:cNvPr id="27" name="Rounded Rectangle 26"/>
            <p:cNvSpPr/>
            <p:nvPr/>
          </p:nvSpPr>
          <p:spPr>
            <a:xfrm>
              <a:off x="7499669" y="5151487"/>
              <a:ext cx="576064" cy="576064"/>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85</a:t>
              </a:r>
            </a:p>
            <a:p>
              <a:pPr algn="ctr"/>
              <a:r>
                <a:rPr lang="en-US" sz="900" dirty="0" smtClean="0"/>
                <a:t>At</a:t>
              </a:r>
            </a:p>
            <a:p>
              <a:pPr algn="ctr"/>
              <a:r>
                <a:rPr lang="ar-EG" sz="800" dirty="0" smtClean="0"/>
                <a:t>استالتين</a:t>
              </a:r>
              <a:endParaRPr lang="en-US" sz="800" dirty="0" smtClean="0"/>
            </a:p>
          </p:txBody>
        </p:sp>
        <p:sp>
          <p:nvSpPr>
            <p:cNvPr id="28" name="Rounded Rectangle 27"/>
            <p:cNvSpPr/>
            <p:nvPr/>
          </p:nvSpPr>
          <p:spPr>
            <a:xfrm>
              <a:off x="7457628" y="3747145"/>
              <a:ext cx="576064" cy="576064"/>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35</a:t>
              </a:r>
            </a:p>
            <a:p>
              <a:pPr algn="ctr"/>
              <a:r>
                <a:rPr lang="en-US" sz="900" dirty="0" smtClean="0"/>
                <a:t>Br</a:t>
              </a:r>
            </a:p>
            <a:p>
              <a:pPr algn="ctr"/>
              <a:r>
                <a:rPr lang="ar-EG" sz="900" dirty="0" smtClean="0"/>
                <a:t>بروم</a:t>
              </a:r>
              <a:endParaRPr lang="en-US" sz="900" dirty="0" smtClean="0"/>
            </a:p>
          </p:txBody>
        </p:sp>
        <p:sp>
          <p:nvSpPr>
            <p:cNvPr id="29" name="Rounded Rectangle 28"/>
            <p:cNvSpPr/>
            <p:nvPr/>
          </p:nvSpPr>
          <p:spPr>
            <a:xfrm>
              <a:off x="7433815" y="3013720"/>
              <a:ext cx="576064" cy="576064"/>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17</a:t>
              </a:r>
            </a:p>
            <a:p>
              <a:pPr algn="ctr"/>
              <a:r>
                <a:rPr lang="en-US" sz="900" dirty="0" err="1" smtClean="0"/>
                <a:t>Cl</a:t>
              </a:r>
              <a:endParaRPr lang="en-US" sz="900" dirty="0" smtClean="0"/>
            </a:p>
            <a:p>
              <a:pPr algn="ctr"/>
              <a:r>
                <a:rPr lang="ar-EG" sz="900" dirty="0" smtClean="0"/>
                <a:t>كلور</a:t>
              </a:r>
              <a:endParaRPr lang="en-US" sz="900" dirty="0" smtClean="0"/>
            </a:p>
          </p:txBody>
        </p:sp>
        <p:sp>
          <p:nvSpPr>
            <p:cNvPr id="30" name="Rounded Rectangle 29"/>
            <p:cNvSpPr/>
            <p:nvPr/>
          </p:nvSpPr>
          <p:spPr>
            <a:xfrm>
              <a:off x="7452320" y="2318792"/>
              <a:ext cx="576064" cy="576064"/>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9</a:t>
              </a:r>
            </a:p>
            <a:p>
              <a:pPr algn="ctr"/>
              <a:r>
                <a:rPr lang="en-US" sz="900" dirty="0" smtClean="0"/>
                <a:t>F</a:t>
              </a:r>
            </a:p>
            <a:p>
              <a:pPr algn="ctr"/>
              <a:r>
                <a:rPr lang="ar-EG" sz="900" dirty="0" smtClean="0"/>
                <a:t>فلور</a:t>
              </a:r>
              <a:endParaRPr lang="en-US" sz="900" dirty="0" smtClean="0"/>
            </a:p>
          </p:txBody>
        </p:sp>
        <p:sp>
          <p:nvSpPr>
            <p:cNvPr id="31" name="Rounded Rectangle 30"/>
            <p:cNvSpPr/>
            <p:nvPr/>
          </p:nvSpPr>
          <p:spPr>
            <a:xfrm>
              <a:off x="7499844" y="4437112"/>
              <a:ext cx="576064" cy="576064"/>
            </a:xfrm>
            <a:prstGeom prst="round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53</a:t>
              </a:r>
            </a:p>
            <a:p>
              <a:pPr algn="ctr"/>
              <a:r>
                <a:rPr lang="en-US" sz="900" dirty="0" smtClean="0"/>
                <a:t>I</a:t>
              </a:r>
            </a:p>
            <a:p>
              <a:pPr algn="ctr"/>
              <a:r>
                <a:rPr lang="ar-EG" sz="900" dirty="0" smtClean="0"/>
                <a:t>يوم</a:t>
              </a:r>
              <a:endParaRPr lang="en-US" sz="900" dirty="0" smtClean="0"/>
            </a:p>
          </p:txBody>
        </p:sp>
        <p:sp>
          <p:nvSpPr>
            <p:cNvPr id="41" name="Rounded Rectangle 40"/>
            <p:cNvSpPr/>
            <p:nvPr/>
          </p:nvSpPr>
          <p:spPr>
            <a:xfrm>
              <a:off x="7515075" y="5877272"/>
              <a:ext cx="576064" cy="576064"/>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117</a:t>
              </a:r>
            </a:p>
            <a:p>
              <a:pPr algn="ctr"/>
              <a:r>
                <a:rPr lang="en-US" sz="900" dirty="0" err="1" smtClean="0"/>
                <a:t>Uuo</a:t>
              </a:r>
              <a:endParaRPr lang="en-US" sz="900" dirty="0" smtClean="0"/>
            </a:p>
          </p:txBody>
        </p:sp>
      </p:grpSp>
      <p:grpSp>
        <p:nvGrpSpPr>
          <p:cNvPr id="73" name="Group 72"/>
          <p:cNvGrpSpPr/>
          <p:nvPr/>
        </p:nvGrpSpPr>
        <p:grpSpPr>
          <a:xfrm>
            <a:off x="6558082" y="2318792"/>
            <a:ext cx="606206" cy="2652443"/>
            <a:chOff x="6558082" y="2318792"/>
            <a:chExt cx="606206" cy="4129037"/>
          </a:xfrm>
        </p:grpSpPr>
        <p:sp>
          <p:nvSpPr>
            <p:cNvPr id="25" name="Rounded Rectangle 24"/>
            <p:cNvSpPr/>
            <p:nvPr/>
          </p:nvSpPr>
          <p:spPr>
            <a:xfrm>
              <a:off x="6558082" y="2318792"/>
              <a:ext cx="576064" cy="576064"/>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8</a:t>
              </a:r>
            </a:p>
            <a:p>
              <a:pPr algn="ctr"/>
              <a:r>
                <a:rPr lang="en-US" sz="900" dirty="0" smtClean="0"/>
                <a:t>O</a:t>
              </a:r>
            </a:p>
            <a:p>
              <a:pPr algn="ctr"/>
              <a:r>
                <a:rPr lang="ar-EG" sz="700" dirty="0" smtClean="0"/>
                <a:t>اكسجين</a:t>
              </a:r>
              <a:endParaRPr lang="en-US" sz="700" dirty="0" smtClean="0"/>
            </a:p>
          </p:txBody>
        </p:sp>
        <p:sp>
          <p:nvSpPr>
            <p:cNvPr id="37" name="Rounded Rectangle 36"/>
            <p:cNvSpPr/>
            <p:nvPr/>
          </p:nvSpPr>
          <p:spPr>
            <a:xfrm>
              <a:off x="6573835" y="3730774"/>
              <a:ext cx="576064" cy="576064"/>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34</a:t>
              </a:r>
            </a:p>
            <a:p>
              <a:pPr algn="ctr"/>
              <a:r>
                <a:rPr lang="en-US" sz="900" dirty="0" smtClean="0"/>
                <a:t>Se</a:t>
              </a:r>
            </a:p>
            <a:p>
              <a:pPr algn="ctr"/>
              <a:r>
                <a:rPr lang="ar-EG" sz="800" dirty="0" smtClean="0"/>
                <a:t>سيلنيوم</a:t>
              </a:r>
              <a:endParaRPr lang="en-US" sz="800" dirty="0" smtClean="0"/>
            </a:p>
          </p:txBody>
        </p:sp>
        <p:sp>
          <p:nvSpPr>
            <p:cNvPr id="38" name="Rounded Rectangle 37"/>
            <p:cNvSpPr/>
            <p:nvPr/>
          </p:nvSpPr>
          <p:spPr>
            <a:xfrm>
              <a:off x="6563617" y="4424362"/>
              <a:ext cx="576064" cy="576064"/>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52</a:t>
              </a:r>
            </a:p>
            <a:p>
              <a:pPr algn="ctr"/>
              <a:r>
                <a:rPr lang="en-US" sz="900" dirty="0" err="1" smtClean="0"/>
                <a:t>Te</a:t>
              </a:r>
              <a:endParaRPr lang="en-US" sz="900" dirty="0" smtClean="0"/>
            </a:p>
            <a:p>
              <a:pPr algn="ctr"/>
              <a:r>
                <a:rPr lang="ar-EG" sz="500" dirty="0" smtClean="0"/>
                <a:t>تيلوريوم</a:t>
              </a:r>
              <a:endParaRPr lang="en-US" sz="900" dirty="0" smtClean="0"/>
            </a:p>
          </p:txBody>
        </p:sp>
        <p:sp>
          <p:nvSpPr>
            <p:cNvPr id="39" name="Rounded Rectangle 38"/>
            <p:cNvSpPr/>
            <p:nvPr/>
          </p:nvSpPr>
          <p:spPr>
            <a:xfrm>
              <a:off x="6588224" y="5151487"/>
              <a:ext cx="576064" cy="576064"/>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84</a:t>
              </a:r>
            </a:p>
            <a:p>
              <a:pPr algn="ctr"/>
              <a:r>
                <a:rPr lang="en-US" sz="900" dirty="0" smtClean="0"/>
                <a:t>Po</a:t>
              </a:r>
            </a:p>
            <a:p>
              <a:pPr algn="ctr"/>
              <a:r>
                <a:rPr lang="ar-EG" sz="600" dirty="0" smtClean="0"/>
                <a:t>بولونيوم</a:t>
              </a:r>
              <a:endParaRPr lang="en-US" sz="600" dirty="0" smtClean="0"/>
            </a:p>
          </p:txBody>
        </p:sp>
        <p:sp>
          <p:nvSpPr>
            <p:cNvPr id="40" name="Rounded Rectangle 39"/>
            <p:cNvSpPr/>
            <p:nvPr/>
          </p:nvSpPr>
          <p:spPr>
            <a:xfrm>
              <a:off x="6588224" y="5871765"/>
              <a:ext cx="576064" cy="576064"/>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116</a:t>
              </a:r>
            </a:p>
            <a:p>
              <a:pPr algn="ctr"/>
              <a:r>
                <a:rPr lang="en-US" sz="900" dirty="0" err="1" smtClean="0"/>
                <a:t>Uuo</a:t>
              </a:r>
              <a:endParaRPr lang="en-US" sz="900" dirty="0" smtClean="0"/>
            </a:p>
            <a:p>
              <a:pPr algn="ctr"/>
              <a:r>
                <a:rPr lang="ar-EG" sz="300" dirty="0" smtClean="0"/>
                <a:t>يوتينكسيوم</a:t>
              </a:r>
              <a:endParaRPr lang="en-US" sz="300" dirty="0" smtClean="0"/>
            </a:p>
          </p:txBody>
        </p:sp>
        <p:sp>
          <p:nvSpPr>
            <p:cNvPr id="42" name="Rounded Rectangle 41"/>
            <p:cNvSpPr/>
            <p:nvPr/>
          </p:nvSpPr>
          <p:spPr>
            <a:xfrm>
              <a:off x="6588224" y="3060998"/>
              <a:ext cx="576064" cy="576064"/>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18</a:t>
              </a:r>
            </a:p>
            <a:p>
              <a:pPr algn="ctr"/>
              <a:r>
                <a:rPr lang="en-US" sz="900" dirty="0" smtClean="0"/>
                <a:t>S</a:t>
              </a:r>
            </a:p>
            <a:p>
              <a:pPr algn="ctr"/>
              <a:r>
                <a:rPr lang="ar-EG" sz="900" dirty="0" smtClean="0"/>
                <a:t>كبريت</a:t>
              </a:r>
              <a:endParaRPr lang="en-US" sz="900" dirty="0" smtClean="0"/>
            </a:p>
          </p:txBody>
        </p:sp>
      </p:grpSp>
      <p:grpSp>
        <p:nvGrpSpPr>
          <p:cNvPr id="74" name="Group 73"/>
          <p:cNvGrpSpPr/>
          <p:nvPr/>
        </p:nvGrpSpPr>
        <p:grpSpPr>
          <a:xfrm>
            <a:off x="4605691" y="2336626"/>
            <a:ext cx="609065" cy="2604542"/>
            <a:chOff x="5665862" y="2318792"/>
            <a:chExt cx="609065" cy="4173488"/>
          </a:xfrm>
        </p:grpSpPr>
        <p:sp>
          <p:nvSpPr>
            <p:cNvPr id="43" name="Rounded Rectangle 42"/>
            <p:cNvSpPr/>
            <p:nvPr/>
          </p:nvSpPr>
          <p:spPr>
            <a:xfrm>
              <a:off x="5667274" y="3730774"/>
              <a:ext cx="576064" cy="576064"/>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32</a:t>
              </a:r>
            </a:p>
            <a:p>
              <a:pPr algn="ctr"/>
              <a:r>
                <a:rPr lang="en-US" sz="800" dirty="0" err="1" smtClean="0"/>
                <a:t>Ge</a:t>
              </a:r>
              <a:endParaRPr lang="en-US" sz="800" dirty="0" smtClean="0"/>
            </a:p>
            <a:p>
              <a:pPr algn="ctr"/>
              <a:r>
                <a:rPr lang="ar-EG" sz="400" dirty="0" smtClean="0"/>
                <a:t>جرمانيوم</a:t>
              </a:r>
              <a:endParaRPr lang="en-US" sz="400" dirty="0" smtClean="0"/>
            </a:p>
          </p:txBody>
        </p:sp>
        <p:sp>
          <p:nvSpPr>
            <p:cNvPr id="44" name="Rounded Rectangle 43"/>
            <p:cNvSpPr/>
            <p:nvPr/>
          </p:nvSpPr>
          <p:spPr>
            <a:xfrm>
              <a:off x="5667274" y="4463255"/>
              <a:ext cx="576064" cy="576064"/>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50</a:t>
              </a:r>
            </a:p>
            <a:p>
              <a:pPr algn="ctr"/>
              <a:r>
                <a:rPr lang="en-US" sz="800" dirty="0" smtClean="0"/>
                <a:t>Se</a:t>
              </a:r>
            </a:p>
            <a:p>
              <a:pPr algn="ctr"/>
              <a:r>
                <a:rPr lang="ar-EG" sz="800" dirty="0" smtClean="0"/>
                <a:t>قصدير</a:t>
              </a:r>
              <a:endParaRPr lang="en-US" sz="800" dirty="0" smtClean="0"/>
            </a:p>
          </p:txBody>
        </p:sp>
        <p:sp>
          <p:nvSpPr>
            <p:cNvPr id="45" name="Rounded Rectangle 44"/>
            <p:cNvSpPr/>
            <p:nvPr/>
          </p:nvSpPr>
          <p:spPr>
            <a:xfrm>
              <a:off x="5667274" y="5157192"/>
              <a:ext cx="576064" cy="576064"/>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112</a:t>
              </a:r>
            </a:p>
            <a:p>
              <a:pPr algn="ctr"/>
              <a:r>
                <a:rPr lang="en-US" sz="800" dirty="0" err="1" smtClean="0"/>
                <a:t>Pb</a:t>
              </a:r>
              <a:endParaRPr lang="en-US" sz="800" dirty="0" smtClean="0"/>
            </a:p>
            <a:p>
              <a:pPr algn="ctr"/>
              <a:r>
                <a:rPr lang="ar-EG" sz="400" dirty="0" smtClean="0"/>
                <a:t>رصاص</a:t>
              </a:r>
              <a:endParaRPr lang="en-US" sz="800" dirty="0" smtClean="0"/>
            </a:p>
          </p:txBody>
        </p:sp>
        <p:sp>
          <p:nvSpPr>
            <p:cNvPr id="46" name="Rounded Rectangle 45"/>
            <p:cNvSpPr/>
            <p:nvPr/>
          </p:nvSpPr>
          <p:spPr>
            <a:xfrm>
              <a:off x="5698863" y="5916216"/>
              <a:ext cx="576064" cy="576064"/>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114</a:t>
              </a:r>
            </a:p>
            <a:p>
              <a:pPr algn="ctr"/>
              <a:r>
                <a:rPr lang="en-US" sz="800" dirty="0" err="1" smtClean="0"/>
                <a:t>Uuo</a:t>
              </a:r>
              <a:endParaRPr lang="en-US" sz="800" dirty="0" smtClean="0"/>
            </a:p>
            <a:p>
              <a:pPr algn="ctr"/>
              <a:r>
                <a:rPr lang="ar-EG" sz="200" dirty="0" smtClean="0"/>
                <a:t>بونيتكاديوم</a:t>
              </a:r>
              <a:endParaRPr lang="en-US" sz="200" dirty="0" smtClean="0"/>
            </a:p>
          </p:txBody>
        </p:sp>
        <p:sp>
          <p:nvSpPr>
            <p:cNvPr id="48" name="Rounded Rectangle 47"/>
            <p:cNvSpPr/>
            <p:nvPr/>
          </p:nvSpPr>
          <p:spPr>
            <a:xfrm>
              <a:off x="5665862" y="2318792"/>
              <a:ext cx="576064" cy="576064"/>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6</a:t>
              </a:r>
            </a:p>
            <a:p>
              <a:pPr algn="ctr"/>
              <a:r>
                <a:rPr lang="en-US" sz="800" dirty="0" smtClean="0"/>
                <a:t>C</a:t>
              </a:r>
              <a:endParaRPr lang="ar-EG" sz="800" dirty="0" smtClean="0"/>
            </a:p>
            <a:p>
              <a:pPr algn="ctr"/>
              <a:r>
                <a:rPr lang="ar-EG" sz="800" dirty="0" smtClean="0"/>
                <a:t>كربون</a:t>
              </a:r>
              <a:endParaRPr lang="en-US" sz="800" dirty="0" smtClean="0"/>
            </a:p>
          </p:txBody>
        </p:sp>
        <p:sp>
          <p:nvSpPr>
            <p:cNvPr id="49" name="Rounded Rectangle 48"/>
            <p:cNvSpPr/>
            <p:nvPr/>
          </p:nvSpPr>
          <p:spPr>
            <a:xfrm>
              <a:off x="5665862" y="2967633"/>
              <a:ext cx="576064" cy="576064"/>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14</a:t>
              </a:r>
            </a:p>
            <a:p>
              <a:pPr algn="ctr"/>
              <a:r>
                <a:rPr lang="en-US" sz="800" dirty="0" smtClean="0"/>
                <a:t>Si</a:t>
              </a:r>
            </a:p>
            <a:p>
              <a:pPr algn="ctr"/>
              <a:r>
                <a:rPr lang="ar-EG" sz="500" dirty="0" smtClean="0"/>
                <a:t>سيليكون</a:t>
              </a:r>
              <a:endParaRPr lang="en-US" sz="800" dirty="0" smtClean="0"/>
            </a:p>
          </p:txBody>
        </p:sp>
      </p:grpSp>
      <p:sp>
        <p:nvSpPr>
          <p:cNvPr id="50" name="TextBox 49"/>
          <p:cNvSpPr txBox="1"/>
          <p:nvPr/>
        </p:nvSpPr>
        <p:spPr>
          <a:xfrm>
            <a:off x="6079226" y="2008257"/>
            <a:ext cx="1224136" cy="276999"/>
          </a:xfrm>
          <a:prstGeom prst="rect">
            <a:avLst/>
          </a:prstGeom>
          <a:noFill/>
        </p:spPr>
        <p:txBody>
          <a:bodyPr wrap="square" rtlCol="1">
            <a:spAutoFit/>
          </a:bodyPr>
          <a:lstStyle/>
          <a:p>
            <a:r>
              <a:rPr lang="ar-EG" sz="1200" dirty="0" smtClean="0"/>
              <a:t>المجموعة </a:t>
            </a:r>
            <a:r>
              <a:rPr lang="en-US" sz="1200" dirty="0" smtClean="0"/>
              <a:t>6A</a:t>
            </a:r>
            <a:endParaRPr lang="ar-EG" sz="1200" dirty="0"/>
          </a:p>
        </p:txBody>
      </p:sp>
      <p:grpSp>
        <p:nvGrpSpPr>
          <p:cNvPr id="75" name="Group 74"/>
          <p:cNvGrpSpPr/>
          <p:nvPr/>
        </p:nvGrpSpPr>
        <p:grpSpPr>
          <a:xfrm>
            <a:off x="3650336" y="2322730"/>
            <a:ext cx="616603" cy="2639837"/>
            <a:chOff x="4749949" y="2318792"/>
            <a:chExt cx="616603" cy="4124198"/>
          </a:xfrm>
        </p:grpSpPr>
        <p:sp>
          <p:nvSpPr>
            <p:cNvPr id="52" name="Rounded Rectangle 51"/>
            <p:cNvSpPr/>
            <p:nvPr/>
          </p:nvSpPr>
          <p:spPr>
            <a:xfrm>
              <a:off x="4790488" y="2318792"/>
              <a:ext cx="576064" cy="576064"/>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5</a:t>
              </a:r>
            </a:p>
            <a:p>
              <a:pPr algn="ctr"/>
              <a:r>
                <a:rPr lang="en-US" sz="800" dirty="0" smtClean="0"/>
                <a:t>B</a:t>
              </a:r>
            </a:p>
            <a:p>
              <a:pPr algn="ctr"/>
              <a:r>
                <a:rPr lang="ar-EG" sz="800" dirty="0" smtClean="0"/>
                <a:t>بورون</a:t>
              </a:r>
              <a:endParaRPr lang="en-US" sz="800" dirty="0" smtClean="0"/>
            </a:p>
          </p:txBody>
        </p:sp>
        <p:sp>
          <p:nvSpPr>
            <p:cNvPr id="53" name="Rounded Rectangle 52"/>
            <p:cNvSpPr/>
            <p:nvPr/>
          </p:nvSpPr>
          <p:spPr>
            <a:xfrm>
              <a:off x="4785067" y="2986136"/>
              <a:ext cx="576064" cy="576064"/>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13</a:t>
              </a:r>
            </a:p>
            <a:p>
              <a:pPr algn="ctr"/>
              <a:r>
                <a:rPr lang="en-US" sz="800" dirty="0" smtClean="0"/>
                <a:t>Al</a:t>
              </a:r>
            </a:p>
            <a:p>
              <a:pPr algn="ctr"/>
              <a:r>
                <a:rPr lang="ar-EG" sz="600" dirty="0" smtClean="0"/>
                <a:t>الومنيوم</a:t>
              </a:r>
              <a:endParaRPr lang="en-US" sz="800" dirty="0" smtClean="0"/>
            </a:p>
          </p:txBody>
        </p:sp>
        <p:sp>
          <p:nvSpPr>
            <p:cNvPr id="54" name="Rounded Rectangle 53"/>
            <p:cNvSpPr/>
            <p:nvPr/>
          </p:nvSpPr>
          <p:spPr>
            <a:xfrm>
              <a:off x="4785067" y="3728124"/>
              <a:ext cx="576064" cy="576064"/>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31</a:t>
              </a:r>
            </a:p>
            <a:p>
              <a:pPr algn="ctr"/>
              <a:r>
                <a:rPr lang="en-US" sz="800" dirty="0" err="1" smtClean="0"/>
                <a:t>Ga</a:t>
              </a:r>
              <a:endParaRPr lang="en-US" sz="800" dirty="0" smtClean="0"/>
            </a:p>
            <a:p>
              <a:pPr algn="ctr"/>
              <a:r>
                <a:rPr lang="ar-EG" sz="800" dirty="0" smtClean="0"/>
                <a:t>جاليوم</a:t>
              </a:r>
              <a:endParaRPr lang="en-US" sz="800" dirty="0" smtClean="0"/>
            </a:p>
          </p:txBody>
        </p:sp>
        <p:sp>
          <p:nvSpPr>
            <p:cNvPr id="55" name="Rounded Rectangle 54"/>
            <p:cNvSpPr/>
            <p:nvPr/>
          </p:nvSpPr>
          <p:spPr>
            <a:xfrm>
              <a:off x="4785067" y="4425274"/>
              <a:ext cx="576064" cy="576064"/>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49</a:t>
              </a:r>
            </a:p>
            <a:p>
              <a:pPr algn="ctr"/>
              <a:r>
                <a:rPr lang="en-US" sz="800" dirty="0" smtClean="0"/>
                <a:t>In</a:t>
              </a:r>
            </a:p>
            <a:p>
              <a:pPr algn="ctr"/>
              <a:r>
                <a:rPr lang="ar-EG" sz="800" dirty="0" smtClean="0"/>
                <a:t>انتيوم</a:t>
              </a:r>
              <a:endParaRPr lang="en-US" sz="800" dirty="0" smtClean="0"/>
            </a:p>
          </p:txBody>
        </p:sp>
        <p:sp>
          <p:nvSpPr>
            <p:cNvPr id="56" name="Rounded Rectangle 55"/>
            <p:cNvSpPr/>
            <p:nvPr/>
          </p:nvSpPr>
          <p:spPr>
            <a:xfrm>
              <a:off x="4785067" y="5157192"/>
              <a:ext cx="576064" cy="576064"/>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81</a:t>
              </a:r>
            </a:p>
            <a:p>
              <a:pPr algn="ctr"/>
              <a:r>
                <a:rPr lang="en-US" sz="800" dirty="0" smtClean="0"/>
                <a:t>Ti</a:t>
              </a:r>
            </a:p>
            <a:p>
              <a:pPr algn="ctr"/>
              <a:r>
                <a:rPr lang="ar-EG" sz="800" dirty="0" smtClean="0"/>
                <a:t>تاليوم</a:t>
              </a:r>
              <a:endParaRPr lang="en-US" sz="800" dirty="0" smtClean="0"/>
            </a:p>
          </p:txBody>
        </p:sp>
        <p:sp>
          <p:nvSpPr>
            <p:cNvPr id="57" name="Rounded Rectangle 56"/>
            <p:cNvSpPr/>
            <p:nvPr/>
          </p:nvSpPr>
          <p:spPr>
            <a:xfrm>
              <a:off x="4749949" y="5866926"/>
              <a:ext cx="576064" cy="576064"/>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113</a:t>
              </a:r>
            </a:p>
            <a:p>
              <a:pPr algn="ctr"/>
              <a:r>
                <a:rPr lang="en-US" sz="800" dirty="0" err="1" smtClean="0"/>
                <a:t>Uuo</a:t>
              </a:r>
              <a:endParaRPr lang="en-US" sz="800" dirty="0" smtClean="0"/>
            </a:p>
            <a:p>
              <a:pPr algn="ctr"/>
              <a:r>
                <a:rPr lang="ar-EG" sz="300" dirty="0" smtClean="0"/>
                <a:t>يونينتريوم</a:t>
              </a:r>
              <a:endParaRPr lang="en-US" sz="300" dirty="0" smtClean="0"/>
            </a:p>
          </p:txBody>
        </p:sp>
      </p:grpSp>
      <p:sp>
        <p:nvSpPr>
          <p:cNvPr id="2" name="Rectangle 1"/>
          <p:cNvSpPr/>
          <p:nvPr/>
        </p:nvSpPr>
        <p:spPr>
          <a:xfrm>
            <a:off x="4607103" y="1975884"/>
            <a:ext cx="886781" cy="276999"/>
          </a:xfrm>
          <a:prstGeom prst="rect">
            <a:avLst/>
          </a:prstGeom>
        </p:spPr>
        <p:txBody>
          <a:bodyPr wrap="none">
            <a:spAutoFit/>
          </a:bodyPr>
          <a:lstStyle/>
          <a:p>
            <a:pPr lvl="0"/>
            <a:r>
              <a:rPr lang="ar-EG" sz="1200" dirty="0">
                <a:solidFill>
                  <a:prstClr val="black"/>
                </a:solidFill>
              </a:rPr>
              <a:t>المجموعة </a:t>
            </a:r>
            <a:r>
              <a:rPr lang="en-US" sz="1200" dirty="0" smtClean="0">
                <a:solidFill>
                  <a:prstClr val="black"/>
                </a:solidFill>
              </a:rPr>
              <a:t>4A</a:t>
            </a:r>
            <a:endParaRPr lang="ar-EG" sz="1200" dirty="0">
              <a:solidFill>
                <a:prstClr val="black"/>
              </a:solidFill>
            </a:endParaRPr>
          </a:p>
        </p:txBody>
      </p:sp>
      <p:sp>
        <p:nvSpPr>
          <p:cNvPr id="3" name="Rectangle 2"/>
          <p:cNvSpPr/>
          <p:nvPr/>
        </p:nvSpPr>
        <p:spPr>
          <a:xfrm>
            <a:off x="2367291" y="2746719"/>
            <a:ext cx="886781" cy="276999"/>
          </a:xfrm>
          <a:prstGeom prst="rect">
            <a:avLst/>
          </a:prstGeom>
        </p:spPr>
        <p:txBody>
          <a:bodyPr wrap="none">
            <a:spAutoFit/>
          </a:bodyPr>
          <a:lstStyle/>
          <a:p>
            <a:pPr lvl="0"/>
            <a:r>
              <a:rPr lang="ar-EG" sz="1200" dirty="0">
                <a:solidFill>
                  <a:prstClr val="black"/>
                </a:solidFill>
              </a:rPr>
              <a:t>المجموعة </a:t>
            </a:r>
            <a:r>
              <a:rPr lang="en-US" sz="1200" dirty="0" smtClean="0">
                <a:solidFill>
                  <a:prstClr val="black"/>
                </a:solidFill>
              </a:rPr>
              <a:t>2B</a:t>
            </a:r>
            <a:endParaRPr lang="ar-EG" sz="1200" dirty="0">
              <a:solidFill>
                <a:prstClr val="black"/>
              </a:solidFill>
            </a:endParaRPr>
          </a:p>
        </p:txBody>
      </p:sp>
      <p:sp>
        <p:nvSpPr>
          <p:cNvPr id="5" name="Rectangle 4"/>
          <p:cNvSpPr/>
          <p:nvPr/>
        </p:nvSpPr>
        <p:spPr>
          <a:xfrm>
            <a:off x="5543504" y="1944884"/>
            <a:ext cx="886781" cy="276999"/>
          </a:xfrm>
          <a:prstGeom prst="rect">
            <a:avLst/>
          </a:prstGeom>
        </p:spPr>
        <p:txBody>
          <a:bodyPr wrap="none">
            <a:spAutoFit/>
          </a:bodyPr>
          <a:lstStyle/>
          <a:p>
            <a:pPr lvl="0"/>
            <a:r>
              <a:rPr lang="ar-EG" sz="1200" dirty="0">
                <a:solidFill>
                  <a:prstClr val="black"/>
                </a:solidFill>
              </a:rPr>
              <a:t>المجموعة </a:t>
            </a:r>
            <a:r>
              <a:rPr lang="en-US" sz="1200" dirty="0" smtClean="0">
                <a:solidFill>
                  <a:prstClr val="black"/>
                </a:solidFill>
              </a:rPr>
              <a:t>5A</a:t>
            </a:r>
            <a:endParaRPr lang="ar-EG" sz="1200" dirty="0">
              <a:solidFill>
                <a:prstClr val="black"/>
              </a:solidFill>
            </a:endParaRPr>
          </a:p>
        </p:txBody>
      </p:sp>
      <p:grpSp>
        <p:nvGrpSpPr>
          <p:cNvPr id="8" name="Group 7"/>
          <p:cNvGrpSpPr/>
          <p:nvPr/>
        </p:nvGrpSpPr>
        <p:grpSpPr>
          <a:xfrm>
            <a:off x="1591557" y="3254877"/>
            <a:ext cx="644444" cy="1716358"/>
            <a:chOff x="1591557" y="3254877"/>
            <a:chExt cx="644444" cy="1716358"/>
          </a:xfrm>
        </p:grpSpPr>
        <p:sp>
          <p:nvSpPr>
            <p:cNvPr id="51" name="Rounded Rectangle 50"/>
            <p:cNvSpPr/>
            <p:nvPr/>
          </p:nvSpPr>
          <p:spPr>
            <a:xfrm>
              <a:off x="1612394" y="3704638"/>
              <a:ext cx="603623" cy="360176"/>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47</a:t>
              </a:r>
            </a:p>
            <a:p>
              <a:pPr algn="ctr"/>
              <a:r>
                <a:rPr lang="en-US" sz="600" dirty="0" smtClean="0"/>
                <a:t>Ag</a:t>
              </a:r>
            </a:p>
            <a:p>
              <a:pPr algn="ctr"/>
              <a:r>
                <a:rPr lang="ar-EG" sz="600" dirty="0" smtClean="0"/>
                <a:t>فضة</a:t>
              </a:r>
              <a:endParaRPr lang="en-US" sz="600" dirty="0" smtClean="0"/>
            </a:p>
          </p:txBody>
        </p:sp>
        <p:sp>
          <p:nvSpPr>
            <p:cNvPr id="58" name="Rounded Rectangle 57"/>
            <p:cNvSpPr/>
            <p:nvPr/>
          </p:nvSpPr>
          <p:spPr>
            <a:xfrm>
              <a:off x="1632378" y="4142020"/>
              <a:ext cx="603623" cy="360176"/>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79</a:t>
              </a:r>
            </a:p>
            <a:p>
              <a:pPr algn="ctr"/>
              <a:r>
                <a:rPr lang="en-US" sz="600" dirty="0" smtClean="0"/>
                <a:t>Au</a:t>
              </a:r>
            </a:p>
            <a:p>
              <a:pPr algn="ctr"/>
              <a:r>
                <a:rPr lang="ar-EG" sz="600" dirty="0" smtClean="0"/>
                <a:t>ذهب</a:t>
              </a:r>
              <a:endParaRPr lang="en-US" sz="600" dirty="0" smtClean="0"/>
            </a:p>
          </p:txBody>
        </p:sp>
        <p:sp>
          <p:nvSpPr>
            <p:cNvPr id="59" name="Rounded Rectangle 58"/>
            <p:cNvSpPr/>
            <p:nvPr/>
          </p:nvSpPr>
          <p:spPr>
            <a:xfrm>
              <a:off x="1625244" y="4611059"/>
              <a:ext cx="603623" cy="360176"/>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111</a:t>
              </a:r>
            </a:p>
            <a:p>
              <a:pPr algn="ctr"/>
              <a:r>
                <a:rPr lang="en-US" sz="600" dirty="0" err="1" smtClean="0"/>
                <a:t>Rg</a:t>
              </a:r>
              <a:endParaRPr lang="en-US" sz="600" dirty="0" smtClean="0"/>
            </a:p>
            <a:p>
              <a:pPr algn="ctr"/>
              <a:r>
                <a:rPr lang="ar-EG" sz="200" dirty="0" smtClean="0"/>
                <a:t>رونتجنيوم</a:t>
              </a:r>
              <a:endParaRPr lang="en-US" sz="200" dirty="0" smtClean="0"/>
            </a:p>
          </p:txBody>
        </p:sp>
        <p:sp>
          <p:nvSpPr>
            <p:cNvPr id="60" name="Rounded Rectangle 59"/>
            <p:cNvSpPr/>
            <p:nvPr/>
          </p:nvSpPr>
          <p:spPr>
            <a:xfrm>
              <a:off x="1591557" y="3254877"/>
              <a:ext cx="603623" cy="360176"/>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29</a:t>
              </a:r>
            </a:p>
            <a:p>
              <a:pPr algn="ctr"/>
              <a:r>
                <a:rPr lang="en-US" sz="600" dirty="0" smtClean="0"/>
                <a:t>Cu</a:t>
              </a:r>
            </a:p>
            <a:p>
              <a:pPr algn="ctr"/>
              <a:r>
                <a:rPr lang="ar-EG" sz="600" dirty="0" smtClean="0"/>
                <a:t>نحاس</a:t>
              </a:r>
              <a:endParaRPr lang="en-US" sz="600" dirty="0" smtClean="0"/>
            </a:p>
          </p:txBody>
        </p:sp>
      </p:grpSp>
      <p:grpSp>
        <p:nvGrpSpPr>
          <p:cNvPr id="7" name="Group 6"/>
          <p:cNvGrpSpPr/>
          <p:nvPr/>
        </p:nvGrpSpPr>
        <p:grpSpPr>
          <a:xfrm>
            <a:off x="2497538" y="3233491"/>
            <a:ext cx="634302" cy="1703657"/>
            <a:chOff x="2497538" y="3233491"/>
            <a:chExt cx="634302" cy="1703657"/>
          </a:xfrm>
        </p:grpSpPr>
        <p:sp>
          <p:nvSpPr>
            <p:cNvPr id="47" name="Rounded Rectangle 46"/>
            <p:cNvSpPr/>
            <p:nvPr/>
          </p:nvSpPr>
          <p:spPr>
            <a:xfrm>
              <a:off x="2497538" y="3675032"/>
              <a:ext cx="603623" cy="360176"/>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48</a:t>
              </a:r>
            </a:p>
            <a:p>
              <a:pPr algn="ctr"/>
              <a:r>
                <a:rPr lang="en-US" sz="600" dirty="0" smtClean="0"/>
                <a:t>Cd</a:t>
              </a:r>
            </a:p>
            <a:p>
              <a:pPr algn="ctr"/>
              <a:r>
                <a:rPr lang="ar-EG" sz="500" dirty="0" smtClean="0"/>
                <a:t>كادميوم</a:t>
              </a:r>
              <a:endParaRPr lang="en-US" sz="600" dirty="0" smtClean="0"/>
            </a:p>
          </p:txBody>
        </p:sp>
        <p:sp>
          <p:nvSpPr>
            <p:cNvPr id="61" name="Rounded Rectangle 60"/>
            <p:cNvSpPr/>
            <p:nvPr/>
          </p:nvSpPr>
          <p:spPr>
            <a:xfrm>
              <a:off x="2528217" y="4576972"/>
              <a:ext cx="603623" cy="360176"/>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112</a:t>
              </a:r>
            </a:p>
            <a:p>
              <a:pPr algn="ctr"/>
              <a:r>
                <a:rPr lang="en-US" sz="600" dirty="0" err="1" smtClean="0"/>
                <a:t>Uuo</a:t>
              </a:r>
              <a:endParaRPr lang="en-US" sz="600" dirty="0" smtClean="0"/>
            </a:p>
            <a:p>
              <a:pPr algn="ctr"/>
              <a:r>
                <a:rPr lang="ar-EG" sz="500" dirty="0" smtClean="0"/>
                <a:t>يونينيوم</a:t>
              </a:r>
              <a:endParaRPr lang="en-US" sz="600" dirty="0" smtClean="0"/>
            </a:p>
          </p:txBody>
        </p:sp>
        <p:sp>
          <p:nvSpPr>
            <p:cNvPr id="62" name="Rounded Rectangle 61"/>
            <p:cNvSpPr/>
            <p:nvPr/>
          </p:nvSpPr>
          <p:spPr>
            <a:xfrm>
              <a:off x="2497538" y="4137734"/>
              <a:ext cx="603623" cy="360176"/>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80</a:t>
              </a:r>
            </a:p>
            <a:p>
              <a:pPr algn="ctr"/>
              <a:r>
                <a:rPr lang="en-US" sz="600" dirty="0" smtClean="0"/>
                <a:t>Hg</a:t>
              </a:r>
            </a:p>
            <a:p>
              <a:pPr algn="ctr"/>
              <a:r>
                <a:rPr lang="ar-EG" sz="600" dirty="0" smtClean="0"/>
                <a:t>زئبق</a:t>
              </a:r>
              <a:endParaRPr lang="en-US" sz="600" dirty="0" smtClean="0"/>
            </a:p>
          </p:txBody>
        </p:sp>
        <p:sp>
          <p:nvSpPr>
            <p:cNvPr id="63" name="Rounded Rectangle 62"/>
            <p:cNvSpPr/>
            <p:nvPr/>
          </p:nvSpPr>
          <p:spPr>
            <a:xfrm>
              <a:off x="2508871" y="3233491"/>
              <a:ext cx="603623" cy="360176"/>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30</a:t>
              </a:r>
            </a:p>
            <a:p>
              <a:pPr algn="ctr"/>
              <a:r>
                <a:rPr lang="en-US" sz="600" dirty="0" smtClean="0"/>
                <a:t>Zn</a:t>
              </a:r>
            </a:p>
            <a:p>
              <a:pPr algn="ctr"/>
              <a:r>
                <a:rPr lang="ar-EG" sz="200" dirty="0" smtClean="0"/>
                <a:t>خارصين</a:t>
              </a:r>
              <a:endParaRPr lang="en-US" sz="200" dirty="0" smtClean="0"/>
            </a:p>
          </p:txBody>
        </p:sp>
      </p:grpSp>
      <p:grpSp>
        <p:nvGrpSpPr>
          <p:cNvPr id="10" name="Group 9"/>
          <p:cNvGrpSpPr/>
          <p:nvPr/>
        </p:nvGrpSpPr>
        <p:grpSpPr>
          <a:xfrm>
            <a:off x="719179" y="3254877"/>
            <a:ext cx="635455" cy="1688566"/>
            <a:chOff x="719179" y="3254877"/>
            <a:chExt cx="635455" cy="1688566"/>
          </a:xfrm>
        </p:grpSpPr>
        <p:sp>
          <p:nvSpPr>
            <p:cNvPr id="64" name="Rounded Rectangle 63"/>
            <p:cNvSpPr/>
            <p:nvPr/>
          </p:nvSpPr>
          <p:spPr>
            <a:xfrm>
              <a:off x="719179" y="3254877"/>
              <a:ext cx="603623" cy="360176"/>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28</a:t>
              </a:r>
            </a:p>
            <a:p>
              <a:pPr algn="ctr"/>
              <a:r>
                <a:rPr lang="en-US" sz="600" dirty="0" smtClean="0"/>
                <a:t>Ni</a:t>
              </a:r>
            </a:p>
            <a:p>
              <a:pPr algn="ctr"/>
              <a:r>
                <a:rPr lang="ar-EG" sz="600" dirty="0" smtClean="0"/>
                <a:t>نيكل</a:t>
              </a:r>
              <a:endParaRPr lang="en-US" sz="600" dirty="0" smtClean="0"/>
            </a:p>
          </p:txBody>
        </p:sp>
        <p:sp>
          <p:nvSpPr>
            <p:cNvPr id="65" name="Rounded Rectangle 64"/>
            <p:cNvSpPr/>
            <p:nvPr/>
          </p:nvSpPr>
          <p:spPr>
            <a:xfrm>
              <a:off x="743496" y="3702615"/>
              <a:ext cx="603623" cy="360176"/>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46</a:t>
              </a:r>
            </a:p>
            <a:p>
              <a:pPr algn="ctr"/>
              <a:r>
                <a:rPr lang="en-US" sz="600" dirty="0" err="1" smtClean="0"/>
                <a:t>Pd</a:t>
              </a:r>
              <a:endParaRPr lang="en-US" sz="600" dirty="0" smtClean="0"/>
            </a:p>
            <a:p>
              <a:pPr algn="ctr"/>
              <a:r>
                <a:rPr lang="ar-EG" sz="600" dirty="0" smtClean="0"/>
                <a:t>بلاديوم</a:t>
              </a:r>
              <a:endParaRPr lang="en-US" sz="600" dirty="0" smtClean="0"/>
            </a:p>
          </p:txBody>
        </p:sp>
        <p:sp>
          <p:nvSpPr>
            <p:cNvPr id="66" name="Rounded Rectangle 65"/>
            <p:cNvSpPr/>
            <p:nvPr/>
          </p:nvSpPr>
          <p:spPr>
            <a:xfrm>
              <a:off x="751011" y="4126694"/>
              <a:ext cx="603623" cy="360176"/>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78</a:t>
              </a:r>
            </a:p>
            <a:p>
              <a:pPr algn="ctr"/>
              <a:r>
                <a:rPr lang="en-US" sz="600" dirty="0" err="1" smtClean="0"/>
                <a:t>Pt</a:t>
              </a:r>
              <a:r>
                <a:rPr lang="en-US" sz="600" dirty="0" smtClean="0"/>
                <a:t> </a:t>
              </a:r>
            </a:p>
            <a:p>
              <a:pPr algn="ctr"/>
              <a:r>
                <a:rPr lang="ar-EG" sz="600" dirty="0" smtClean="0"/>
                <a:t>بلاتين</a:t>
              </a:r>
              <a:endParaRPr lang="en-US" sz="600" dirty="0" smtClean="0"/>
            </a:p>
          </p:txBody>
        </p:sp>
        <p:sp>
          <p:nvSpPr>
            <p:cNvPr id="67" name="Rounded Rectangle 66"/>
            <p:cNvSpPr/>
            <p:nvPr/>
          </p:nvSpPr>
          <p:spPr>
            <a:xfrm>
              <a:off x="751011" y="4583267"/>
              <a:ext cx="603623" cy="360176"/>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 dirty="0" smtClean="0"/>
                <a:t>110</a:t>
              </a:r>
            </a:p>
            <a:p>
              <a:pPr algn="ctr"/>
              <a:r>
                <a:rPr lang="en-US" sz="600" dirty="0" smtClean="0"/>
                <a:t>Ds</a:t>
              </a:r>
            </a:p>
            <a:p>
              <a:pPr algn="ctr"/>
              <a:r>
                <a:rPr lang="ar-EG" sz="200" dirty="0" smtClean="0"/>
                <a:t>دارستنتيوم</a:t>
              </a:r>
              <a:endParaRPr lang="en-US" sz="200" dirty="0" smtClean="0"/>
            </a:p>
          </p:txBody>
        </p:sp>
      </p:grpSp>
      <p:sp>
        <p:nvSpPr>
          <p:cNvPr id="11" name="Rectangle 10"/>
          <p:cNvSpPr/>
          <p:nvPr/>
        </p:nvSpPr>
        <p:spPr>
          <a:xfrm>
            <a:off x="1198547" y="2843255"/>
            <a:ext cx="886781" cy="276999"/>
          </a:xfrm>
          <a:prstGeom prst="rect">
            <a:avLst/>
          </a:prstGeom>
        </p:spPr>
        <p:txBody>
          <a:bodyPr wrap="none">
            <a:spAutoFit/>
          </a:bodyPr>
          <a:lstStyle/>
          <a:p>
            <a:pPr lvl="0"/>
            <a:r>
              <a:rPr lang="ar-EG" sz="1200" dirty="0">
                <a:solidFill>
                  <a:prstClr val="black"/>
                </a:solidFill>
              </a:rPr>
              <a:t>المجموعة </a:t>
            </a:r>
            <a:r>
              <a:rPr lang="en-US" sz="1200" dirty="0" smtClean="0">
                <a:solidFill>
                  <a:prstClr val="black"/>
                </a:solidFill>
              </a:rPr>
              <a:t>1B</a:t>
            </a:r>
            <a:endParaRPr lang="ar-EG" sz="1200" dirty="0">
              <a:solidFill>
                <a:prstClr val="black"/>
              </a:solidFill>
            </a:endParaRPr>
          </a:p>
        </p:txBody>
      </p:sp>
      <p:grpSp>
        <p:nvGrpSpPr>
          <p:cNvPr id="76" name="Group 75"/>
          <p:cNvGrpSpPr/>
          <p:nvPr/>
        </p:nvGrpSpPr>
        <p:grpSpPr>
          <a:xfrm>
            <a:off x="473116" y="2024595"/>
            <a:ext cx="2304256" cy="808856"/>
            <a:chOff x="2051720" y="2492896"/>
            <a:chExt cx="2304256" cy="808856"/>
          </a:xfrm>
        </p:grpSpPr>
        <p:cxnSp>
          <p:nvCxnSpPr>
            <p:cNvPr id="24" name="Straight Connector 23"/>
            <p:cNvCxnSpPr/>
            <p:nvPr/>
          </p:nvCxnSpPr>
          <p:spPr>
            <a:xfrm>
              <a:off x="2051720" y="2492896"/>
              <a:ext cx="23042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355976" y="2492896"/>
              <a:ext cx="0" cy="608880"/>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244921" y="2492896"/>
              <a:ext cx="0" cy="808856"/>
            </a:xfrm>
            <a:prstGeom prst="line">
              <a:avLst/>
            </a:prstGeom>
          </p:spPr>
          <p:style>
            <a:lnRef idx="1">
              <a:schemeClr val="accent1"/>
            </a:lnRef>
            <a:fillRef idx="0">
              <a:schemeClr val="accent1"/>
            </a:fillRef>
            <a:effectRef idx="0">
              <a:schemeClr val="accent1"/>
            </a:effectRef>
            <a:fontRef idx="minor">
              <a:schemeClr val="tx1"/>
            </a:fontRef>
          </p:style>
        </p:cxnSp>
      </p:grpSp>
      <p:grpSp>
        <p:nvGrpSpPr>
          <p:cNvPr id="85" name="Group 84"/>
          <p:cNvGrpSpPr/>
          <p:nvPr/>
        </p:nvGrpSpPr>
        <p:grpSpPr>
          <a:xfrm>
            <a:off x="5584787" y="2252883"/>
            <a:ext cx="642969" cy="2688285"/>
            <a:chOff x="5584787" y="2252883"/>
            <a:chExt cx="642969" cy="4257231"/>
          </a:xfrm>
        </p:grpSpPr>
        <p:sp>
          <p:nvSpPr>
            <p:cNvPr id="77" name="Rounded Rectangle 76"/>
            <p:cNvSpPr/>
            <p:nvPr/>
          </p:nvSpPr>
          <p:spPr>
            <a:xfrm>
              <a:off x="5651692" y="2252883"/>
              <a:ext cx="576064" cy="576064"/>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7</a:t>
              </a:r>
            </a:p>
            <a:p>
              <a:pPr algn="ctr"/>
              <a:r>
                <a:rPr lang="en-US" sz="800" dirty="0" smtClean="0"/>
                <a:t>N</a:t>
              </a:r>
            </a:p>
            <a:p>
              <a:pPr algn="ctr"/>
              <a:r>
                <a:rPr lang="ar-EG" sz="300" dirty="0" smtClean="0"/>
                <a:t>نيتورجين</a:t>
              </a:r>
              <a:endParaRPr lang="en-US" sz="300" dirty="0" smtClean="0"/>
            </a:p>
          </p:txBody>
        </p:sp>
        <p:sp>
          <p:nvSpPr>
            <p:cNvPr id="78" name="Rounded Rectangle 77"/>
            <p:cNvSpPr/>
            <p:nvPr/>
          </p:nvSpPr>
          <p:spPr>
            <a:xfrm>
              <a:off x="5625938" y="3724028"/>
              <a:ext cx="576064" cy="576064"/>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33</a:t>
              </a:r>
            </a:p>
            <a:p>
              <a:pPr algn="ctr"/>
              <a:r>
                <a:rPr lang="en-US" sz="800" dirty="0" smtClean="0"/>
                <a:t>As</a:t>
              </a:r>
              <a:endParaRPr lang="ar-EG" sz="800" dirty="0" smtClean="0"/>
            </a:p>
            <a:p>
              <a:pPr algn="ctr"/>
              <a:r>
                <a:rPr lang="ar-EG" sz="800" dirty="0" smtClean="0"/>
                <a:t>زرنيخ</a:t>
              </a:r>
              <a:endParaRPr lang="en-US" sz="800" dirty="0" smtClean="0"/>
            </a:p>
          </p:txBody>
        </p:sp>
        <p:sp>
          <p:nvSpPr>
            <p:cNvPr id="79" name="Rounded Rectangle 78"/>
            <p:cNvSpPr/>
            <p:nvPr/>
          </p:nvSpPr>
          <p:spPr>
            <a:xfrm>
              <a:off x="5625938" y="3013720"/>
              <a:ext cx="576064" cy="576064"/>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15</a:t>
              </a:r>
            </a:p>
            <a:p>
              <a:pPr algn="ctr"/>
              <a:r>
                <a:rPr lang="en-US" sz="800" dirty="0" smtClean="0"/>
                <a:t>P</a:t>
              </a:r>
            </a:p>
            <a:p>
              <a:pPr algn="ctr"/>
              <a:r>
                <a:rPr lang="ar-EG" sz="800" dirty="0" smtClean="0"/>
                <a:t>فسفور</a:t>
              </a:r>
              <a:endParaRPr lang="en-US" sz="800" dirty="0" smtClean="0"/>
            </a:p>
          </p:txBody>
        </p:sp>
        <p:sp>
          <p:nvSpPr>
            <p:cNvPr id="80" name="Rounded Rectangle 79"/>
            <p:cNvSpPr/>
            <p:nvPr/>
          </p:nvSpPr>
          <p:spPr>
            <a:xfrm>
              <a:off x="5614915" y="4437880"/>
              <a:ext cx="576064" cy="576064"/>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51</a:t>
              </a:r>
            </a:p>
            <a:p>
              <a:pPr algn="ctr"/>
              <a:r>
                <a:rPr lang="en-US" sz="800" dirty="0" err="1" smtClean="0"/>
                <a:t>Sb</a:t>
              </a:r>
              <a:endParaRPr lang="en-US" sz="800" dirty="0" smtClean="0"/>
            </a:p>
            <a:p>
              <a:pPr algn="ctr"/>
              <a:r>
                <a:rPr lang="ar-EG" sz="700" dirty="0" smtClean="0"/>
                <a:t>انتبعون</a:t>
              </a:r>
              <a:endParaRPr lang="en-US" sz="800" dirty="0" smtClean="0"/>
            </a:p>
            <a:p>
              <a:pPr algn="ctr"/>
              <a:endParaRPr lang="en-US" sz="800" dirty="0" smtClean="0"/>
            </a:p>
          </p:txBody>
        </p:sp>
        <p:sp>
          <p:nvSpPr>
            <p:cNvPr id="81" name="Rounded Rectangle 80"/>
            <p:cNvSpPr/>
            <p:nvPr/>
          </p:nvSpPr>
          <p:spPr>
            <a:xfrm>
              <a:off x="5584787" y="5186099"/>
              <a:ext cx="576064" cy="576064"/>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83</a:t>
              </a:r>
            </a:p>
            <a:p>
              <a:pPr algn="ctr"/>
              <a:r>
                <a:rPr lang="en-US" sz="800" dirty="0" smtClean="0"/>
                <a:t>Bi</a:t>
              </a:r>
            </a:p>
            <a:p>
              <a:pPr algn="ctr"/>
              <a:r>
                <a:rPr lang="ar-EG" sz="700" dirty="0" smtClean="0"/>
                <a:t>بزموث</a:t>
              </a:r>
              <a:endParaRPr lang="en-US" sz="700" dirty="0" smtClean="0"/>
            </a:p>
          </p:txBody>
        </p:sp>
        <p:sp>
          <p:nvSpPr>
            <p:cNvPr id="82" name="Rounded Rectangle 81"/>
            <p:cNvSpPr/>
            <p:nvPr/>
          </p:nvSpPr>
          <p:spPr>
            <a:xfrm>
              <a:off x="5616923" y="5934050"/>
              <a:ext cx="576064" cy="576064"/>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115</a:t>
              </a:r>
            </a:p>
            <a:p>
              <a:pPr algn="ctr"/>
              <a:r>
                <a:rPr lang="en-US" sz="800" dirty="0" err="1" smtClean="0"/>
                <a:t>Uuo</a:t>
              </a:r>
              <a:endParaRPr lang="en-US" sz="800" dirty="0" smtClean="0"/>
            </a:p>
            <a:p>
              <a:pPr algn="ctr"/>
              <a:r>
                <a:rPr lang="ar-EG" sz="300" dirty="0" smtClean="0"/>
                <a:t>يونيتبنتيوم</a:t>
              </a:r>
              <a:endParaRPr lang="en-US" sz="300" dirty="0" smtClean="0"/>
            </a:p>
          </p:txBody>
        </p:sp>
      </p:grpSp>
      <p:sp>
        <p:nvSpPr>
          <p:cNvPr id="83" name="Rectangle 82"/>
          <p:cNvSpPr/>
          <p:nvPr/>
        </p:nvSpPr>
        <p:spPr>
          <a:xfrm>
            <a:off x="3408529" y="1931833"/>
            <a:ext cx="886781" cy="276999"/>
          </a:xfrm>
          <a:prstGeom prst="rect">
            <a:avLst/>
          </a:prstGeom>
        </p:spPr>
        <p:txBody>
          <a:bodyPr wrap="none">
            <a:spAutoFit/>
          </a:bodyPr>
          <a:lstStyle/>
          <a:p>
            <a:pPr lvl="0"/>
            <a:r>
              <a:rPr lang="ar-EG" sz="1200" dirty="0">
                <a:solidFill>
                  <a:prstClr val="black"/>
                </a:solidFill>
              </a:rPr>
              <a:t>المجموعة </a:t>
            </a:r>
            <a:r>
              <a:rPr lang="en-US" sz="1200" dirty="0" smtClean="0">
                <a:solidFill>
                  <a:prstClr val="black"/>
                </a:solidFill>
              </a:rPr>
              <a:t>3A</a:t>
            </a:r>
            <a:endParaRPr lang="ar-EG" sz="1200" dirty="0">
              <a:solidFill>
                <a:prstClr val="black"/>
              </a:solidFill>
            </a:endParaRPr>
          </a:p>
        </p:txBody>
      </p:sp>
      <p:grpSp>
        <p:nvGrpSpPr>
          <p:cNvPr id="104" name="Group 103"/>
          <p:cNvGrpSpPr/>
          <p:nvPr/>
        </p:nvGrpSpPr>
        <p:grpSpPr>
          <a:xfrm>
            <a:off x="2367291" y="5198044"/>
            <a:ext cx="6693203" cy="986742"/>
            <a:chOff x="2199277" y="5635396"/>
            <a:chExt cx="6693203" cy="986742"/>
          </a:xfrm>
        </p:grpSpPr>
        <p:sp>
          <p:nvSpPr>
            <p:cNvPr id="86" name="Rounded Rectangle 85"/>
            <p:cNvSpPr/>
            <p:nvPr/>
          </p:nvSpPr>
          <p:spPr>
            <a:xfrm>
              <a:off x="8286548" y="5635396"/>
              <a:ext cx="576064" cy="404228"/>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71</a:t>
              </a:r>
            </a:p>
            <a:p>
              <a:pPr algn="ctr"/>
              <a:r>
                <a:rPr lang="en-US" sz="800" dirty="0" smtClean="0"/>
                <a:t>Lu</a:t>
              </a:r>
            </a:p>
            <a:p>
              <a:pPr algn="ctr"/>
              <a:r>
                <a:rPr lang="ar-EG" sz="800" dirty="0" smtClean="0"/>
                <a:t>نونيوم</a:t>
              </a:r>
              <a:endParaRPr lang="en-US" sz="800" dirty="0" smtClean="0"/>
            </a:p>
          </p:txBody>
        </p:sp>
        <p:sp>
          <p:nvSpPr>
            <p:cNvPr id="87" name="Rounded Rectangle 86"/>
            <p:cNvSpPr/>
            <p:nvPr/>
          </p:nvSpPr>
          <p:spPr>
            <a:xfrm>
              <a:off x="5214756" y="5687154"/>
              <a:ext cx="576064" cy="404228"/>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67</a:t>
              </a:r>
            </a:p>
            <a:p>
              <a:pPr algn="ctr"/>
              <a:r>
                <a:rPr lang="en-US" sz="800" dirty="0" smtClean="0"/>
                <a:t>Ho</a:t>
              </a:r>
            </a:p>
            <a:p>
              <a:pPr algn="ctr"/>
              <a:r>
                <a:rPr lang="ar-EG" sz="800" dirty="0" smtClean="0"/>
                <a:t>هوليوم</a:t>
              </a:r>
              <a:endParaRPr lang="en-US" sz="800" dirty="0" smtClean="0"/>
            </a:p>
          </p:txBody>
        </p:sp>
        <p:sp>
          <p:nvSpPr>
            <p:cNvPr id="88" name="Rounded Rectangle 87"/>
            <p:cNvSpPr/>
            <p:nvPr/>
          </p:nvSpPr>
          <p:spPr>
            <a:xfrm>
              <a:off x="5981455" y="6212079"/>
              <a:ext cx="576064" cy="404228"/>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100</a:t>
              </a:r>
            </a:p>
            <a:p>
              <a:pPr algn="ctr"/>
              <a:r>
                <a:rPr lang="en-US" sz="900" dirty="0" err="1" smtClean="0"/>
                <a:t>Fm</a:t>
              </a:r>
              <a:endParaRPr lang="en-US" sz="900" dirty="0" smtClean="0"/>
            </a:p>
            <a:p>
              <a:pPr algn="ctr"/>
              <a:r>
                <a:rPr lang="ar-EG" sz="900" dirty="0" smtClean="0"/>
                <a:t>فيرميوم</a:t>
              </a:r>
              <a:endParaRPr lang="en-US" sz="900" dirty="0" smtClean="0"/>
            </a:p>
          </p:txBody>
        </p:sp>
        <p:sp>
          <p:nvSpPr>
            <p:cNvPr id="89" name="Rounded Rectangle 88"/>
            <p:cNvSpPr/>
            <p:nvPr/>
          </p:nvSpPr>
          <p:spPr>
            <a:xfrm>
              <a:off x="5982018" y="5687154"/>
              <a:ext cx="576064" cy="404228"/>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68</a:t>
              </a:r>
            </a:p>
            <a:p>
              <a:pPr algn="ctr"/>
              <a:r>
                <a:rPr lang="en-US" sz="900" dirty="0" err="1" smtClean="0"/>
                <a:t>Er</a:t>
              </a:r>
              <a:endParaRPr lang="en-US" sz="900" dirty="0" smtClean="0"/>
            </a:p>
            <a:p>
              <a:pPr algn="ctr"/>
              <a:r>
                <a:rPr lang="ar-EG" sz="900" dirty="0" smtClean="0"/>
                <a:t>اربيوم</a:t>
              </a:r>
              <a:endParaRPr lang="en-US" sz="900" dirty="0" smtClean="0"/>
            </a:p>
          </p:txBody>
        </p:sp>
        <p:sp>
          <p:nvSpPr>
            <p:cNvPr id="90" name="Rounded Rectangle 89"/>
            <p:cNvSpPr/>
            <p:nvPr/>
          </p:nvSpPr>
          <p:spPr>
            <a:xfrm>
              <a:off x="6774414" y="6212079"/>
              <a:ext cx="576064" cy="404228"/>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101</a:t>
              </a:r>
            </a:p>
            <a:p>
              <a:pPr algn="ctr"/>
              <a:r>
                <a:rPr lang="en-US" sz="800" dirty="0" err="1" smtClean="0"/>
                <a:t>Md</a:t>
              </a:r>
              <a:endParaRPr lang="en-US" sz="800" dirty="0" smtClean="0"/>
            </a:p>
            <a:p>
              <a:pPr algn="ctr"/>
              <a:r>
                <a:rPr lang="ar-EG" sz="800" dirty="0" smtClean="0"/>
                <a:t>مندليفيوم</a:t>
              </a:r>
              <a:endParaRPr lang="en-US" sz="800" dirty="0" smtClean="0"/>
            </a:p>
          </p:txBody>
        </p:sp>
        <p:sp>
          <p:nvSpPr>
            <p:cNvPr id="91" name="Rounded Rectangle 90"/>
            <p:cNvSpPr/>
            <p:nvPr/>
          </p:nvSpPr>
          <p:spPr>
            <a:xfrm>
              <a:off x="6793617" y="5683521"/>
              <a:ext cx="576064" cy="404228"/>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69</a:t>
              </a:r>
            </a:p>
            <a:p>
              <a:pPr algn="ctr"/>
              <a:r>
                <a:rPr lang="en-US" sz="900" dirty="0" smtClean="0"/>
                <a:t>Tm</a:t>
              </a:r>
            </a:p>
            <a:p>
              <a:pPr algn="ctr"/>
              <a:r>
                <a:rPr lang="ar-EG" sz="900" dirty="0" smtClean="0"/>
                <a:t>نونيوم</a:t>
              </a:r>
              <a:endParaRPr lang="en-US" sz="900" dirty="0" smtClean="0"/>
            </a:p>
          </p:txBody>
        </p:sp>
        <p:sp>
          <p:nvSpPr>
            <p:cNvPr id="92" name="Rounded Rectangle 91"/>
            <p:cNvSpPr/>
            <p:nvPr/>
          </p:nvSpPr>
          <p:spPr>
            <a:xfrm>
              <a:off x="7577133" y="6202695"/>
              <a:ext cx="576064" cy="404228"/>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102</a:t>
              </a:r>
            </a:p>
            <a:p>
              <a:pPr algn="ctr"/>
              <a:r>
                <a:rPr lang="en-US" sz="800" dirty="0" smtClean="0"/>
                <a:t>No</a:t>
              </a:r>
            </a:p>
            <a:p>
              <a:pPr algn="ctr"/>
              <a:r>
                <a:rPr lang="ar-EG" sz="800" dirty="0" smtClean="0"/>
                <a:t>نوبينيوم</a:t>
              </a:r>
              <a:endParaRPr lang="en-US" sz="800" dirty="0" smtClean="0"/>
            </a:p>
          </p:txBody>
        </p:sp>
        <p:sp>
          <p:nvSpPr>
            <p:cNvPr id="93" name="Rounded Rectangle 92"/>
            <p:cNvSpPr/>
            <p:nvPr/>
          </p:nvSpPr>
          <p:spPr>
            <a:xfrm>
              <a:off x="7577133" y="5683521"/>
              <a:ext cx="576064" cy="404228"/>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79</a:t>
              </a:r>
            </a:p>
            <a:p>
              <a:pPr algn="ctr"/>
              <a:r>
                <a:rPr lang="en-US" sz="800" dirty="0" err="1" smtClean="0"/>
                <a:t>Yp</a:t>
              </a:r>
              <a:endParaRPr lang="en-US" sz="800" dirty="0"/>
            </a:p>
            <a:p>
              <a:pPr algn="ctr"/>
              <a:r>
                <a:rPr lang="ar-EG" sz="800" dirty="0" smtClean="0"/>
                <a:t>يتوبوم</a:t>
              </a:r>
              <a:endParaRPr lang="en-US" sz="800" dirty="0" smtClean="0"/>
            </a:p>
          </p:txBody>
        </p:sp>
        <p:sp>
          <p:nvSpPr>
            <p:cNvPr id="94" name="Rounded Rectangle 93"/>
            <p:cNvSpPr/>
            <p:nvPr/>
          </p:nvSpPr>
          <p:spPr>
            <a:xfrm>
              <a:off x="8316416" y="6176593"/>
              <a:ext cx="576064" cy="404228"/>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103</a:t>
              </a:r>
            </a:p>
            <a:p>
              <a:pPr algn="ctr"/>
              <a:r>
                <a:rPr lang="en-US" sz="900" dirty="0" err="1" smtClean="0"/>
                <a:t>Fm</a:t>
              </a:r>
              <a:endParaRPr lang="en-US" sz="900" dirty="0" smtClean="0"/>
            </a:p>
            <a:p>
              <a:pPr algn="ctr"/>
              <a:r>
                <a:rPr lang="ar-EG" sz="900" dirty="0" smtClean="0"/>
                <a:t>لورنيوم</a:t>
              </a:r>
              <a:endParaRPr lang="en-US" sz="900" dirty="0" smtClean="0"/>
            </a:p>
          </p:txBody>
        </p:sp>
        <p:sp>
          <p:nvSpPr>
            <p:cNvPr id="95" name="Rounded Rectangle 94"/>
            <p:cNvSpPr/>
            <p:nvPr/>
          </p:nvSpPr>
          <p:spPr>
            <a:xfrm>
              <a:off x="2240185" y="6215490"/>
              <a:ext cx="576064" cy="404228"/>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95</a:t>
              </a:r>
            </a:p>
            <a:p>
              <a:pPr algn="ctr"/>
              <a:r>
                <a:rPr lang="en-US" sz="900" dirty="0" smtClean="0"/>
                <a:t>Am</a:t>
              </a:r>
            </a:p>
            <a:p>
              <a:pPr algn="ctr"/>
              <a:r>
                <a:rPr lang="ar-EG" sz="900" dirty="0" smtClean="0"/>
                <a:t>امريكوز</a:t>
              </a:r>
              <a:endParaRPr lang="en-US" sz="900" dirty="0" smtClean="0"/>
            </a:p>
          </p:txBody>
        </p:sp>
        <p:sp>
          <p:nvSpPr>
            <p:cNvPr id="96" name="Rounded Rectangle 95"/>
            <p:cNvSpPr/>
            <p:nvPr/>
          </p:nvSpPr>
          <p:spPr>
            <a:xfrm>
              <a:off x="2199277" y="5719616"/>
              <a:ext cx="576064" cy="404228"/>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63</a:t>
              </a:r>
            </a:p>
            <a:p>
              <a:pPr algn="ctr"/>
              <a:r>
                <a:rPr lang="en-US" sz="800" dirty="0" err="1" smtClean="0"/>
                <a:t>Eu</a:t>
              </a:r>
              <a:endParaRPr lang="en-US" sz="800" dirty="0" smtClean="0"/>
            </a:p>
            <a:p>
              <a:pPr algn="ctr"/>
              <a:r>
                <a:rPr lang="ar-EG" sz="800" dirty="0" smtClean="0"/>
                <a:t>اوروبسوم</a:t>
              </a:r>
              <a:endParaRPr lang="en-US" sz="800" dirty="0" smtClean="0"/>
            </a:p>
          </p:txBody>
        </p:sp>
        <p:sp>
          <p:nvSpPr>
            <p:cNvPr id="97" name="Rounded Rectangle 96"/>
            <p:cNvSpPr/>
            <p:nvPr/>
          </p:nvSpPr>
          <p:spPr>
            <a:xfrm>
              <a:off x="3003224" y="6217910"/>
              <a:ext cx="576064" cy="404228"/>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96</a:t>
              </a:r>
              <a:endParaRPr lang="ar-EG" sz="900" dirty="0" smtClean="0"/>
            </a:p>
            <a:p>
              <a:pPr algn="ctr"/>
              <a:r>
                <a:rPr lang="en-US" sz="900" dirty="0" smtClean="0"/>
                <a:t>Cm</a:t>
              </a:r>
              <a:endParaRPr lang="en-US" sz="900" dirty="0"/>
            </a:p>
            <a:p>
              <a:pPr algn="ctr"/>
              <a:r>
                <a:rPr lang="ar-EG" sz="900" dirty="0" smtClean="0"/>
                <a:t>كوريوم</a:t>
              </a:r>
              <a:endParaRPr lang="en-US" sz="900" dirty="0" smtClean="0"/>
            </a:p>
          </p:txBody>
        </p:sp>
        <p:sp>
          <p:nvSpPr>
            <p:cNvPr id="98" name="Rounded Rectangle 97"/>
            <p:cNvSpPr/>
            <p:nvPr/>
          </p:nvSpPr>
          <p:spPr>
            <a:xfrm>
              <a:off x="3003224" y="5719616"/>
              <a:ext cx="576064" cy="404228"/>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64</a:t>
              </a:r>
            </a:p>
            <a:p>
              <a:pPr algn="ctr"/>
              <a:r>
                <a:rPr lang="en-US" sz="900" dirty="0" err="1" smtClean="0"/>
                <a:t>Gd</a:t>
              </a:r>
              <a:endParaRPr lang="en-US" sz="900" dirty="0" smtClean="0"/>
            </a:p>
            <a:p>
              <a:pPr algn="ctr"/>
              <a:r>
                <a:rPr lang="ar-EG" sz="900" dirty="0" smtClean="0"/>
                <a:t>جادوليتوم</a:t>
              </a:r>
              <a:endParaRPr lang="en-US" sz="900" dirty="0" smtClean="0"/>
            </a:p>
          </p:txBody>
        </p:sp>
        <p:sp>
          <p:nvSpPr>
            <p:cNvPr id="99" name="Rounded Rectangle 98"/>
            <p:cNvSpPr/>
            <p:nvPr/>
          </p:nvSpPr>
          <p:spPr>
            <a:xfrm>
              <a:off x="3769160" y="6212079"/>
              <a:ext cx="576064" cy="404228"/>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97</a:t>
              </a:r>
            </a:p>
            <a:p>
              <a:pPr algn="ctr"/>
              <a:r>
                <a:rPr lang="en-US" sz="800" dirty="0" err="1" smtClean="0"/>
                <a:t>Bk</a:t>
              </a:r>
              <a:endParaRPr lang="en-US" sz="800" dirty="0" smtClean="0"/>
            </a:p>
            <a:p>
              <a:pPr algn="ctr"/>
              <a:r>
                <a:rPr lang="ar-EG" sz="800" dirty="0" smtClean="0"/>
                <a:t>بوكيليوم</a:t>
              </a:r>
              <a:endParaRPr lang="en-US" sz="800" dirty="0" smtClean="0"/>
            </a:p>
          </p:txBody>
        </p:sp>
        <p:sp>
          <p:nvSpPr>
            <p:cNvPr id="100" name="Rounded Rectangle 99"/>
            <p:cNvSpPr/>
            <p:nvPr/>
          </p:nvSpPr>
          <p:spPr>
            <a:xfrm>
              <a:off x="3782032" y="5719616"/>
              <a:ext cx="576064" cy="404228"/>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t>65</a:t>
              </a:r>
            </a:p>
            <a:p>
              <a:pPr algn="ctr"/>
              <a:r>
                <a:rPr lang="en-US" sz="900" dirty="0" smtClean="0"/>
                <a:t>Tb</a:t>
              </a:r>
            </a:p>
            <a:p>
              <a:pPr algn="ctr"/>
              <a:r>
                <a:rPr lang="ar-EG" sz="900" dirty="0" smtClean="0"/>
                <a:t>تبوبوم</a:t>
              </a:r>
              <a:endParaRPr lang="en-US" sz="900" dirty="0" smtClean="0"/>
            </a:p>
          </p:txBody>
        </p:sp>
        <p:sp>
          <p:nvSpPr>
            <p:cNvPr id="101" name="Rounded Rectangle 100"/>
            <p:cNvSpPr/>
            <p:nvPr/>
          </p:nvSpPr>
          <p:spPr>
            <a:xfrm>
              <a:off x="4474429" y="6212079"/>
              <a:ext cx="576064" cy="404228"/>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98</a:t>
              </a:r>
            </a:p>
            <a:p>
              <a:pPr algn="ctr"/>
              <a:r>
                <a:rPr lang="en-US" sz="800" dirty="0" err="1" smtClean="0"/>
                <a:t>Cf</a:t>
              </a:r>
              <a:endParaRPr lang="en-US" sz="800" dirty="0" smtClean="0"/>
            </a:p>
            <a:p>
              <a:pPr algn="ctr"/>
              <a:r>
                <a:rPr lang="ar-EG" sz="800" dirty="0" smtClean="0"/>
                <a:t>كالفوريوم</a:t>
              </a:r>
              <a:endParaRPr lang="en-US" sz="800" dirty="0" smtClean="0"/>
            </a:p>
          </p:txBody>
        </p:sp>
        <p:sp>
          <p:nvSpPr>
            <p:cNvPr id="102" name="Rounded Rectangle 101"/>
            <p:cNvSpPr/>
            <p:nvPr/>
          </p:nvSpPr>
          <p:spPr>
            <a:xfrm>
              <a:off x="4478230" y="5707283"/>
              <a:ext cx="576064" cy="404228"/>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00" dirty="0" smtClean="0"/>
                <a:t>68</a:t>
              </a:r>
            </a:p>
            <a:p>
              <a:pPr algn="ctr"/>
              <a:r>
                <a:rPr lang="en-US" sz="700" dirty="0" err="1" smtClean="0"/>
                <a:t>Dy</a:t>
              </a:r>
              <a:endParaRPr lang="en-US" sz="700" dirty="0"/>
            </a:p>
            <a:p>
              <a:pPr algn="ctr"/>
              <a:r>
                <a:rPr lang="ar-EG" sz="700" dirty="0" smtClean="0"/>
                <a:t>ديسورزيوم</a:t>
              </a:r>
              <a:endParaRPr lang="en-US" sz="700" dirty="0" smtClean="0"/>
            </a:p>
          </p:txBody>
        </p:sp>
        <p:sp>
          <p:nvSpPr>
            <p:cNvPr id="103" name="Rounded Rectangle 102"/>
            <p:cNvSpPr/>
            <p:nvPr/>
          </p:nvSpPr>
          <p:spPr>
            <a:xfrm>
              <a:off x="5242562" y="6212079"/>
              <a:ext cx="576064" cy="404228"/>
            </a:xfrm>
            <a:prstGeom prst="round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t>89</a:t>
              </a:r>
            </a:p>
            <a:p>
              <a:pPr algn="ctr"/>
              <a:r>
                <a:rPr lang="en-US" sz="800" dirty="0" err="1" smtClean="0"/>
                <a:t>Es</a:t>
              </a:r>
              <a:endParaRPr lang="en-US" sz="800" dirty="0" smtClean="0"/>
            </a:p>
            <a:p>
              <a:pPr algn="ctr"/>
              <a:r>
                <a:rPr lang="ar-EG" sz="800" dirty="0" smtClean="0"/>
                <a:t>ابنتينيوم</a:t>
              </a:r>
              <a:endParaRPr lang="en-US" sz="800" dirty="0" smtClean="0"/>
            </a:p>
          </p:txBody>
        </p:sp>
      </p:grpSp>
      <p:sp>
        <p:nvSpPr>
          <p:cNvPr id="105" name="Action Button: Forward or Next 104">
            <a:hlinkClick r:id="" action="ppaction://hlinkshowjump?jump=nextslide" highlightClick="1"/>
          </p:cNvPr>
          <p:cNvSpPr/>
          <p:nvPr/>
        </p:nvSpPr>
        <p:spPr>
          <a:xfrm>
            <a:off x="6084027" y="6135985"/>
            <a:ext cx="360040" cy="32500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06" name="Action Button: Back or Previous 105">
            <a:hlinkClick r:id="" action="ppaction://hlinkshowjump?jump=previousslide" highlightClick="1"/>
          </p:cNvPr>
          <p:cNvSpPr/>
          <p:nvPr/>
        </p:nvSpPr>
        <p:spPr>
          <a:xfrm>
            <a:off x="3671758" y="6135985"/>
            <a:ext cx="360040" cy="32500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83642" y="126067"/>
            <a:ext cx="1632703" cy="1632703"/>
          </a:xfrm>
          <a:prstGeom prst="rect">
            <a:avLst/>
          </a:prstGeom>
        </p:spPr>
      </p:pic>
    </p:spTree>
    <p:extLst>
      <p:ext uri="{BB962C8B-B14F-4D97-AF65-F5344CB8AC3E}">
        <p14:creationId xmlns:p14="http://schemas.microsoft.com/office/powerpoint/2010/main" val="450234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119"/>
                                        </p:tgtEl>
                                        <p:attrNameLst>
                                          <p:attrName>style.visibility</p:attrName>
                                        </p:attrNameLst>
                                      </p:cBhvr>
                                      <p:to>
                                        <p:strVal val="visible"/>
                                      </p:to>
                                    </p:set>
                                    <p:animEffect transition="in" filter="randombar(horizontal)">
                                      <p:cBhvr>
                                        <p:cTn id="14" dur="500"/>
                                        <p:tgtEl>
                                          <p:spTgt spid="119"/>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down)">
                                      <p:cBhvr>
                                        <p:cTn id="19" dur="580">
                                          <p:stCondLst>
                                            <p:cond delay="0"/>
                                          </p:stCondLst>
                                        </p:cTn>
                                        <p:tgtEl>
                                          <p:spTgt spid="34"/>
                                        </p:tgtEl>
                                      </p:cBhvr>
                                    </p:animEffect>
                                    <p:anim calcmode="lin" valueType="num">
                                      <p:cBhvr>
                                        <p:cTn id="20"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25" dur="26">
                                          <p:stCondLst>
                                            <p:cond delay="650"/>
                                          </p:stCondLst>
                                        </p:cTn>
                                        <p:tgtEl>
                                          <p:spTgt spid="34"/>
                                        </p:tgtEl>
                                      </p:cBhvr>
                                      <p:to x="100000" y="60000"/>
                                    </p:animScale>
                                    <p:animScale>
                                      <p:cBhvr>
                                        <p:cTn id="26" dur="166" decel="50000">
                                          <p:stCondLst>
                                            <p:cond delay="676"/>
                                          </p:stCondLst>
                                        </p:cTn>
                                        <p:tgtEl>
                                          <p:spTgt spid="34"/>
                                        </p:tgtEl>
                                      </p:cBhvr>
                                      <p:to x="100000" y="100000"/>
                                    </p:animScale>
                                    <p:animScale>
                                      <p:cBhvr>
                                        <p:cTn id="27" dur="26">
                                          <p:stCondLst>
                                            <p:cond delay="1312"/>
                                          </p:stCondLst>
                                        </p:cTn>
                                        <p:tgtEl>
                                          <p:spTgt spid="34"/>
                                        </p:tgtEl>
                                      </p:cBhvr>
                                      <p:to x="100000" y="80000"/>
                                    </p:animScale>
                                    <p:animScale>
                                      <p:cBhvr>
                                        <p:cTn id="28" dur="166" decel="50000">
                                          <p:stCondLst>
                                            <p:cond delay="1338"/>
                                          </p:stCondLst>
                                        </p:cTn>
                                        <p:tgtEl>
                                          <p:spTgt spid="34"/>
                                        </p:tgtEl>
                                      </p:cBhvr>
                                      <p:to x="100000" y="100000"/>
                                    </p:animScale>
                                    <p:animScale>
                                      <p:cBhvr>
                                        <p:cTn id="29" dur="26">
                                          <p:stCondLst>
                                            <p:cond delay="1642"/>
                                          </p:stCondLst>
                                        </p:cTn>
                                        <p:tgtEl>
                                          <p:spTgt spid="34"/>
                                        </p:tgtEl>
                                      </p:cBhvr>
                                      <p:to x="100000" y="90000"/>
                                    </p:animScale>
                                    <p:animScale>
                                      <p:cBhvr>
                                        <p:cTn id="30" dur="166" decel="50000">
                                          <p:stCondLst>
                                            <p:cond delay="1668"/>
                                          </p:stCondLst>
                                        </p:cTn>
                                        <p:tgtEl>
                                          <p:spTgt spid="34"/>
                                        </p:tgtEl>
                                      </p:cBhvr>
                                      <p:to x="100000" y="100000"/>
                                    </p:animScale>
                                    <p:animScale>
                                      <p:cBhvr>
                                        <p:cTn id="31" dur="26">
                                          <p:stCondLst>
                                            <p:cond delay="1808"/>
                                          </p:stCondLst>
                                        </p:cTn>
                                        <p:tgtEl>
                                          <p:spTgt spid="34"/>
                                        </p:tgtEl>
                                      </p:cBhvr>
                                      <p:to x="100000" y="95000"/>
                                    </p:animScale>
                                    <p:animScale>
                                      <p:cBhvr>
                                        <p:cTn id="32" dur="166" decel="50000">
                                          <p:stCondLst>
                                            <p:cond delay="1834"/>
                                          </p:stCondLst>
                                        </p:cTn>
                                        <p:tgtEl>
                                          <p:spTgt spid="34"/>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71"/>
                                        </p:tgtEl>
                                        <p:attrNameLst>
                                          <p:attrName>style.visibility</p:attrName>
                                        </p:attrNameLst>
                                      </p:cBhvr>
                                      <p:to>
                                        <p:strVal val="visible"/>
                                      </p:to>
                                    </p:set>
                                    <p:animEffect transition="in" filter="wheel(1)">
                                      <p:cBhvr>
                                        <p:cTn id="37" dur="2000"/>
                                        <p:tgtEl>
                                          <p:spTgt spid="71"/>
                                        </p:tgtEl>
                                      </p:cBhvr>
                                    </p:animEffect>
                                  </p:childTnLst>
                                </p:cTn>
                              </p:par>
                            </p:childTnLst>
                          </p:cTn>
                        </p:par>
                      </p:childTnLst>
                    </p:cTn>
                  </p:par>
                  <p:par>
                    <p:cTn id="38" fill="hold">
                      <p:stCondLst>
                        <p:cond delay="indefinite"/>
                      </p:stCondLst>
                      <p:childTnLst>
                        <p:par>
                          <p:cTn id="39" fill="hold">
                            <p:stCondLst>
                              <p:cond delay="0"/>
                            </p:stCondLst>
                            <p:childTnLst>
                              <p:par>
                                <p:cTn id="40" presetID="26" presetClass="entr" presetSubtype="0" fill="hold" grpId="0" nodeType="click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down)">
                                      <p:cBhvr>
                                        <p:cTn id="42" dur="580">
                                          <p:stCondLst>
                                            <p:cond delay="0"/>
                                          </p:stCondLst>
                                        </p:cTn>
                                        <p:tgtEl>
                                          <p:spTgt spid="35"/>
                                        </p:tgtEl>
                                      </p:cBhvr>
                                    </p:animEffect>
                                    <p:anim calcmode="lin" valueType="num">
                                      <p:cBhvr>
                                        <p:cTn id="43"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44"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45"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46"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47"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48" dur="26">
                                          <p:stCondLst>
                                            <p:cond delay="650"/>
                                          </p:stCondLst>
                                        </p:cTn>
                                        <p:tgtEl>
                                          <p:spTgt spid="35"/>
                                        </p:tgtEl>
                                      </p:cBhvr>
                                      <p:to x="100000" y="60000"/>
                                    </p:animScale>
                                    <p:animScale>
                                      <p:cBhvr>
                                        <p:cTn id="49" dur="166" decel="50000">
                                          <p:stCondLst>
                                            <p:cond delay="676"/>
                                          </p:stCondLst>
                                        </p:cTn>
                                        <p:tgtEl>
                                          <p:spTgt spid="35"/>
                                        </p:tgtEl>
                                      </p:cBhvr>
                                      <p:to x="100000" y="100000"/>
                                    </p:animScale>
                                    <p:animScale>
                                      <p:cBhvr>
                                        <p:cTn id="50" dur="26">
                                          <p:stCondLst>
                                            <p:cond delay="1312"/>
                                          </p:stCondLst>
                                        </p:cTn>
                                        <p:tgtEl>
                                          <p:spTgt spid="35"/>
                                        </p:tgtEl>
                                      </p:cBhvr>
                                      <p:to x="100000" y="80000"/>
                                    </p:animScale>
                                    <p:animScale>
                                      <p:cBhvr>
                                        <p:cTn id="51" dur="166" decel="50000">
                                          <p:stCondLst>
                                            <p:cond delay="1338"/>
                                          </p:stCondLst>
                                        </p:cTn>
                                        <p:tgtEl>
                                          <p:spTgt spid="35"/>
                                        </p:tgtEl>
                                      </p:cBhvr>
                                      <p:to x="100000" y="100000"/>
                                    </p:animScale>
                                    <p:animScale>
                                      <p:cBhvr>
                                        <p:cTn id="52" dur="26">
                                          <p:stCondLst>
                                            <p:cond delay="1642"/>
                                          </p:stCondLst>
                                        </p:cTn>
                                        <p:tgtEl>
                                          <p:spTgt spid="35"/>
                                        </p:tgtEl>
                                      </p:cBhvr>
                                      <p:to x="100000" y="90000"/>
                                    </p:animScale>
                                    <p:animScale>
                                      <p:cBhvr>
                                        <p:cTn id="53" dur="166" decel="50000">
                                          <p:stCondLst>
                                            <p:cond delay="1668"/>
                                          </p:stCondLst>
                                        </p:cTn>
                                        <p:tgtEl>
                                          <p:spTgt spid="35"/>
                                        </p:tgtEl>
                                      </p:cBhvr>
                                      <p:to x="100000" y="100000"/>
                                    </p:animScale>
                                    <p:animScale>
                                      <p:cBhvr>
                                        <p:cTn id="54" dur="26">
                                          <p:stCondLst>
                                            <p:cond delay="1808"/>
                                          </p:stCondLst>
                                        </p:cTn>
                                        <p:tgtEl>
                                          <p:spTgt spid="35"/>
                                        </p:tgtEl>
                                      </p:cBhvr>
                                      <p:to x="100000" y="95000"/>
                                    </p:animScale>
                                    <p:animScale>
                                      <p:cBhvr>
                                        <p:cTn id="55" dur="166" decel="50000">
                                          <p:stCondLst>
                                            <p:cond delay="1834"/>
                                          </p:stCondLst>
                                        </p:cTn>
                                        <p:tgtEl>
                                          <p:spTgt spid="35"/>
                                        </p:tgtEl>
                                      </p:cBhvr>
                                      <p:to x="100000" y="100000"/>
                                    </p:animScale>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nodeType="clickEffect">
                                  <p:stCondLst>
                                    <p:cond delay="0"/>
                                  </p:stCondLst>
                                  <p:childTnLst>
                                    <p:set>
                                      <p:cBhvr>
                                        <p:cTn id="59" dur="1" fill="hold">
                                          <p:stCondLst>
                                            <p:cond delay="0"/>
                                          </p:stCondLst>
                                        </p:cTn>
                                        <p:tgtEl>
                                          <p:spTgt spid="72"/>
                                        </p:tgtEl>
                                        <p:attrNameLst>
                                          <p:attrName>style.visibility</p:attrName>
                                        </p:attrNameLst>
                                      </p:cBhvr>
                                      <p:to>
                                        <p:strVal val="visible"/>
                                      </p:to>
                                    </p:set>
                                    <p:animEffect transition="in" filter="wheel(1)">
                                      <p:cBhvr>
                                        <p:cTn id="60" dur="2000"/>
                                        <p:tgtEl>
                                          <p:spTgt spid="72"/>
                                        </p:tgtEl>
                                      </p:cBhvr>
                                    </p:animEffect>
                                  </p:childTnLst>
                                </p:cTn>
                              </p:par>
                            </p:childTnLst>
                          </p:cTn>
                        </p:par>
                      </p:childTnLst>
                    </p:cTn>
                  </p:par>
                  <p:par>
                    <p:cTn id="61" fill="hold">
                      <p:stCondLst>
                        <p:cond delay="indefinite"/>
                      </p:stCondLst>
                      <p:childTnLst>
                        <p:par>
                          <p:cTn id="62" fill="hold">
                            <p:stCondLst>
                              <p:cond delay="0"/>
                            </p:stCondLst>
                            <p:childTnLst>
                              <p:par>
                                <p:cTn id="63" presetID="26" presetClass="entr" presetSubtype="0" fill="hold" grpId="0" nodeType="clickEffect">
                                  <p:stCondLst>
                                    <p:cond delay="0"/>
                                  </p:stCondLst>
                                  <p:childTnLst>
                                    <p:set>
                                      <p:cBhvr>
                                        <p:cTn id="64" dur="1" fill="hold">
                                          <p:stCondLst>
                                            <p:cond delay="0"/>
                                          </p:stCondLst>
                                        </p:cTn>
                                        <p:tgtEl>
                                          <p:spTgt spid="50"/>
                                        </p:tgtEl>
                                        <p:attrNameLst>
                                          <p:attrName>style.visibility</p:attrName>
                                        </p:attrNameLst>
                                      </p:cBhvr>
                                      <p:to>
                                        <p:strVal val="visible"/>
                                      </p:to>
                                    </p:set>
                                    <p:animEffect transition="in" filter="wipe(down)">
                                      <p:cBhvr>
                                        <p:cTn id="65" dur="580">
                                          <p:stCondLst>
                                            <p:cond delay="0"/>
                                          </p:stCondLst>
                                        </p:cTn>
                                        <p:tgtEl>
                                          <p:spTgt spid="50"/>
                                        </p:tgtEl>
                                      </p:cBhvr>
                                    </p:animEffect>
                                    <p:anim calcmode="lin" valueType="num">
                                      <p:cBhvr>
                                        <p:cTn id="66"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71" dur="26">
                                          <p:stCondLst>
                                            <p:cond delay="650"/>
                                          </p:stCondLst>
                                        </p:cTn>
                                        <p:tgtEl>
                                          <p:spTgt spid="50"/>
                                        </p:tgtEl>
                                      </p:cBhvr>
                                      <p:to x="100000" y="60000"/>
                                    </p:animScale>
                                    <p:animScale>
                                      <p:cBhvr>
                                        <p:cTn id="72" dur="166" decel="50000">
                                          <p:stCondLst>
                                            <p:cond delay="676"/>
                                          </p:stCondLst>
                                        </p:cTn>
                                        <p:tgtEl>
                                          <p:spTgt spid="50"/>
                                        </p:tgtEl>
                                      </p:cBhvr>
                                      <p:to x="100000" y="100000"/>
                                    </p:animScale>
                                    <p:animScale>
                                      <p:cBhvr>
                                        <p:cTn id="73" dur="26">
                                          <p:stCondLst>
                                            <p:cond delay="1312"/>
                                          </p:stCondLst>
                                        </p:cTn>
                                        <p:tgtEl>
                                          <p:spTgt spid="50"/>
                                        </p:tgtEl>
                                      </p:cBhvr>
                                      <p:to x="100000" y="80000"/>
                                    </p:animScale>
                                    <p:animScale>
                                      <p:cBhvr>
                                        <p:cTn id="74" dur="166" decel="50000">
                                          <p:stCondLst>
                                            <p:cond delay="1338"/>
                                          </p:stCondLst>
                                        </p:cTn>
                                        <p:tgtEl>
                                          <p:spTgt spid="50"/>
                                        </p:tgtEl>
                                      </p:cBhvr>
                                      <p:to x="100000" y="100000"/>
                                    </p:animScale>
                                    <p:animScale>
                                      <p:cBhvr>
                                        <p:cTn id="75" dur="26">
                                          <p:stCondLst>
                                            <p:cond delay="1642"/>
                                          </p:stCondLst>
                                        </p:cTn>
                                        <p:tgtEl>
                                          <p:spTgt spid="50"/>
                                        </p:tgtEl>
                                      </p:cBhvr>
                                      <p:to x="100000" y="90000"/>
                                    </p:animScale>
                                    <p:animScale>
                                      <p:cBhvr>
                                        <p:cTn id="76" dur="166" decel="50000">
                                          <p:stCondLst>
                                            <p:cond delay="1668"/>
                                          </p:stCondLst>
                                        </p:cTn>
                                        <p:tgtEl>
                                          <p:spTgt spid="50"/>
                                        </p:tgtEl>
                                      </p:cBhvr>
                                      <p:to x="100000" y="100000"/>
                                    </p:animScale>
                                    <p:animScale>
                                      <p:cBhvr>
                                        <p:cTn id="77" dur="26">
                                          <p:stCondLst>
                                            <p:cond delay="1808"/>
                                          </p:stCondLst>
                                        </p:cTn>
                                        <p:tgtEl>
                                          <p:spTgt spid="50"/>
                                        </p:tgtEl>
                                      </p:cBhvr>
                                      <p:to x="100000" y="95000"/>
                                    </p:animScale>
                                    <p:animScale>
                                      <p:cBhvr>
                                        <p:cTn id="78" dur="166" decel="50000">
                                          <p:stCondLst>
                                            <p:cond delay="1834"/>
                                          </p:stCondLst>
                                        </p:cTn>
                                        <p:tgtEl>
                                          <p:spTgt spid="50"/>
                                        </p:tgtEl>
                                      </p:cBhvr>
                                      <p:to x="100000" y="100000"/>
                                    </p:animScale>
                                  </p:childTnLst>
                                </p:cTn>
                              </p:par>
                            </p:childTnLst>
                          </p:cTn>
                        </p:par>
                      </p:childTnLst>
                    </p:cTn>
                  </p:par>
                  <p:par>
                    <p:cTn id="79" fill="hold">
                      <p:stCondLst>
                        <p:cond delay="indefinite"/>
                      </p:stCondLst>
                      <p:childTnLst>
                        <p:par>
                          <p:cTn id="80" fill="hold">
                            <p:stCondLst>
                              <p:cond delay="0"/>
                            </p:stCondLst>
                            <p:childTnLst>
                              <p:par>
                                <p:cTn id="81" presetID="21" presetClass="entr" presetSubtype="1" fill="hold" nodeType="clickEffect">
                                  <p:stCondLst>
                                    <p:cond delay="0"/>
                                  </p:stCondLst>
                                  <p:childTnLst>
                                    <p:set>
                                      <p:cBhvr>
                                        <p:cTn id="82" dur="1" fill="hold">
                                          <p:stCondLst>
                                            <p:cond delay="0"/>
                                          </p:stCondLst>
                                        </p:cTn>
                                        <p:tgtEl>
                                          <p:spTgt spid="73"/>
                                        </p:tgtEl>
                                        <p:attrNameLst>
                                          <p:attrName>style.visibility</p:attrName>
                                        </p:attrNameLst>
                                      </p:cBhvr>
                                      <p:to>
                                        <p:strVal val="visible"/>
                                      </p:to>
                                    </p:set>
                                    <p:animEffect transition="in" filter="wheel(1)">
                                      <p:cBhvr>
                                        <p:cTn id="83" dur="2000"/>
                                        <p:tgtEl>
                                          <p:spTgt spid="73"/>
                                        </p:tgtEl>
                                      </p:cBhvr>
                                    </p:animEffect>
                                  </p:childTnLst>
                                </p:cTn>
                              </p:par>
                            </p:childTnLst>
                          </p:cTn>
                        </p:par>
                      </p:childTnLst>
                    </p:cTn>
                  </p:par>
                  <p:par>
                    <p:cTn id="84" fill="hold">
                      <p:stCondLst>
                        <p:cond delay="indefinite"/>
                      </p:stCondLst>
                      <p:childTnLst>
                        <p:par>
                          <p:cTn id="85" fill="hold">
                            <p:stCondLst>
                              <p:cond delay="0"/>
                            </p:stCondLst>
                            <p:childTnLst>
                              <p:par>
                                <p:cTn id="86" presetID="26" presetClass="entr" presetSubtype="0" fill="hold" grpId="0" nodeType="click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wipe(down)">
                                      <p:cBhvr>
                                        <p:cTn id="88" dur="580">
                                          <p:stCondLst>
                                            <p:cond delay="0"/>
                                          </p:stCondLst>
                                        </p:cTn>
                                        <p:tgtEl>
                                          <p:spTgt spid="5"/>
                                        </p:tgtEl>
                                      </p:cBhvr>
                                    </p:animEffect>
                                    <p:anim calcmode="lin" valueType="num">
                                      <p:cBhvr>
                                        <p:cTn id="8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4" dur="26">
                                          <p:stCondLst>
                                            <p:cond delay="650"/>
                                          </p:stCondLst>
                                        </p:cTn>
                                        <p:tgtEl>
                                          <p:spTgt spid="5"/>
                                        </p:tgtEl>
                                      </p:cBhvr>
                                      <p:to x="100000" y="60000"/>
                                    </p:animScale>
                                    <p:animScale>
                                      <p:cBhvr>
                                        <p:cTn id="95" dur="166" decel="50000">
                                          <p:stCondLst>
                                            <p:cond delay="676"/>
                                          </p:stCondLst>
                                        </p:cTn>
                                        <p:tgtEl>
                                          <p:spTgt spid="5"/>
                                        </p:tgtEl>
                                      </p:cBhvr>
                                      <p:to x="100000" y="100000"/>
                                    </p:animScale>
                                    <p:animScale>
                                      <p:cBhvr>
                                        <p:cTn id="96" dur="26">
                                          <p:stCondLst>
                                            <p:cond delay="1312"/>
                                          </p:stCondLst>
                                        </p:cTn>
                                        <p:tgtEl>
                                          <p:spTgt spid="5"/>
                                        </p:tgtEl>
                                      </p:cBhvr>
                                      <p:to x="100000" y="80000"/>
                                    </p:animScale>
                                    <p:animScale>
                                      <p:cBhvr>
                                        <p:cTn id="97" dur="166" decel="50000">
                                          <p:stCondLst>
                                            <p:cond delay="1338"/>
                                          </p:stCondLst>
                                        </p:cTn>
                                        <p:tgtEl>
                                          <p:spTgt spid="5"/>
                                        </p:tgtEl>
                                      </p:cBhvr>
                                      <p:to x="100000" y="100000"/>
                                    </p:animScale>
                                    <p:animScale>
                                      <p:cBhvr>
                                        <p:cTn id="98" dur="26">
                                          <p:stCondLst>
                                            <p:cond delay="1642"/>
                                          </p:stCondLst>
                                        </p:cTn>
                                        <p:tgtEl>
                                          <p:spTgt spid="5"/>
                                        </p:tgtEl>
                                      </p:cBhvr>
                                      <p:to x="100000" y="90000"/>
                                    </p:animScale>
                                    <p:animScale>
                                      <p:cBhvr>
                                        <p:cTn id="99" dur="166" decel="50000">
                                          <p:stCondLst>
                                            <p:cond delay="1668"/>
                                          </p:stCondLst>
                                        </p:cTn>
                                        <p:tgtEl>
                                          <p:spTgt spid="5"/>
                                        </p:tgtEl>
                                      </p:cBhvr>
                                      <p:to x="100000" y="100000"/>
                                    </p:animScale>
                                    <p:animScale>
                                      <p:cBhvr>
                                        <p:cTn id="100" dur="26">
                                          <p:stCondLst>
                                            <p:cond delay="1808"/>
                                          </p:stCondLst>
                                        </p:cTn>
                                        <p:tgtEl>
                                          <p:spTgt spid="5"/>
                                        </p:tgtEl>
                                      </p:cBhvr>
                                      <p:to x="100000" y="95000"/>
                                    </p:animScale>
                                    <p:animScale>
                                      <p:cBhvr>
                                        <p:cTn id="101" dur="166" decel="50000">
                                          <p:stCondLst>
                                            <p:cond delay="1834"/>
                                          </p:stCondLst>
                                        </p:cTn>
                                        <p:tgtEl>
                                          <p:spTgt spid="5"/>
                                        </p:tgtEl>
                                      </p:cBhvr>
                                      <p:to x="100000" y="100000"/>
                                    </p:animScale>
                                  </p:childTnLst>
                                </p:cTn>
                              </p:par>
                            </p:childTnLst>
                          </p:cTn>
                        </p:par>
                      </p:childTnLst>
                    </p:cTn>
                  </p:par>
                  <p:par>
                    <p:cTn id="102" fill="hold">
                      <p:stCondLst>
                        <p:cond delay="indefinite"/>
                      </p:stCondLst>
                      <p:childTnLst>
                        <p:par>
                          <p:cTn id="103" fill="hold">
                            <p:stCondLst>
                              <p:cond delay="0"/>
                            </p:stCondLst>
                            <p:childTnLst>
                              <p:par>
                                <p:cTn id="104" presetID="21" presetClass="entr" presetSubtype="1" fill="hold" nodeType="click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heel(1)">
                                      <p:cBhvr>
                                        <p:cTn id="106" dur="2000"/>
                                        <p:tgtEl>
                                          <p:spTgt spid="85"/>
                                        </p:tgtEl>
                                      </p:cBhvr>
                                    </p:animEffect>
                                  </p:childTnLst>
                                </p:cTn>
                              </p:par>
                            </p:childTnLst>
                          </p:cTn>
                        </p:par>
                      </p:childTnLst>
                    </p:cTn>
                  </p:par>
                  <p:par>
                    <p:cTn id="107" fill="hold">
                      <p:stCondLst>
                        <p:cond delay="indefinite"/>
                      </p:stCondLst>
                      <p:childTnLst>
                        <p:par>
                          <p:cTn id="108" fill="hold">
                            <p:stCondLst>
                              <p:cond delay="0"/>
                            </p:stCondLst>
                            <p:childTnLst>
                              <p:par>
                                <p:cTn id="109" presetID="26" presetClass="entr" presetSubtype="0" fill="hold" grpId="0" nodeType="clickEffect">
                                  <p:stCondLst>
                                    <p:cond delay="0"/>
                                  </p:stCondLst>
                                  <p:childTnLst>
                                    <p:set>
                                      <p:cBhvr>
                                        <p:cTn id="110" dur="1" fill="hold">
                                          <p:stCondLst>
                                            <p:cond delay="0"/>
                                          </p:stCondLst>
                                        </p:cTn>
                                        <p:tgtEl>
                                          <p:spTgt spid="2"/>
                                        </p:tgtEl>
                                        <p:attrNameLst>
                                          <p:attrName>style.visibility</p:attrName>
                                        </p:attrNameLst>
                                      </p:cBhvr>
                                      <p:to>
                                        <p:strVal val="visible"/>
                                      </p:to>
                                    </p:set>
                                    <p:animEffect transition="in" filter="wipe(down)">
                                      <p:cBhvr>
                                        <p:cTn id="111" dur="580">
                                          <p:stCondLst>
                                            <p:cond delay="0"/>
                                          </p:stCondLst>
                                        </p:cTn>
                                        <p:tgtEl>
                                          <p:spTgt spid="2"/>
                                        </p:tgtEl>
                                      </p:cBhvr>
                                    </p:animEffect>
                                    <p:anim calcmode="lin" valueType="num">
                                      <p:cBhvr>
                                        <p:cTn id="112"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17" dur="26">
                                          <p:stCondLst>
                                            <p:cond delay="650"/>
                                          </p:stCondLst>
                                        </p:cTn>
                                        <p:tgtEl>
                                          <p:spTgt spid="2"/>
                                        </p:tgtEl>
                                      </p:cBhvr>
                                      <p:to x="100000" y="60000"/>
                                    </p:animScale>
                                    <p:animScale>
                                      <p:cBhvr>
                                        <p:cTn id="118" dur="166" decel="50000">
                                          <p:stCondLst>
                                            <p:cond delay="676"/>
                                          </p:stCondLst>
                                        </p:cTn>
                                        <p:tgtEl>
                                          <p:spTgt spid="2"/>
                                        </p:tgtEl>
                                      </p:cBhvr>
                                      <p:to x="100000" y="100000"/>
                                    </p:animScale>
                                    <p:animScale>
                                      <p:cBhvr>
                                        <p:cTn id="119" dur="26">
                                          <p:stCondLst>
                                            <p:cond delay="1312"/>
                                          </p:stCondLst>
                                        </p:cTn>
                                        <p:tgtEl>
                                          <p:spTgt spid="2"/>
                                        </p:tgtEl>
                                      </p:cBhvr>
                                      <p:to x="100000" y="80000"/>
                                    </p:animScale>
                                    <p:animScale>
                                      <p:cBhvr>
                                        <p:cTn id="120" dur="166" decel="50000">
                                          <p:stCondLst>
                                            <p:cond delay="1338"/>
                                          </p:stCondLst>
                                        </p:cTn>
                                        <p:tgtEl>
                                          <p:spTgt spid="2"/>
                                        </p:tgtEl>
                                      </p:cBhvr>
                                      <p:to x="100000" y="100000"/>
                                    </p:animScale>
                                    <p:animScale>
                                      <p:cBhvr>
                                        <p:cTn id="121" dur="26">
                                          <p:stCondLst>
                                            <p:cond delay="1642"/>
                                          </p:stCondLst>
                                        </p:cTn>
                                        <p:tgtEl>
                                          <p:spTgt spid="2"/>
                                        </p:tgtEl>
                                      </p:cBhvr>
                                      <p:to x="100000" y="90000"/>
                                    </p:animScale>
                                    <p:animScale>
                                      <p:cBhvr>
                                        <p:cTn id="122" dur="166" decel="50000">
                                          <p:stCondLst>
                                            <p:cond delay="1668"/>
                                          </p:stCondLst>
                                        </p:cTn>
                                        <p:tgtEl>
                                          <p:spTgt spid="2"/>
                                        </p:tgtEl>
                                      </p:cBhvr>
                                      <p:to x="100000" y="100000"/>
                                    </p:animScale>
                                    <p:animScale>
                                      <p:cBhvr>
                                        <p:cTn id="123" dur="26">
                                          <p:stCondLst>
                                            <p:cond delay="1808"/>
                                          </p:stCondLst>
                                        </p:cTn>
                                        <p:tgtEl>
                                          <p:spTgt spid="2"/>
                                        </p:tgtEl>
                                      </p:cBhvr>
                                      <p:to x="100000" y="95000"/>
                                    </p:animScale>
                                    <p:animScale>
                                      <p:cBhvr>
                                        <p:cTn id="124" dur="166" decel="50000">
                                          <p:stCondLst>
                                            <p:cond delay="1834"/>
                                          </p:stCondLst>
                                        </p:cTn>
                                        <p:tgtEl>
                                          <p:spTgt spid="2"/>
                                        </p:tgtEl>
                                      </p:cBhvr>
                                      <p:to x="100000" y="100000"/>
                                    </p:animScale>
                                  </p:childTnLst>
                                </p:cTn>
                              </p:par>
                            </p:childTnLst>
                          </p:cTn>
                        </p:par>
                      </p:childTnLst>
                    </p:cTn>
                  </p:par>
                  <p:par>
                    <p:cTn id="125" fill="hold">
                      <p:stCondLst>
                        <p:cond delay="indefinite"/>
                      </p:stCondLst>
                      <p:childTnLst>
                        <p:par>
                          <p:cTn id="126" fill="hold">
                            <p:stCondLst>
                              <p:cond delay="0"/>
                            </p:stCondLst>
                            <p:childTnLst>
                              <p:par>
                                <p:cTn id="127" presetID="21" presetClass="entr" presetSubtype="1" fill="hold" nodeType="clickEffect">
                                  <p:stCondLst>
                                    <p:cond delay="0"/>
                                  </p:stCondLst>
                                  <p:childTnLst>
                                    <p:set>
                                      <p:cBhvr>
                                        <p:cTn id="128" dur="1" fill="hold">
                                          <p:stCondLst>
                                            <p:cond delay="0"/>
                                          </p:stCondLst>
                                        </p:cTn>
                                        <p:tgtEl>
                                          <p:spTgt spid="74"/>
                                        </p:tgtEl>
                                        <p:attrNameLst>
                                          <p:attrName>style.visibility</p:attrName>
                                        </p:attrNameLst>
                                      </p:cBhvr>
                                      <p:to>
                                        <p:strVal val="visible"/>
                                      </p:to>
                                    </p:set>
                                    <p:animEffect transition="in" filter="wheel(1)">
                                      <p:cBhvr>
                                        <p:cTn id="129" dur="2000"/>
                                        <p:tgtEl>
                                          <p:spTgt spid="74"/>
                                        </p:tgtEl>
                                      </p:cBhvr>
                                    </p:animEffect>
                                  </p:childTnLst>
                                </p:cTn>
                              </p:par>
                            </p:childTnLst>
                          </p:cTn>
                        </p:par>
                      </p:childTnLst>
                    </p:cTn>
                  </p:par>
                  <p:par>
                    <p:cTn id="130" fill="hold">
                      <p:stCondLst>
                        <p:cond delay="indefinite"/>
                      </p:stCondLst>
                      <p:childTnLst>
                        <p:par>
                          <p:cTn id="131" fill="hold">
                            <p:stCondLst>
                              <p:cond delay="0"/>
                            </p:stCondLst>
                            <p:childTnLst>
                              <p:par>
                                <p:cTn id="132" presetID="26" presetClass="entr" presetSubtype="0" fill="hold" grpId="0" nodeType="clickEffect">
                                  <p:stCondLst>
                                    <p:cond delay="0"/>
                                  </p:stCondLst>
                                  <p:childTnLst>
                                    <p:set>
                                      <p:cBhvr>
                                        <p:cTn id="133" dur="1" fill="hold">
                                          <p:stCondLst>
                                            <p:cond delay="0"/>
                                          </p:stCondLst>
                                        </p:cTn>
                                        <p:tgtEl>
                                          <p:spTgt spid="83"/>
                                        </p:tgtEl>
                                        <p:attrNameLst>
                                          <p:attrName>style.visibility</p:attrName>
                                        </p:attrNameLst>
                                      </p:cBhvr>
                                      <p:to>
                                        <p:strVal val="visible"/>
                                      </p:to>
                                    </p:set>
                                    <p:animEffect transition="in" filter="wipe(down)">
                                      <p:cBhvr>
                                        <p:cTn id="134" dur="580">
                                          <p:stCondLst>
                                            <p:cond delay="0"/>
                                          </p:stCondLst>
                                        </p:cTn>
                                        <p:tgtEl>
                                          <p:spTgt spid="83"/>
                                        </p:tgtEl>
                                      </p:cBhvr>
                                    </p:animEffect>
                                    <p:anim calcmode="lin" valueType="num">
                                      <p:cBhvr>
                                        <p:cTn id="135"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140" dur="26">
                                          <p:stCondLst>
                                            <p:cond delay="650"/>
                                          </p:stCondLst>
                                        </p:cTn>
                                        <p:tgtEl>
                                          <p:spTgt spid="83"/>
                                        </p:tgtEl>
                                      </p:cBhvr>
                                      <p:to x="100000" y="60000"/>
                                    </p:animScale>
                                    <p:animScale>
                                      <p:cBhvr>
                                        <p:cTn id="141" dur="166" decel="50000">
                                          <p:stCondLst>
                                            <p:cond delay="676"/>
                                          </p:stCondLst>
                                        </p:cTn>
                                        <p:tgtEl>
                                          <p:spTgt spid="83"/>
                                        </p:tgtEl>
                                      </p:cBhvr>
                                      <p:to x="100000" y="100000"/>
                                    </p:animScale>
                                    <p:animScale>
                                      <p:cBhvr>
                                        <p:cTn id="142" dur="26">
                                          <p:stCondLst>
                                            <p:cond delay="1312"/>
                                          </p:stCondLst>
                                        </p:cTn>
                                        <p:tgtEl>
                                          <p:spTgt spid="83"/>
                                        </p:tgtEl>
                                      </p:cBhvr>
                                      <p:to x="100000" y="80000"/>
                                    </p:animScale>
                                    <p:animScale>
                                      <p:cBhvr>
                                        <p:cTn id="143" dur="166" decel="50000">
                                          <p:stCondLst>
                                            <p:cond delay="1338"/>
                                          </p:stCondLst>
                                        </p:cTn>
                                        <p:tgtEl>
                                          <p:spTgt spid="83"/>
                                        </p:tgtEl>
                                      </p:cBhvr>
                                      <p:to x="100000" y="100000"/>
                                    </p:animScale>
                                    <p:animScale>
                                      <p:cBhvr>
                                        <p:cTn id="144" dur="26">
                                          <p:stCondLst>
                                            <p:cond delay="1642"/>
                                          </p:stCondLst>
                                        </p:cTn>
                                        <p:tgtEl>
                                          <p:spTgt spid="83"/>
                                        </p:tgtEl>
                                      </p:cBhvr>
                                      <p:to x="100000" y="90000"/>
                                    </p:animScale>
                                    <p:animScale>
                                      <p:cBhvr>
                                        <p:cTn id="145" dur="166" decel="50000">
                                          <p:stCondLst>
                                            <p:cond delay="1668"/>
                                          </p:stCondLst>
                                        </p:cTn>
                                        <p:tgtEl>
                                          <p:spTgt spid="83"/>
                                        </p:tgtEl>
                                      </p:cBhvr>
                                      <p:to x="100000" y="100000"/>
                                    </p:animScale>
                                    <p:animScale>
                                      <p:cBhvr>
                                        <p:cTn id="146" dur="26">
                                          <p:stCondLst>
                                            <p:cond delay="1808"/>
                                          </p:stCondLst>
                                        </p:cTn>
                                        <p:tgtEl>
                                          <p:spTgt spid="83"/>
                                        </p:tgtEl>
                                      </p:cBhvr>
                                      <p:to x="100000" y="95000"/>
                                    </p:animScale>
                                    <p:animScale>
                                      <p:cBhvr>
                                        <p:cTn id="147" dur="166" decel="50000">
                                          <p:stCondLst>
                                            <p:cond delay="1834"/>
                                          </p:stCondLst>
                                        </p:cTn>
                                        <p:tgtEl>
                                          <p:spTgt spid="83"/>
                                        </p:tgtEl>
                                      </p:cBhvr>
                                      <p:to x="100000" y="100000"/>
                                    </p:animScale>
                                  </p:childTnLst>
                                </p:cTn>
                              </p:par>
                            </p:childTnLst>
                          </p:cTn>
                        </p:par>
                      </p:childTnLst>
                    </p:cTn>
                  </p:par>
                  <p:par>
                    <p:cTn id="148" fill="hold">
                      <p:stCondLst>
                        <p:cond delay="indefinite"/>
                      </p:stCondLst>
                      <p:childTnLst>
                        <p:par>
                          <p:cTn id="149" fill="hold">
                            <p:stCondLst>
                              <p:cond delay="0"/>
                            </p:stCondLst>
                            <p:childTnLst>
                              <p:par>
                                <p:cTn id="150" presetID="21" presetClass="entr" presetSubtype="1" fill="hold" nodeType="click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wheel(1)">
                                      <p:cBhvr>
                                        <p:cTn id="152" dur="2000"/>
                                        <p:tgtEl>
                                          <p:spTgt spid="75"/>
                                        </p:tgtEl>
                                      </p:cBhvr>
                                    </p:animEffect>
                                  </p:childTnLst>
                                </p:cTn>
                              </p:par>
                            </p:childTnLst>
                          </p:cTn>
                        </p:par>
                      </p:childTnLst>
                    </p:cTn>
                  </p:par>
                  <p:par>
                    <p:cTn id="153" fill="hold">
                      <p:stCondLst>
                        <p:cond delay="indefinite"/>
                      </p:stCondLst>
                      <p:childTnLst>
                        <p:par>
                          <p:cTn id="154" fill="hold">
                            <p:stCondLst>
                              <p:cond delay="0"/>
                            </p:stCondLst>
                            <p:childTnLst>
                              <p:par>
                                <p:cTn id="155" presetID="14" presetClass="entr" presetSubtype="10" fill="hold" nodeType="clickEffect">
                                  <p:stCondLst>
                                    <p:cond delay="0"/>
                                  </p:stCondLst>
                                  <p:childTnLst>
                                    <p:set>
                                      <p:cBhvr>
                                        <p:cTn id="156" dur="1" fill="hold">
                                          <p:stCondLst>
                                            <p:cond delay="0"/>
                                          </p:stCondLst>
                                        </p:cTn>
                                        <p:tgtEl>
                                          <p:spTgt spid="76"/>
                                        </p:tgtEl>
                                        <p:attrNameLst>
                                          <p:attrName>style.visibility</p:attrName>
                                        </p:attrNameLst>
                                      </p:cBhvr>
                                      <p:to>
                                        <p:strVal val="visible"/>
                                      </p:to>
                                    </p:set>
                                    <p:animEffect transition="in" filter="randombar(horizontal)">
                                      <p:cBhvr>
                                        <p:cTn id="157" dur="500"/>
                                        <p:tgtEl>
                                          <p:spTgt spid="76"/>
                                        </p:tgtEl>
                                      </p:cBhvr>
                                    </p:animEffect>
                                  </p:childTnLst>
                                </p:cTn>
                              </p:par>
                            </p:childTnLst>
                          </p:cTn>
                        </p:par>
                      </p:childTnLst>
                    </p:cTn>
                  </p:par>
                  <p:par>
                    <p:cTn id="158" fill="hold">
                      <p:stCondLst>
                        <p:cond delay="indefinite"/>
                      </p:stCondLst>
                      <p:childTnLst>
                        <p:par>
                          <p:cTn id="159" fill="hold">
                            <p:stCondLst>
                              <p:cond delay="0"/>
                            </p:stCondLst>
                            <p:childTnLst>
                              <p:par>
                                <p:cTn id="160" presetID="26" presetClass="entr" presetSubtype="0" fill="hold" grpId="0" nodeType="clickEffect">
                                  <p:stCondLst>
                                    <p:cond delay="0"/>
                                  </p:stCondLst>
                                  <p:childTnLst>
                                    <p:set>
                                      <p:cBhvr>
                                        <p:cTn id="161" dur="1" fill="hold">
                                          <p:stCondLst>
                                            <p:cond delay="0"/>
                                          </p:stCondLst>
                                        </p:cTn>
                                        <p:tgtEl>
                                          <p:spTgt spid="3"/>
                                        </p:tgtEl>
                                        <p:attrNameLst>
                                          <p:attrName>style.visibility</p:attrName>
                                        </p:attrNameLst>
                                      </p:cBhvr>
                                      <p:to>
                                        <p:strVal val="visible"/>
                                      </p:to>
                                    </p:set>
                                    <p:animEffect transition="in" filter="wipe(down)">
                                      <p:cBhvr>
                                        <p:cTn id="162" dur="580">
                                          <p:stCondLst>
                                            <p:cond delay="0"/>
                                          </p:stCondLst>
                                        </p:cTn>
                                        <p:tgtEl>
                                          <p:spTgt spid="3"/>
                                        </p:tgtEl>
                                      </p:cBhvr>
                                    </p:animEffect>
                                    <p:anim calcmode="lin" valueType="num">
                                      <p:cBhvr>
                                        <p:cTn id="16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6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6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68" dur="26">
                                          <p:stCondLst>
                                            <p:cond delay="650"/>
                                          </p:stCondLst>
                                        </p:cTn>
                                        <p:tgtEl>
                                          <p:spTgt spid="3"/>
                                        </p:tgtEl>
                                      </p:cBhvr>
                                      <p:to x="100000" y="60000"/>
                                    </p:animScale>
                                    <p:animScale>
                                      <p:cBhvr>
                                        <p:cTn id="169" dur="166" decel="50000">
                                          <p:stCondLst>
                                            <p:cond delay="676"/>
                                          </p:stCondLst>
                                        </p:cTn>
                                        <p:tgtEl>
                                          <p:spTgt spid="3"/>
                                        </p:tgtEl>
                                      </p:cBhvr>
                                      <p:to x="100000" y="100000"/>
                                    </p:animScale>
                                    <p:animScale>
                                      <p:cBhvr>
                                        <p:cTn id="170" dur="26">
                                          <p:stCondLst>
                                            <p:cond delay="1312"/>
                                          </p:stCondLst>
                                        </p:cTn>
                                        <p:tgtEl>
                                          <p:spTgt spid="3"/>
                                        </p:tgtEl>
                                      </p:cBhvr>
                                      <p:to x="100000" y="80000"/>
                                    </p:animScale>
                                    <p:animScale>
                                      <p:cBhvr>
                                        <p:cTn id="171" dur="166" decel="50000">
                                          <p:stCondLst>
                                            <p:cond delay="1338"/>
                                          </p:stCondLst>
                                        </p:cTn>
                                        <p:tgtEl>
                                          <p:spTgt spid="3"/>
                                        </p:tgtEl>
                                      </p:cBhvr>
                                      <p:to x="100000" y="100000"/>
                                    </p:animScale>
                                    <p:animScale>
                                      <p:cBhvr>
                                        <p:cTn id="172" dur="26">
                                          <p:stCondLst>
                                            <p:cond delay="1642"/>
                                          </p:stCondLst>
                                        </p:cTn>
                                        <p:tgtEl>
                                          <p:spTgt spid="3"/>
                                        </p:tgtEl>
                                      </p:cBhvr>
                                      <p:to x="100000" y="90000"/>
                                    </p:animScale>
                                    <p:animScale>
                                      <p:cBhvr>
                                        <p:cTn id="173" dur="166" decel="50000">
                                          <p:stCondLst>
                                            <p:cond delay="1668"/>
                                          </p:stCondLst>
                                        </p:cTn>
                                        <p:tgtEl>
                                          <p:spTgt spid="3"/>
                                        </p:tgtEl>
                                      </p:cBhvr>
                                      <p:to x="100000" y="100000"/>
                                    </p:animScale>
                                    <p:animScale>
                                      <p:cBhvr>
                                        <p:cTn id="174" dur="26">
                                          <p:stCondLst>
                                            <p:cond delay="1808"/>
                                          </p:stCondLst>
                                        </p:cTn>
                                        <p:tgtEl>
                                          <p:spTgt spid="3"/>
                                        </p:tgtEl>
                                      </p:cBhvr>
                                      <p:to x="100000" y="95000"/>
                                    </p:animScale>
                                    <p:animScale>
                                      <p:cBhvr>
                                        <p:cTn id="175" dur="166" decel="50000">
                                          <p:stCondLst>
                                            <p:cond delay="1834"/>
                                          </p:stCondLst>
                                        </p:cTn>
                                        <p:tgtEl>
                                          <p:spTgt spid="3"/>
                                        </p:tgtEl>
                                      </p:cBhvr>
                                      <p:to x="100000" y="100000"/>
                                    </p:animScale>
                                  </p:childTnLst>
                                </p:cTn>
                              </p:par>
                            </p:childTnLst>
                          </p:cTn>
                        </p:par>
                      </p:childTnLst>
                    </p:cTn>
                  </p:par>
                  <p:par>
                    <p:cTn id="176" fill="hold">
                      <p:stCondLst>
                        <p:cond delay="indefinite"/>
                      </p:stCondLst>
                      <p:childTnLst>
                        <p:par>
                          <p:cTn id="177" fill="hold">
                            <p:stCondLst>
                              <p:cond delay="0"/>
                            </p:stCondLst>
                            <p:childTnLst>
                              <p:par>
                                <p:cTn id="178" presetID="21" presetClass="entr" presetSubtype="1" fill="hold" nodeType="clickEffect">
                                  <p:stCondLst>
                                    <p:cond delay="0"/>
                                  </p:stCondLst>
                                  <p:childTnLst>
                                    <p:set>
                                      <p:cBhvr>
                                        <p:cTn id="179" dur="1" fill="hold">
                                          <p:stCondLst>
                                            <p:cond delay="0"/>
                                          </p:stCondLst>
                                        </p:cTn>
                                        <p:tgtEl>
                                          <p:spTgt spid="7"/>
                                        </p:tgtEl>
                                        <p:attrNameLst>
                                          <p:attrName>style.visibility</p:attrName>
                                        </p:attrNameLst>
                                      </p:cBhvr>
                                      <p:to>
                                        <p:strVal val="visible"/>
                                      </p:to>
                                    </p:set>
                                    <p:animEffect transition="in" filter="wheel(1)">
                                      <p:cBhvr>
                                        <p:cTn id="180" dur="2000"/>
                                        <p:tgtEl>
                                          <p:spTgt spid="7"/>
                                        </p:tgtEl>
                                      </p:cBhvr>
                                    </p:animEffect>
                                  </p:childTnLst>
                                </p:cTn>
                              </p:par>
                            </p:childTnLst>
                          </p:cTn>
                        </p:par>
                      </p:childTnLst>
                    </p:cTn>
                  </p:par>
                  <p:par>
                    <p:cTn id="181" fill="hold">
                      <p:stCondLst>
                        <p:cond delay="indefinite"/>
                      </p:stCondLst>
                      <p:childTnLst>
                        <p:par>
                          <p:cTn id="182" fill="hold">
                            <p:stCondLst>
                              <p:cond delay="0"/>
                            </p:stCondLst>
                            <p:childTnLst>
                              <p:par>
                                <p:cTn id="183" presetID="26" presetClass="entr" presetSubtype="0" fill="hold" grpId="0" nodeType="clickEffect">
                                  <p:stCondLst>
                                    <p:cond delay="0"/>
                                  </p:stCondLst>
                                  <p:childTnLst>
                                    <p:set>
                                      <p:cBhvr>
                                        <p:cTn id="184" dur="1" fill="hold">
                                          <p:stCondLst>
                                            <p:cond delay="0"/>
                                          </p:stCondLst>
                                        </p:cTn>
                                        <p:tgtEl>
                                          <p:spTgt spid="11"/>
                                        </p:tgtEl>
                                        <p:attrNameLst>
                                          <p:attrName>style.visibility</p:attrName>
                                        </p:attrNameLst>
                                      </p:cBhvr>
                                      <p:to>
                                        <p:strVal val="visible"/>
                                      </p:to>
                                    </p:set>
                                    <p:animEffect transition="in" filter="wipe(down)">
                                      <p:cBhvr>
                                        <p:cTn id="185" dur="580">
                                          <p:stCondLst>
                                            <p:cond delay="0"/>
                                          </p:stCondLst>
                                        </p:cTn>
                                        <p:tgtEl>
                                          <p:spTgt spid="11"/>
                                        </p:tgtEl>
                                      </p:cBhvr>
                                    </p:animEffect>
                                    <p:anim calcmode="lin" valueType="num">
                                      <p:cBhvr>
                                        <p:cTn id="186"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87"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88"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89"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90"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91" dur="26">
                                          <p:stCondLst>
                                            <p:cond delay="650"/>
                                          </p:stCondLst>
                                        </p:cTn>
                                        <p:tgtEl>
                                          <p:spTgt spid="11"/>
                                        </p:tgtEl>
                                      </p:cBhvr>
                                      <p:to x="100000" y="60000"/>
                                    </p:animScale>
                                    <p:animScale>
                                      <p:cBhvr>
                                        <p:cTn id="192" dur="166" decel="50000">
                                          <p:stCondLst>
                                            <p:cond delay="676"/>
                                          </p:stCondLst>
                                        </p:cTn>
                                        <p:tgtEl>
                                          <p:spTgt spid="11"/>
                                        </p:tgtEl>
                                      </p:cBhvr>
                                      <p:to x="100000" y="100000"/>
                                    </p:animScale>
                                    <p:animScale>
                                      <p:cBhvr>
                                        <p:cTn id="193" dur="26">
                                          <p:stCondLst>
                                            <p:cond delay="1312"/>
                                          </p:stCondLst>
                                        </p:cTn>
                                        <p:tgtEl>
                                          <p:spTgt spid="11"/>
                                        </p:tgtEl>
                                      </p:cBhvr>
                                      <p:to x="100000" y="80000"/>
                                    </p:animScale>
                                    <p:animScale>
                                      <p:cBhvr>
                                        <p:cTn id="194" dur="166" decel="50000">
                                          <p:stCondLst>
                                            <p:cond delay="1338"/>
                                          </p:stCondLst>
                                        </p:cTn>
                                        <p:tgtEl>
                                          <p:spTgt spid="11"/>
                                        </p:tgtEl>
                                      </p:cBhvr>
                                      <p:to x="100000" y="100000"/>
                                    </p:animScale>
                                    <p:animScale>
                                      <p:cBhvr>
                                        <p:cTn id="195" dur="26">
                                          <p:stCondLst>
                                            <p:cond delay="1642"/>
                                          </p:stCondLst>
                                        </p:cTn>
                                        <p:tgtEl>
                                          <p:spTgt spid="11"/>
                                        </p:tgtEl>
                                      </p:cBhvr>
                                      <p:to x="100000" y="90000"/>
                                    </p:animScale>
                                    <p:animScale>
                                      <p:cBhvr>
                                        <p:cTn id="196" dur="166" decel="50000">
                                          <p:stCondLst>
                                            <p:cond delay="1668"/>
                                          </p:stCondLst>
                                        </p:cTn>
                                        <p:tgtEl>
                                          <p:spTgt spid="11"/>
                                        </p:tgtEl>
                                      </p:cBhvr>
                                      <p:to x="100000" y="100000"/>
                                    </p:animScale>
                                    <p:animScale>
                                      <p:cBhvr>
                                        <p:cTn id="197" dur="26">
                                          <p:stCondLst>
                                            <p:cond delay="1808"/>
                                          </p:stCondLst>
                                        </p:cTn>
                                        <p:tgtEl>
                                          <p:spTgt spid="11"/>
                                        </p:tgtEl>
                                      </p:cBhvr>
                                      <p:to x="100000" y="95000"/>
                                    </p:animScale>
                                    <p:animScale>
                                      <p:cBhvr>
                                        <p:cTn id="198" dur="166" decel="50000">
                                          <p:stCondLst>
                                            <p:cond delay="1834"/>
                                          </p:stCondLst>
                                        </p:cTn>
                                        <p:tgtEl>
                                          <p:spTgt spid="11"/>
                                        </p:tgtEl>
                                      </p:cBhvr>
                                      <p:to x="100000" y="100000"/>
                                    </p:animScale>
                                  </p:childTnLst>
                                </p:cTn>
                              </p:par>
                            </p:childTnLst>
                          </p:cTn>
                        </p:par>
                      </p:childTnLst>
                    </p:cTn>
                  </p:par>
                  <p:par>
                    <p:cTn id="199" fill="hold">
                      <p:stCondLst>
                        <p:cond delay="indefinite"/>
                      </p:stCondLst>
                      <p:childTnLst>
                        <p:par>
                          <p:cTn id="200" fill="hold">
                            <p:stCondLst>
                              <p:cond delay="0"/>
                            </p:stCondLst>
                            <p:childTnLst>
                              <p:par>
                                <p:cTn id="201" presetID="21" presetClass="entr" presetSubtype="1" fill="hold" nodeType="clickEffect">
                                  <p:stCondLst>
                                    <p:cond delay="0"/>
                                  </p:stCondLst>
                                  <p:childTnLst>
                                    <p:set>
                                      <p:cBhvr>
                                        <p:cTn id="202" dur="1" fill="hold">
                                          <p:stCondLst>
                                            <p:cond delay="0"/>
                                          </p:stCondLst>
                                        </p:cTn>
                                        <p:tgtEl>
                                          <p:spTgt spid="8"/>
                                        </p:tgtEl>
                                        <p:attrNameLst>
                                          <p:attrName>style.visibility</p:attrName>
                                        </p:attrNameLst>
                                      </p:cBhvr>
                                      <p:to>
                                        <p:strVal val="visible"/>
                                      </p:to>
                                    </p:set>
                                    <p:animEffect transition="in" filter="wheel(1)">
                                      <p:cBhvr>
                                        <p:cTn id="203" dur="2000"/>
                                        <p:tgtEl>
                                          <p:spTgt spid="8"/>
                                        </p:tgtEl>
                                      </p:cBhvr>
                                    </p:animEffect>
                                  </p:childTnLst>
                                </p:cTn>
                              </p:par>
                            </p:childTnLst>
                          </p:cTn>
                        </p:par>
                      </p:childTnLst>
                    </p:cTn>
                  </p:par>
                  <p:par>
                    <p:cTn id="204" fill="hold">
                      <p:stCondLst>
                        <p:cond delay="indefinite"/>
                      </p:stCondLst>
                      <p:childTnLst>
                        <p:par>
                          <p:cTn id="205" fill="hold">
                            <p:stCondLst>
                              <p:cond delay="0"/>
                            </p:stCondLst>
                            <p:childTnLst>
                              <p:par>
                                <p:cTn id="206" presetID="21" presetClass="entr" presetSubtype="1" fill="hold" nodeType="clickEffect">
                                  <p:stCondLst>
                                    <p:cond delay="0"/>
                                  </p:stCondLst>
                                  <p:childTnLst>
                                    <p:set>
                                      <p:cBhvr>
                                        <p:cTn id="207" dur="1" fill="hold">
                                          <p:stCondLst>
                                            <p:cond delay="0"/>
                                          </p:stCondLst>
                                        </p:cTn>
                                        <p:tgtEl>
                                          <p:spTgt spid="10"/>
                                        </p:tgtEl>
                                        <p:attrNameLst>
                                          <p:attrName>style.visibility</p:attrName>
                                        </p:attrNameLst>
                                      </p:cBhvr>
                                      <p:to>
                                        <p:strVal val="visible"/>
                                      </p:to>
                                    </p:set>
                                    <p:animEffect transition="in" filter="wheel(1)">
                                      <p:cBhvr>
                                        <p:cTn id="208" dur="2000"/>
                                        <p:tgtEl>
                                          <p:spTgt spid="10"/>
                                        </p:tgtEl>
                                      </p:cBhvr>
                                    </p:animEffect>
                                  </p:childTnLst>
                                </p:cTn>
                              </p:par>
                            </p:childTnLst>
                          </p:cTn>
                        </p:par>
                      </p:childTnLst>
                    </p:cTn>
                  </p:par>
                  <p:par>
                    <p:cTn id="209" fill="hold">
                      <p:stCondLst>
                        <p:cond delay="indefinite"/>
                      </p:stCondLst>
                      <p:childTnLst>
                        <p:par>
                          <p:cTn id="210" fill="hold">
                            <p:stCondLst>
                              <p:cond delay="0"/>
                            </p:stCondLst>
                            <p:childTnLst>
                              <p:par>
                                <p:cTn id="211" presetID="21" presetClass="entr" presetSubtype="1" fill="hold" nodeType="clickEffect">
                                  <p:stCondLst>
                                    <p:cond delay="0"/>
                                  </p:stCondLst>
                                  <p:childTnLst>
                                    <p:set>
                                      <p:cBhvr>
                                        <p:cTn id="212" dur="1" fill="hold">
                                          <p:stCondLst>
                                            <p:cond delay="0"/>
                                          </p:stCondLst>
                                        </p:cTn>
                                        <p:tgtEl>
                                          <p:spTgt spid="104"/>
                                        </p:tgtEl>
                                        <p:attrNameLst>
                                          <p:attrName>style.visibility</p:attrName>
                                        </p:attrNameLst>
                                      </p:cBhvr>
                                      <p:to>
                                        <p:strVal val="visible"/>
                                      </p:to>
                                    </p:set>
                                    <p:animEffect transition="in" filter="wheel(1)">
                                      <p:cBhvr>
                                        <p:cTn id="213" dur="2000"/>
                                        <p:tgtEl>
                                          <p:spTgt spid="104"/>
                                        </p:tgtEl>
                                      </p:cBhvr>
                                    </p:animEffect>
                                  </p:childTnLst>
                                </p:cTn>
                              </p:par>
                            </p:childTnLst>
                          </p:cTn>
                        </p:par>
                      </p:childTnLst>
                    </p:cTn>
                  </p:par>
                  <p:par>
                    <p:cTn id="214" fill="hold">
                      <p:stCondLst>
                        <p:cond delay="indefinite"/>
                      </p:stCondLst>
                      <p:childTnLst>
                        <p:par>
                          <p:cTn id="215" fill="hold">
                            <p:stCondLst>
                              <p:cond delay="0"/>
                            </p:stCondLst>
                            <p:childTnLst>
                              <p:par>
                                <p:cTn id="216" presetID="2" presetClass="entr" presetSubtype="4" fill="hold" nodeType="clickEffect">
                                  <p:stCondLst>
                                    <p:cond delay="0"/>
                                  </p:stCondLst>
                                  <p:childTnLst>
                                    <p:set>
                                      <p:cBhvr>
                                        <p:cTn id="217" dur="1" fill="hold">
                                          <p:stCondLst>
                                            <p:cond delay="0"/>
                                          </p:stCondLst>
                                        </p:cTn>
                                        <p:tgtEl>
                                          <p:spTgt spid="6"/>
                                        </p:tgtEl>
                                        <p:attrNameLst>
                                          <p:attrName>style.visibility</p:attrName>
                                        </p:attrNameLst>
                                      </p:cBhvr>
                                      <p:to>
                                        <p:strVal val="visible"/>
                                      </p:to>
                                    </p:set>
                                    <p:anim calcmode="lin" valueType="num">
                                      <p:cBhvr additive="base">
                                        <p:cTn id="218" dur="500" fill="hold"/>
                                        <p:tgtEl>
                                          <p:spTgt spid="6"/>
                                        </p:tgtEl>
                                        <p:attrNameLst>
                                          <p:attrName>ppt_x</p:attrName>
                                        </p:attrNameLst>
                                      </p:cBhvr>
                                      <p:tavLst>
                                        <p:tav tm="0">
                                          <p:val>
                                            <p:strVal val="#ppt_x"/>
                                          </p:val>
                                        </p:tav>
                                        <p:tav tm="100000">
                                          <p:val>
                                            <p:strVal val="#ppt_x"/>
                                          </p:val>
                                        </p:tav>
                                      </p:tavLst>
                                    </p:anim>
                                    <p:anim calcmode="lin" valueType="num">
                                      <p:cBhvr additive="base">
                                        <p:cTn id="2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p:bldP spid="35" grpId="0"/>
      <p:bldP spid="50" grpId="0"/>
      <p:bldP spid="2" grpId="0"/>
      <p:bldP spid="3" grpId="0"/>
      <p:bldP spid="5" grpId="0"/>
      <p:bldP spid="11" grpId="0"/>
      <p:bldP spid="8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8252792" y="1195428"/>
            <a:ext cx="783704" cy="600806"/>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dirty="0" smtClean="0"/>
              <a:t>نشاط 2</a:t>
            </a:r>
            <a:endParaRPr lang="ar-EG" dirty="0"/>
          </a:p>
        </p:txBody>
      </p:sp>
      <p:sp>
        <p:nvSpPr>
          <p:cNvPr id="4" name="TextBox 3"/>
          <p:cNvSpPr txBox="1"/>
          <p:nvPr/>
        </p:nvSpPr>
        <p:spPr>
          <a:xfrm>
            <a:off x="4412602" y="318033"/>
            <a:ext cx="4623894" cy="584775"/>
          </a:xfrm>
          <a:prstGeom prst="rect">
            <a:avLst/>
          </a:prstGeom>
          <a:noFill/>
        </p:spPr>
        <p:txBody>
          <a:bodyPr wrap="square" rtlCol="1">
            <a:spAutoFit/>
          </a:bodyPr>
          <a:lstStyle/>
          <a:p>
            <a:r>
              <a:rPr lang="ar-EG" sz="3200" b="1" dirty="0" smtClean="0">
                <a:solidFill>
                  <a:schemeClr val="accent4">
                    <a:lumMod val="50000"/>
                  </a:schemeClr>
                </a:solidFill>
              </a:rPr>
              <a:t>وصف الجدول الدوري الحديث</a:t>
            </a:r>
            <a:endParaRPr lang="ar-EG" sz="3200" b="1" dirty="0">
              <a:solidFill>
                <a:schemeClr val="accent4">
                  <a:lumMod val="50000"/>
                </a:schemeClr>
              </a:solidFill>
            </a:endParaRPr>
          </a:p>
        </p:txBody>
      </p:sp>
      <p:sp>
        <p:nvSpPr>
          <p:cNvPr id="6" name="TextBox 5"/>
          <p:cNvSpPr txBox="1"/>
          <p:nvPr/>
        </p:nvSpPr>
        <p:spPr>
          <a:xfrm>
            <a:off x="2780184" y="1169132"/>
            <a:ext cx="5472608" cy="369332"/>
          </a:xfrm>
          <a:prstGeom prst="rect">
            <a:avLst/>
          </a:prstGeom>
          <a:noFill/>
        </p:spPr>
        <p:txBody>
          <a:bodyPr wrap="square" rtlCol="1">
            <a:spAutoFit/>
          </a:bodyPr>
          <a:lstStyle/>
          <a:p>
            <a:endParaRPr lang="ar-EG" dirty="0"/>
          </a:p>
        </p:txBody>
      </p:sp>
      <p:sp>
        <p:nvSpPr>
          <p:cNvPr id="7" name="TextBox 6"/>
          <p:cNvSpPr txBox="1"/>
          <p:nvPr/>
        </p:nvSpPr>
        <p:spPr>
          <a:xfrm>
            <a:off x="4788024" y="1270596"/>
            <a:ext cx="3464768" cy="461665"/>
          </a:xfrm>
          <a:prstGeom prst="rect">
            <a:avLst/>
          </a:prstGeom>
          <a:solidFill>
            <a:schemeClr val="accent2">
              <a:lumMod val="20000"/>
              <a:lumOff val="80000"/>
            </a:schemeClr>
          </a:solidFill>
        </p:spPr>
        <p:txBody>
          <a:bodyPr wrap="square" rtlCol="1">
            <a:spAutoFit/>
          </a:bodyPr>
          <a:lstStyle/>
          <a:p>
            <a:r>
              <a:rPr lang="ar-EG" sz="2400" b="1" dirty="0" smtClean="0">
                <a:solidFill>
                  <a:schemeClr val="accent4">
                    <a:lumMod val="50000"/>
                  </a:schemeClr>
                </a:solidFill>
              </a:rPr>
              <a:t>وصف الجدول الدوري الحديث</a:t>
            </a:r>
            <a:endParaRPr lang="ar-EG" sz="2400" b="1" dirty="0">
              <a:solidFill>
                <a:schemeClr val="accent4">
                  <a:lumMod val="50000"/>
                </a:schemeClr>
              </a:solidFill>
            </a:endParaRPr>
          </a:p>
        </p:txBody>
      </p:sp>
      <p:sp>
        <p:nvSpPr>
          <p:cNvPr id="8" name="TextBox 7"/>
          <p:cNvSpPr txBox="1"/>
          <p:nvPr/>
        </p:nvSpPr>
        <p:spPr>
          <a:xfrm>
            <a:off x="1476382" y="1204084"/>
            <a:ext cx="3312368" cy="461665"/>
          </a:xfrm>
          <a:prstGeom prst="rect">
            <a:avLst/>
          </a:prstGeom>
          <a:noFill/>
        </p:spPr>
        <p:txBody>
          <a:bodyPr wrap="square" rtlCol="1">
            <a:spAutoFit/>
          </a:bodyPr>
          <a:lstStyle/>
          <a:p>
            <a:r>
              <a:rPr lang="ar-EG" sz="2400" dirty="0" smtClean="0">
                <a:solidFill>
                  <a:schemeClr val="accent4">
                    <a:lumMod val="50000"/>
                  </a:schemeClr>
                </a:solidFill>
              </a:rPr>
              <a:t>(نشاط تعاوني )</a:t>
            </a:r>
            <a:endParaRPr lang="ar-EG" sz="2400" dirty="0">
              <a:solidFill>
                <a:schemeClr val="accent4">
                  <a:lumMod val="50000"/>
                </a:schemeClr>
              </a:solidFill>
            </a:endParaRPr>
          </a:p>
        </p:txBody>
      </p:sp>
      <p:sp>
        <p:nvSpPr>
          <p:cNvPr id="9" name="TextBox 8"/>
          <p:cNvSpPr txBox="1"/>
          <p:nvPr/>
        </p:nvSpPr>
        <p:spPr>
          <a:xfrm>
            <a:off x="683568" y="1998585"/>
            <a:ext cx="7848872" cy="830997"/>
          </a:xfrm>
          <a:prstGeom prst="rect">
            <a:avLst/>
          </a:prstGeom>
          <a:noFill/>
        </p:spPr>
        <p:txBody>
          <a:bodyPr wrap="square" rtlCol="1">
            <a:spAutoFit/>
          </a:bodyPr>
          <a:lstStyle/>
          <a:p>
            <a:r>
              <a:rPr lang="ar-EG" sz="2400" dirty="0" smtClean="0">
                <a:latin typeface="Simplified Arabic" panose="02020603050405020304" pitchFamily="18" charset="-78"/>
                <a:cs typeface="Simplified Arabic" panose="02020603050405020304" pitchFamily="18" charset="-78"/>
              </a:rPr>
              <a:t>اشترك مع زملائك في تكوين مجموعة تعاونية لدراسة الجدول الدوري الحديث مع تسجيل الملاحظات علي التساؤلات الموضحة بكتاب الانشطة </a:t>
            </a:r>
            <a:endParaRPr lang="ar-EG" sz="2400" dirty="0">
              <a:latin typeface="Simplified Arabic" panose="02020603050405020304" pitchFamily="18" charset="-78"/>
              <a:cs typeface="Simplified Arabic" panose="02020603050405020304" pitchFamily="18" charset="-78"/>
            </a:endParaRPr>
          </a:p>
        </p:txBody>
      </p:sp>
      <p:sp>
        <p:nvSpPr>
          <p:cNvPr id="10" name="TextBox 9"/>
          <p:cNvSpPr txBox="1"/>
          <p:nvPr/>
        </p:nvSpPr>
        <p:spPr>
          <a:xfrm>
            <a:off x="1835696" y="2803518"/>
            <a:ext cx="7095831" cy="584775"/>
          </a:xfrm>
          <a:prstGeom prst="rect">
            <a:avLst/>
          </a:prstGeom>
          <a:noFill/>
        </p:spPr>
        <p:txBody>
          <a:bodyPr wrap="square" rtlCol="1">
            <a:spAutoFit/>
          </a:bodyPr>
          <a:lstStyle/>
          <a:p>
            <a:r>
              <a:rPr lang="ar-EG" sz="3200" b="1" dirty="0" smtClean="0">
                <a:solidFill>
                  <a:schemeClr val="accent4">
                    <a:lumMod val="50000"/>
                  </a:schemeClr>
                </a:solidFill>
                <a:latin typeface="Simplified Arabic" panose="02020603050405020304" pitchFamily="18" charset="-78"/>
                <a:cs typeface="Simplified Arabic" panose="02020603050405020304" pitchFamily="18" charset="-78"/>
              </a:rPr>
              <a:t>يتضح من دراسة الجدول الدوري الحديث ان:</a:t>
            </a:r>
            <a:endParaRPr lang="ar-EG" sz="3200" b="1" dirty="0">
              <a:solidFill>
                <a:schemeClr val="accent4">
                  <a:lumMod val="50000"/>
                </a:schemeClr>
              </a:solidFill>
              <a:latin typeface="Simplified Arabic" panose="02020603050405020304" pitchFamily="18" charset="-78"/>
              <a:cs typeface="Simplified Arabic" panose="02020603050405020304" pitchFamily="18" charset="-78"/>
            </a:endParaRPr>
          </a:p>
        </p:txBody>
      </p:sp>
      <p:sp>
        <p:nvSpPr>
          <p:cNvPr id="11" name="TextBox 10"/>
          <p:cNvSpPr txBox="1"/>
          <p:nvPr/>
        </p:nvSpPr>
        <p:spPr>
          <a:xfrm>
            <a:off x="1162826" y="3423311"/>
            <a:ext cx="7250395" cy="2677656"/>
          </a:xfrm>
          <a:prstGeom prst="rect">
            <a:avLst/>
          </a:prstGeom>
          <a:noFill/>
        </p:spPr>
        <p:txBody>
          <a:bodyPr wrap="square" rtlCol="1">
            <a:spAutoFit/>
          </a:bodyPr>
          <a:lstStyle/>
          <a:p>
            <a:r>
              <a:rPr lang="ar-EG" sz="2400" dirty="0" smtClean="0">
                <a:latin typeface="Simplified Arabic" panose="02020603050405020304" pitchFamily="18" charset="-78"/>
                <a:cs typeface="Simplified Arabic" panose="02020603050405020304" pitchFamily="18" charset="-78"/>
              </a:rPr>
              <a:t>عدد العناصر المعروفة حتي الان 118 عنصرا منها 92 عنصرا متوافرا بالقشرة الارضية اما بقية العناصر فهي تحصر صناعيا</a:t>
            </a:r>
          </a:p>
          <a:p>
            <a:r>
              <a:rPr lang="ar-EG" sz="2400" dirty="0" smtClean="0">
                <a:latin typeface="Simplified Arabic" panose="02020603050405020304" pitchFamily="18" charset="-78"/>
                <a:cs typeface="Simplified Arabic" panose="02020603050405020304" pitchFamily="18" charset="-78"/>
              </a:rPr>
              <a:t>عناصر المجموعهة (</a:t>
            </a:r>
            <a:r>
              <a:rPr lang="en-US" sz="2400" dirty="0" smtClean="0">
                <a:latin typeface="Simplified Arabic" panose="02020603050405020304" pitchFamily="18" charset="-78"/>
                <a:cs typeface="Simplified Arabic" panose="02020603050405020304" pitchFamily="18" charset="-78"/>
              </a:rPr>
              <a:t> (</a:t>
            </a:r>
            <a:r>
              <a:rPr lang="en-US" sz="2400" dirty="0" smtClean="0">
                <a:solidFill>
                  <a:prstClr val="black"/>
                </a:solidFill>
                <a:latin typeface="Simplified Arabic" panose="02020603050405020304" pitchFamily="18" charset="-78"/>
                <a:cs typeface="Simplified Arabic" panose="02020603050405020304" pitchFamily="18" charset="-78"/>
              </a:rPr>
              <a:t>A</a:t>
            </a:r>
            <a:r>
              <a:rPr lang="ar-EG" sz="2400" dirty="0" smtClean="0">
                <a:solidFill>
                  <a:prstClr val="black"/>
                </a:solidFill>
                <a:latin typeface="Simplified Arabic" panose="02020603050405020304" pitchFamily="18" charset="-78"/>
                <a:cs typeface="Simplified Arabic" panose="02020603050405020304" pitchFamily="18" charset="-78"/>
              </a:rPr>
              <a:t>تقع علي يسار و يمين الجدول الدوري و يمكن تحديد مواضعها بالجدول الدوري الحديث بمعلومية اعدادها الذرية و بالعكس</a:t>
            </a:r>
          </a:p>
          <a:p>
            <a:r>
              <a:rPr lang="ar-EG" sz="2400" dirty="0" smtClean="0">
                <a:solidFill>
                  <a:prstClr val="black"/>
                </a:solidFill>
                <a:latin typeface="Simplified Arabic" panose="02020603050405020304" pitchFamily="18" charset="-78"/>
                <a:cs typeface="Simplified Arabic" panose="02020603050405020304" pitchFamily="18" charset="-78"/>
              </a:rPr>
              <a:t>عناصر المجموعة (</a:t>
            </a:r>
            <a:r>
              <a:rPr lang="en-US" sz="2400" dirty="0">
                <a:solidFill>
                  <a:prstClr val="black"/>
                </a:solidFill>
                <a:latin typeface="Simplified Arabic" panose="02020603050405020304" pitchFamily="18" charset="-78"/>
                <a:cs typeface="Simplified Arabic" panose="02020603050405020304" pitchFamily="18" charset="-78"/>
              </a:rPr>
              <a:t>B</a:t>
            </a:r>
            <a:r>
              <a:rPr lang="ar-EG" sz="2400" dirty="0" smtClean="0">
                <a:solidFill>
                  <a:prstClr val="black"/>
                </a:solidFill>
                <a:latin typeface="Simplified Arabic" panose="02020603050405020304" pitchFamily="18" charset="-78"/>
                <a:cs typeface="Simplified Arabic" panose="02020603050405020304" pitchFamily="18" charset="-78"/>
              </a:rPr>
              <a:t> </a:t>
            </a:r>
            <a:r>
              <a:rPr lang="en-US" sz="2400" dirty="0" smtClean="0">
                <a:solidFill>
                  <a:prstClr val="black"/>
                </a:solidFill>
                <a:latin typeface="Simplified Arabic" panose="02020603050405020304" pitchFamily="18" charset="-78"/>
                <a:cs typeface="Simplified Arabic" panose="02020603050405020304" pitchFamily="18" charset="-78"/>
              </a:rPr>
              <a:t> (</a:t>
            </a:r>
            <a:r>
              <a:rPr lang="ar-EG" sz="2400" dirty="0" smtClean="0">
                <a:solidFill>
                  <a:prstClr val="black"/>
                </a:solidFill>
                <a:latin typeface="Simplified Arabic" panose="02020603050405020304" pitchFamily="18" charset="-78"/>
                <a:cs typeface="Simplified Arabic" panose="02020603050405020304" pitchFamily="18" charset="-78"/>
              </a:rPr>
              <a:t>تقع في وسط الجدول و تبدا من الدورة الرابعة و تشمل 10 مجموعات و تسمي بالعناصر الانتقالية</a:t>
            </a:r>
            <a:endParaRPr lang="ar-EG" sz="2400" dirty="0">
              <a:latin typeface="Simplified Arabic" panose="02020603050405020304" pitchFamily="18" charset="-78"/>
              <a:cs typeface="Simplified Arabic" panose="02020603050405020304" pitchFamily="18" charset="-78"/>
            </a:endParaRPr>
          </a:p>
        </p:txBody>
      </p:sp>
      <p:sp>
        <p:nvSpPr>
          <p:cNvPr id="13" name="Action Button: Forward or Next 12">
            <a:hlinkClick r:id="" action="ppaction://hlinkshowjump?jump=nextslide" highlightClick="1"/>
          </p:cNvPr>
          <p:cNvSpPr/>
          <p:nvPr/>
        </p:nvSpPr>
        <p:spPr>
          <a:xfrm>
            <a:off x="6084027" y="6135985"/>
            <a:ext cx="360040" cy="32500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4" name="Action Button: Back or Previous 13">
            <a:hlinkClick r:id="" action="ppaction://hlinkshowjump?jump=previousslide" highlightClick="1"/>
          </p:cNvPr>
          <p:cNvSpPr/>
          <p:nvPr/>
        </p:nvSpPr>
        <p:spPr>
          <a:xfrm>
            <a:off x="3671758" y="6135985"/>
            <a:ext cx="360040" cy="32500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1689327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randombar(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randombar(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80">
                                          <p:stCondLst>
                                            <p:cond delay="0"/>
                                          </p:stCondLst>
                                        </p:cTn>
                                        <p:tgtEl>
                                          <p:spTgt spid="10"/>
                                        </p:tgtEl>
                                      </p:cBhvr>
                                    </p:animEffect>
                                    <p:anim calcmode="lin" valueType="num">
                                      <p:cBhvr>
                                        <p:cTn id="3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39" dur="26">
                                          <p:stCondLst>
                                            <p:cond delay="650"/>
                                          </p:stCondLst>
                                        </p:cTn>
                                        <p:tgtEl>
                                          <p:spTgt spid="10"/>
                                        </p:tgtEl>
                                      </p:cBhvr>
                                      <p:to x="100000" y="60000"/>
                                    </p:animScale>
                                    <p:animScale>
                                      <p:cBhvr>
                                        <p:cTn id="40" dur="166" decel="50000">
                                          <p:stCondLst>
                                            <p:cond delay="676"/>
                                          </p:stCondLst>
                                        </p:cTn>
                                        <p:tgtEl>
                                          <p:spTgt spid="10"/>
                                        </p:tgtEl>
                                      </p:cBhvr>
                                      <p:to x="100000" y="100000"/>
                                    </p:animScale>
                                    <p:animScale>
                                      <p:cBhvr>
                                        <p:cTn id="41" dur="26">
                                          <p:stCondLst>
                                            <p:cond delay="1312"/>
                                          </p:stCondLst>
                                        </p:cTn>
                                        <p:tgtEl>
                                          <p:spTgt spid="10"/>
                                        </p:tgtEl>
                                      </p:cBhvr>
                                      <p:to x="100000" y="80000"/>
                                    </p:animScale>
                                    <p:animScale>
                                      <p:cBhvr>
                                        <p:cTn id="42" dur="166" decel="50000">
                                          <p:stCondLst>
                                            <p:cond delay="1338"/>
                                          </p:stCondLst>
                                        </p:cTn>
                                        <p:tgtEl>
                                          <p:spTgt spid="10"/>
                                        </p:tgtEl>
                                      </p:cBhvr>
                                      <p:to x="100000" y="100000"/>
                                    </p:animScale>
                                    <p:animScale>
                                      <p:cBhvr>
                                        <p:cTn id="43" dur="26">
                                          <p:stCondLst>
                                            <p:cond delay="1642"/>
                                          </p:stCondLst>
                                        </p:cTn>
                                        <p:tgtEl>
                                          <p:spTgt spid="10"/>
                                        </p:tgtEl>
                                      </p:cBhvr>
                                      <p:to x="100000" y="90000"/>
                                    </p:animScale>
                                    <p:animScale>
                                      <p:cBhvr>
                                        <p:cTn id="44" dur="166" decel="50000">
                                          <p:stCondLst>
                                            <p:cond delay="1668"/>
                                          </p:stCondLst>
                                        </p:cTn>
                                        <p:tgtEl>
                                          <p:spTgt spid="10"/>
                                        </p:tgtEl>
                                      </p:cBhvr>
                                      <p:to x="100000" y="100000"/>
                                    </p:animScale>
                                    <p:animScale>
                                      <p:cBhvr>
                                        <p:cTn id="45" dur="26">
                                          <p:stCondLst>
                                            <p:cond delay="1808"/>
                                          </p:stCondLst>
                                        </p:cTn>
                                        <p:tgtEl>
                                          <p:spTgt spid="10"/>
                                        </p:tgtEl>
                                      </p:cBhvr>
                                      <p:to x="100000" y="95000"/>
                                    </p:animScale>
                                    <p:animScale>
                                      <p:cBhvr>
                                        <p:cTn id="46" dur="166" decel="50000">
                                          <p:stCondLst>
                                            <p:cond delay="1834"/>
                                          </p:stCondLst>
                                        </p:cTn>
                                        <p:tgtEl>
                                          <p:spTgt spid="10"/>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circle(in)">
                                      <p:cBhvr>
                                        <p:cTn id="5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7" grpId="0" animBg="1"/>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475656" y="188640"/>
            <a:ext cx="3024336" cy="5544616"/>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ar-EG" sz="3200" b="1" dirty="0" smtClean="0">
                <a:solidFill>
                  <a:schemeClr val="accent4">
                    <a:lumMod val="50000"/>
                  </a:schemeClr>
                </a:solidFill>
              </a:rPr>
              <a:t>معلومة اثرائية</a:t>
            </a:r>
          </a:p>
          <a:p>
            <a:pPr marL="285750" indent="-285750" algn="ctr">
              <a:buFont typeface="Arial" pitchFamily="34" charset="0"/>
              <a:buChar char="•"/>
            </a:pPr>
            <a:r>
              <a:rPr lang="ar-EG" sz="2400" dirty="0" smtClean="0">
                <a:latin typeface="Simplified Arabic" panose="02020603050405020304" pitchFamily="18" charset="-78"/>
                <a:cs typeface="Simplified Arabic" panose="02020603050405020304" pitchFamily="18" charset="-78"/>
              </a:rPr>
              <a:t>العناصر المكتشفة حديثا لا توجد في الطبيعة و انها يتم تحضيرها من عناصر اخري بشكل صناعي و هي عناصر مشعة تتحلل انويتها في اقل من الثانية </a:t>
            </a:r>
          </a:p>
          <a:p>
            <a:pPr marL="285750" indent="-285750" algn="ctr">
              <a:buFont typeface="Arial" pitchFamily="34" charset="0"/>
              <a:buChar char="•"/>
            </a:pPr>
            <a:r>
              <a:rPr lang="ar-EG" sz="2400" dirty="0" smtClean="0">
                <a:latin typeface="Simplified Arabic" panose="02020603050405020304" pitchFamily="18" charset="-78"/>
                <a:cs typeface="Simplified Arabic" panose="02020603050405020304" pitchFamily="18" charset="-78"/>
              </a:rPr>
              <a:t>استخدم برنامج الاكسيل </a:t>
            </a:r>
            <a:r>
              <a:rPr lang="en-US" sz="2400" dirty="0" smtClean="0">
                <a:latin typeface="Simplified Arabic" panose="02020603050405020304" pitchFamily="18" charset="-78"/>
                <a:cs typeface="Simplified Arabic" panose="02020603050405020304" pitchFamily="18" charset="-78"/>
              </a:rPr>
              <a:t>Excel </a:t>
            </a:r>
            <a:r>
              <a:rPr lang="ar-EG" sz="2400" dirty="0" smtClean="0">
                <a:latin typeface="Simplified Arabic" panose="02020603050405020304" pitchFamily="18" charset="-78"/>
                <a:cs typeface="Simplified Arabic" panose="02020603050405020304" pitchFamily="18" charset="-78"/>
              </a:rPr>
              <a:t>في الحاسب الالي في رسم جدول يوضح مجموعة ودورات الجدول الدوري</a:t>
            </a:r>
            <a:endParaRPr lang="ar-EG" sz="2400" dirty="0">
              <a:latin typeface="Simplified Arabic" panose="02020603050405020304" pitchFamily="18" charset="-78"/>
              <a:cs typeface="Simplified Arabic" panose="02020603050405020304" pitchFamily="18" charset="-78"/>
            </a:endParaRPr>
          </a:p>
        </p:txBody>
      </p:sp>
      <p:sp>
        <p:nvSpPr>
          <p:cNvPr id="4" name="TextBox 3"/>
          <p:cNvSpPr txBox="1"/>
          <p:nvPr/>
        </p:nvSpPr>
        <p:spPr>
          <a:xfrm>
            <a:off x="7040822" y="281551"/>
            <a:ext cx="1960287" cy="584775"/>
          </a:xfrm>
          <a:prstGeom prst="rect">
            <a:avLst/>
          </a:prstGeom>
          <a:solidFill>
            <a:srgbClr val="FFFF00"/>
          </a:solidFill>
        </p:spPr>
        <p:txBody>
          <a:bodyPr wrap="square" rtlCol="1">
            <a:spAutoFit/>
          </a:bodyPr>
          <a:lstStyle/>
          <a:p>
            <a:r>
              <a:rPr lang="ar-EG" sz="3200" dirty="0" smtClean="0">
                <a:solidFill>
                  <a:schemeClr val="accent4">
                    <a:lumMod val="50000"/>
                  </a:schemeClr>
                </a:solidFill>
                <a:latin typeface="Simplified Arabic" panose="02020603050405020304" pitchFamily="18" charset="-78"/>
                <a:cs typeface="Simplified Arabic" panose="02020603050405020304" pitchFamily="18" charset="-78"/>
              </a:rPr>
              <a:t>تدريب (2)</a:t>
            </a:r>
            <a:endParaRPr lang="ar-EG" sz="3200" dirty="0">
              <a:solidFill>
                <a:schemeClr val="accent4">
                  <a:lumMod val="50000"/>
                </a:schemeClr>
              </a:solidFill>
              <a:latin typeface="Simplified Arabic" panose="02020603050405020304" pitchFamily="18" charset="-78"/>
              <a:cs typeface="Simplified Arabic" panose="02020603050405020304" pitchFamily="18" charset="-78"/>
            </a:endParaRPr>
          </a:p>
        </p:txBody>
      </p:sp>
      <p:sp>
        <p:nvSpPr>
          <p:cNvPr id="5" name="TextBox 4"/>
          <p:cNvSpPr txBox="1"/>
          <p:nvPr/>
        </p:nvSpPr>
        <p:spPr>
          <a:xfrm>
            <a:off x="4860032" y="917431"/>
            <a:ext cx="4032448" cy="461665"/>
          </a:xfrm>
          <a:prstGeom prst="rect">
            <a:avLst/>
          </a:prstGeom>
          <a:noFill/>
        </p:spPr>
        <p:txBody>
          <a:bodyPr wrap="square" rtlCol="1">
            <a:spAutoFit/>
          </a:bodyPr>
          <a:lstStyle/>
          <a:p>
            <a:r>
              <a:rPr lang="ar-EG" sz="2400" dirty="0" smtClean="0">
                <a:solidFill>
                  <a:schemeClr val="accent4">
                    <a:lumMod val="50000"/>
                  </a:schemeClr>
                </a:solidFill>
                <a:latin typeface="Simplified Arabic" panose="02020603050405020304" pitchFamily="18" charset="-78"/>
                <a:cs typeface="Simplified Arabic" panose="02020603050405020304" pitchFamily="18" charset="-78"/>
              </a:rPr>
              <a:t>حل التدريب الموجود بكتاب الانشطة</a:t>
            </a:r>
            <a:endParaRPr lang="ar-EG" sz="2400" dirty="0">
              <a:solidFill>
                <a:schemeClr val="accent4">
                  <a:lumMod val="50000"/>
                </a:schemeClr>
              </a:solidFill>
              <a:latin typeface="Simplified Arabic" panose="02020603050405020304" pitchFamily="18" charset="-78"/>
              <a:cs typeface="Simplified Arabic" panose="02020603050405020304" pitchFamily="18" charset="-78"/>
            </a:endParaRPr>
          </a:p>
        </p:txBody>
      </p:sp>
      <p:sp>
        <p:nvSpPr>
          <p:cNvPr id="6" name="TextBox 5"/>
          <p:cNvSpPr txBox="1"/>
          <p:nvPr/>
        </p:nvSpPr>
        <p:spPr>
          <a:xfrm>
            <a:off x="4139952" y="1553363"/>
            <a:ext cx="4896544" cy="584775"/>
          </a:xfrm>
          <a:prstGeom prst="rect">
            <a:avLst/>
          </a:prstGeom>
          <a:noFill/>
        </p:spPr>
        <p:txBody>
          <a:bodyPr wrap="square" rtlCol="1">
            <a:spAutoFit/>
          </a:bodyPr>
          <a:lstStyle/>
          <a:p>
            <a:r>
              <a:rPr lang="ar-EG" sz="3200" b="1" dirty="0" smtClean="0">
                <a:solidFill>
                  <a:schemeClr val="accent4">
                    <a:lumMod val="50000"/>
                  </a:schemeClr>
                </a:solidFill>
                <a:latin typeface="Simplified Arabic" panose="02020603050405020304" pitchFamily="18" charset="-78"/>
                <a:cs typeface="Simplified Arabic" panose="02020603050405020304" pitchFamily="18" charset="-78"/>
              </a:rPr>
              <a:t>تطبيق حياتي مكتب المنزل</a:t>
            </a:r>
            <a:endParaRPr lang="ar-EG" sz="3200" b="1" dirty="0">
              <a:solidFill>
                <a:schemeClr val="accent4">
                  <a:lumMod val="50000"/>
                </a:schemeClr>
              </a:solidFill>
              <a:latin typeface="Simplified Arabic" panose="02020603050405020304" pitchFamily="18" charset="-78"/>
              <a:cs typeface="Simplified Arabic" panose="02020603050405020304" pitchFamily="18" charset="-78"/>
            </a:endParaRPr>
          </a:p>
        </p:txBody>
      </p:sp>
      <p:sp>
        <p:nvSpPr>
          <p:cNvPr id="7" name="TextBox 6"/>
          <p:cNvSpPr txBox="1"/>
          <p:nvPr/>
        </p:nvSpPr>
        <p:spPr>
          <a:xfrm>
            <a:off x="4499992" y="2083785"/>
            <a:ext cx="4176464" cy="3416320"/>
          </a:xfrm>
          <a:prstGeom prst="rect">
            <a:avLst/>
          </a:prstGeom>
          <a:noFill/>
        </p:spPr>
        <p:txBody>
          <a:bodyPr wrap="square" rtlCol="1">
            <a:spAutoFit/>
          </a:bodyPr>
          <a:lstStyle/>
          <a:p>
            <a:pPr marL="285750" indent="-285750">
              <a:buFont typeface="Courier New" pitchFamily="49" charset="0"/>
              <a:buChar char="o"/>
            </a:pPr>
            <a:r>
              <a:rPr lang="ar-EG" sz="2400" dirty="0" smtClean="0">
                <a:latin typeface="Simplified Arabic" panose="02020603050405020304" pitchFamily="18" charset="-78"/>
                <a:cs typeface="Simplified Arabic" panose="02020603050405020304" pitchFamily="18" charset="-78"/>
              </a:rPr>
              <a:t>كون مكتبة في منزلك من الكتب التي تصدرها مكتبة الاسرة او غيرها من المكتبات</a:t>
            </a:r>
          </a:p>
          <a:p>
            <a:r>
              <a:rPr lang="ar-EG" sz="2400" dirty="0" smtClean="0">
                <a:latin typeface="Simplified Arabic" panose="02020603050405020304" pitchFamily="18" charset="-78"/>
                <a:cs typeface="Simplified Arabic" panose="02020603050405020304" pitchFamily="18" charset="-78"/>
              </a:rPr>
              <a:t>و طبق ما تعلمتة عن تصنيف العناصر في ترتيبها في صفوف افقية ة اعمدة راسية يتضمن كل منها نوعية معينة من الكتب ( علمية . تاريخية .دينية .ادبية .............9مع عمل فهرست للكتب لتبسيط عملية البحث عنها</a:t>
            </a:r>
            <a:endParaRPr lang="ar-EG" sz="2400" dirty="0">
              <a:latin typeface="Simplified Arabic" panose="02020603050405020304" pitchFamily="18" charset="-78"/>
              <a:cs typeface="Simplified Arabic" panose="02020603050405020304" pitchFamily="18" charset="-78"/>
            </a:endParaRPr>
          </a:p>
        </p:txBody>
      </p:sp>
      <p:sp>
        <p:nvSpPr>
          <p:cNvPr id="8" name="Action Button: Forward or Next 7">
            <a:hlinkClick r:id="" action="ppaction://hlinkshowjump?jump=nextslide" highlightClick="1"/>
          </p:cNvPr>
          <p:cNvSpPr/>
          <p:nvPr/>
        </p:nvSpPr>
        <p:spPr>
          <a:xfrm>
            <a:off x="6084027" y="6135985"/>
            <a:ext cx="360040" cy="32500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9" name="Action Button: Back or Previous 8">
            <a:hlinkClick r:id="" action="ppaction://hlinkshowjump?jump=previousslide" highlightClick="1"/>
          </p:cNvPr>
          <p:cNvSpPr/>
          <p:nvPr/>
        </p:nvSpPr>
        <p:spPr>
          <a:xfrm>
            <a:off x="3671758" y="6135985"/>
            <a:ext cx="360040" cy="32500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2299001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2000"/>
                                        <p:tgtEl>
                                          <p:spTgt spid="3"/>
                                        </p:tgtEl>
                                      </p:cBhvr>
                                    </p:animEffect>
                                    <p:anim calcmode="lin" valueType="num">
                                      <p:cBhvr>
                                        <p:cTn id="30" dur="2000" fill="hold"/>
                                        <p:tgtEl>
                                          <p:spTgt spid="3"/>
                                        </p:tgtEl>
                                        <p:attrNameLst>
                                          <p:attrName>ppt_w</p:attrName>
                                        </p:attrNameLst>
                                      </p:cBhvr>
                                      <p:tavLst>
                                        <p:tav tm="0" fmla="#ppt_w*sin(2.5*pi*$)">
                                          <p:val>
                                            <p:fltVal val="0"/>
                                          </p:val>
                                        </p:tav>
                                        <p:tav tm="100000">
                                          <p:val>
                                            <p:fltVal val="1"/>
                                          </p:val>
                                        </p:tav>
                                      </p:tavLst>
                                    </p:anim>
                                    <p:anim calcmode="lin" valueType="num">
                                      <p:cBhvr>
                                        <p:cTn id="31" dur="20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8117172" y="476672"/>
            <a:ext cx="855706" cy="864096"/>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000" dirty="0" smtClean="0"/>
              <a:t>نشاط (3)</a:t>
            </a:r>
            <a:endParaRPr lang="ar-EG" sz="2000" dirty="0"/>
          </a:p>
        </p:txBody>
      </p:sp>
      <p:sp>
        <p:nvSpPr>
          <p:cNvPr id="9" name="TextBox 8"/>
          <p:cNvSpPr txBox="1"/>
          <p:nvPr/>
        </p:nvSpPr>
        <p:spPr>
          <a:xfrm>
            <a:off x="2349765" y="370110"/>
            <a:ext cx="5688632" cy="1077218"/>
          </a:xfrm>
          <a:prstGeom prst="rect">
            <a:avLst/>
          </a:prstGeom>
          <a:solidFill>
            <a:schemeClr val="accent2">
              <a:lumMod val="40000"/>
              <a:lumOff val="60000"/>
            </a:schemeClr>
          </a:solidFill>
        </p:spPr>
        <p:txBody>
          <a:bodyPr wrap="square" rtlCol="1">
            <a:spAutoFit/>
          </a:bodyPr>
          <a:lstStyle/>
          <a:p>
            <a:r>
              <a:rPr lang="ar-EG" sz="3200" b="1" dirty="0" smtClean="0">
                <a:solidFill>
                  <a:schemeClr val="accent4">
                    <a:lumMod val="50000"/>
                  </a:schemeClr>
                </a:solidFill>
              </a:rPr>
              <a:t>تحديد موضع العناصر في الجدول الدوري  بمعلومية عددة الذري</a:t>
            </a:r>
            <a:endParaRPr lang="ar-EG" sz="3200" b="1" dirty="0">
              <a:solidFill>
                <a:schemeClr val="accent4">
                  <a:lumMod val="50000"/>
                </a:schemeClr>
              </a:solidFill>
            </a:endParaRPr>
          </a:p>
        </p:txBody>
      </p:sp>
      <p:sp>
        <p:nvSpPr>
          <p:cNvPr id="10" name="TextBox 9"/>
          <p:cNvSpPr txBox="1"/>
          <p:nvPr/>
        </p:nvSpPr>
        <p:spPr>
          <a:xfrm>
            <a:off x="755576" y="677887"/>
            <a:ext cx="1625528" cy="461665"/>
          </a:xfrm>
          <a:prstGeom prst="rect">
            <a:avLst/>
          </a:prstGeom>
          <a:noFill/>
        </p:spPr>
        <p:txBody>
          <a:bodyPr wrap="square" rtlCol="1">
            <a:spAutoFit/>
          </a:bodyPr>
          <a:lstStyle/>
          <a:p>
            <a:r>
              <a:rPr lang="ar-EG" sz="2400" dirty="0" smtClean="0">
                <a:solidFill>
                  <a:schemeClr val="accent4">
                    <a:lumMod val="50000"/>
                  </a:schemeClr>
                </a:solidFill>
                <a:latin typeface="Simplified Arabic" panose="02020603050405020304" pitchFamily="18" charset="-78"/>
                <a:cs typeface="Simplified Arabic" panose="02020603050405020304" pitchFamily="18" charset="-78"/>
              </a:rPr>
              <a:t>(نشاط تعاوني)</a:t>
            </a:r>
            <a:endParaRPr lang="ar-EG" sz="2400" dirty="0">
              <a:solidFill>
                <a:schemeClr val="accent4">
                  <a:lumMod val="50000"/>
                </a:schemeClr>
              </a:solidFill>
              <a:latin typeface="Simplified Arabic" panose="02020603050405020304" pitchFamily="18" charset="-78"/>
              <a:cs typeface="Simplified Arabic" panose="02020603050405020304" pitchFamily="18" charset="-78"/>
            </a:endParaRPr>
          </a:p>
        </p:txBody>
      </p:sp>
      <p:sp>
        <p:nvSpPr>
          <p:cNvPr id="11" name="TextBox 10"/>
          <p:cNvSpPr txBox="1"/>
          <p:nvPr/>
        </p:nvSpPr>
        <p:spPr>
          <a:xfrm>
            <a:off x="1577988" y="1542515"/>
            <a:ext cx="7394890" cy="830997"/>
          </a:xfrm>
          <a:prstGeom prst="rect">
            <a:avLst/>
          </a:prstGeom>
          <a:noFill/>
        </p:spPr>
        <p:txBody>
          <a:bodyPr wrap="square" rtlCol="1">
            <a:spAutoFit/>
          </a:bodyPr>
          <a:lstStyle/>
          <a:p>
            <a:r>
              <a:rPr lang="ar-EG" sz="2400" dirty="0" smtClean="0">
                <a:latin typeface="Simplified Arabic" panose="02020603050405020304" pitchFamily="18" charset="-78"/>
                <a:cs typeface="Simplified Arabic" panose="02020603050405020304" pitchFamily="18" charset="-78"/>
              </a:rPr>
              <a:t>اشترك مع زملائك في مجموعه تعاونية في اجراء النشاط الموضح بكتاب الانشطة ثم سجل ملاحظتك و استنتاجاتك بالجدول الموضح </a:t>
            </a:r>
            <a:endParaRPr lang="ar-EG" sz="2400" dirty="0">
              <a:latin typeface="Simplified Arabic" panose="02020603050405020304" pitchFamily="18" charset="-78"/>
              <a:cs typeface="Simplified Arabic" panose="02020603050405020304" pitchFamily="18" charset="-78"/>
            </a:endParaRPr>
          </a:p>
        </p:txBody>
      </p:sp>
      <p:sp>
        <p:nvSpPr>
          <p:cNvPr id="12" name="TextBox 11"/>
          <p:cNvSpPr txBox="1"/>
          <p:nvPr/>
        </p:nvSpPr>
        <p:spPr>
          <a:xfrm>
            <a:off x="7604105" y="2595552"/>
            <a:ext cx="1371848" cy="584775"/>
          </a:xfrm>
          <a:prstGeom prst="rect">
            <a:avLst/>
          </a:prstGeom>
          <a:solidFill>
            <a:schemeClr val="accent4">
              <a:lumMod val="60000"/>
              <a:lumOff val="40000"/>
            </a:schemeClr>
          </a:solidFill>
        </p:spPr>
        <p:txBody>
          <a:bodyPr wrap="square" rtlCol="1">
            <a:spAutoFit/>
          </a:bodyPr>
          <a:lstStyle/>
          <a:p>
            <a:r>
              <a:rPr lang="ar-EG" sz="3200" dirty="0" smtClean="0">
                <a:solidFill>
                  <a:schemeClr val="bg1"/>
                </a:solidFill>
                <a:latin typeface="Simplified Arabic" panose="02020603050405020304" pitchFamily="18" charset="-78"/>
                <a:cs typeface="Simplified Arabic" panose="02020603050405020304" pitchFamily="18" charset="-78"/>
              </a:rPr>
              <a:t>الاستنتاج</a:t>
            </a:r>
            <a:endParaRPr lang="ar-EG" sz="3200" dirty="0">
              <a:solidFill>
                <a:schemeClr val="bg1"/>
              </a:solidFill>
              <a:latin typeface="Simplified Arabic" panose="02020603050405020304" pitchFamily="18" charset="-78"/>
              <a:cs typeface="Simplified Arabic" panose="02020603050405020304" pitchFamily="18" charset="-78"/>
            </a:endParaRPr>
          </a:p>
        </p:txBody>
      </p:sp>
      <p:sp>
        <p:nvSpPr>
          <p:cNvPr id="13" name="TextBox 12"/>
          <p:cNvSpPr txBox="1"/>
          <p:nvPr/>
        </p:nvSpPr>
        <p:spPr>
          <a:xfrm>
            <a:off x="1453300" y="3402367"/>
            <a:ext cx="7101989" cy="1200329"/>
          </a:xfrm>
          <a:prstGeom prst="rect">
            <a:avLst/>
          </a:prstGeom>
          <a:noFill/>
        </p:spPr>
        <p:txBody>
          <a:bodyPr wrap="square" rtlCol="1">
            <a:spAutoFit/>
          </a:bodyPr>
          <a:lstStyle/>
          <a:p>
            <a:pPr marL="342900" indent="-342900">
              <a:buFont typeface="+mj-lt"/>
              <a:buAutoNum type="arabicPeriod"/>
            </a:pPr>
            <a:r>
              <a:rPr lang="ar-EG" sz="2400" dirty="0" smtClean="0">
                <a:latin typeface="Simplified Arabic" panose="02020603050405020304" pitchFamily="18" charset="-78"/>
                <a:cs typeface="Simplified Arabic" panose="02020603050405020304" pitchFamily="18" charset="-78"/>
              </a:rPr>
              <a:t>رقم دورة العناصر يساوي عدد مستويات الطاقة المشغولة بالالكترونات في ذرتة</a:t>
            </a:r>
          </a:p>
          <a:p>
            <a:pPr marL="342900" indent="-342900">
              <a:buFont typeface="+mj-lt"/>
              <a:buAutoNum type="arabicPeriod"/>
            </a:pPr>
            <a:r>
              <a:rPr lang="ar-EG" sz="2400" dirty="0" smtClean="0">
                <a:latin typeface="Simplified Arabic" panose="02020603050405020304" pitchFamily="18" charset="-78"/>
                <a:cs typeface="Simplified Arabic" panose="02020603050405020304" pitchFamily="18" charset="-78"/>
              </a:rPr>
              <a:t>رقم مجموعة العنصر عدد الكترونات مستوي الطاقة الاخير في ذرتة</a:t>
            </a:r>
            <a:endParaRPr lang="ar-EG" sz="2400" dirty="0">
              <a:latin typeface="Simplified Arabic" panose="02020603050405020304" pitchFamily="18" charset="-78"/>
              <a:cs typeface="Simplified Arabic" panose="02020603050405020304" pitchFamily="18" charset="-78"/>
            </a:endParaRPr>
          </a:p>
        </p:txBody>
      </p:sp>
      <p:sp>
        <p:nvSpPr>
          <p:cNvPr id="14" name="TextBox 13"/>
          <p:cNvSpPr txBox="1"/>
          <p:nvPr/>
        </p:nvSpPr>
        <p:spPr>
          <a:xfrm>
            <a:off x="7332591" y="4725144"/>
            <a:ext cx="1656184" cy="584775"/>
          </a:xfrm>
          <a:prstGeom prst="rect">
            <a:avLst/>
          </a:prstGeom>
          <a:solidFill>
            <a:srgbClr val="FFFF00"/>
          </a:solidFill>
        </p:spPr>
        <p:txBody>
          <a:bodyPr wrap="square" rtlCol="1">
            <a:spAutoFit/>
          </a:bodyPr>
          <a:lstStyle/>
          <a:p>
            <a:r>
              <a:rPr lang="ar-EG" sz="3200" dirty="0" smtClean="0">
                <a:solidFill>
                  <a:schemeClr val="accent4">
                    <a:lumMod val="50000"/>
                  </a:schemeClr>
                </a:solidFill>
                <a:latin typeface="Simplified Arabic" panose="02020603050405020304" pitchFamily="18" charset="-78"/>
                <a:cs typeface="Simplified Arabic" panose="02020603050405020304" pitchFamily="18" charset="-78"/>
              </a:rPr>
              <a:t>تدريب (3)</a:t>
            </a:r>
            <a:endParaRPr lang="ar-EG" sz="3200" dirty="0">
              <a:solidFill>
                <a:schemeClr val="accent4">
                  <a:lumMod val="50000"/>
                </a:schemeClr>
              </a:solidFill>
              <a:latin typeface="Simplified Arabic" panose="02020603050405020304" pitchFamily="18" charset="-78"/>
              <a:cs typeface="Simplified Arabic" panose="02020603050405020304" pitchFamily="18" charset="-78"/>
            </a:endParaRPr>
          </a:p>
        </p:txBody>
      </p:sp>
      <p:sp>
        <p:nvSpPr>
          <p:cNvPr id="15" name="TextBox 14"/>
          <p:cNvSpPr txBox="1"/>
          <p:nvPr/>
        </p:nvSpPr>
        <p:spPr>
          <a:xfrm>
            <a:off x="3635896" y="5573222"/>
            <a:ext cx="4797733" cy="461665"/>
          </a:xfrm>
          <a:prstGeom prst="rect">
            <a:avLst/>
          </a:prstGeom>
          <a:noFill/>
        </p:spPr>
        <p:txBody>
          <a:bodyPr wrap="square" rtlCol="1">
            <a:spAutoFit/>
          </a:bodyPr>
          <a:lstStyle/>
          <a:p>
            <a:r>
              <a:rPr lang="ar-EG" sz="2400" dirty="0" smtClean="0">
                <a:solidFill>
                  <a:schemeClr val="accent4">
                    <a:lumMod val="50000"/>
                  </a:schemeClr>
                </a:solidFill>
                <a:latin typeface="Simplified Arabic" panose="02020603050405020304" pitchFamily="18" charset="-78"/>
                <a:cs typeface="Simplified Arabic" panose="02020603050405020304" pitchFamily="18" charset="-78"/>
              </a:rPr>
              <a:t>حل التدريب الموجود بكتاب الانشطة صفحة (5)</a:t>
            </a:r>
            <a:endParaRPr lang="ar-EG" sz="2400" dirty="0">
              <a:solidFill>
                <a:schemeClr val="accent4">
                  <a:lumMod val="50000"/>
                </a:schemeClr>
              </a:solidFill>
              <a:latin typeface="Simplified Arabic" panose="02020603050405020304" pitchFamily="18" charset="-78"/>
              <a:cs typeface="Simplified Arabic" panose="02020603050405020304" pitchFamily="18" charset="-78"/>
            </a:endParaRPr>
          </a:p>
        </p:txBody>
      </p:sp>
      <p:sp>
        <p:nvSpPr>
          <p:cNvPr id="16" name="Action Button: Forward or Next 15">
            <a:hlinkClick r:id="" action="ppaction://hlinkshowjump?jump=nextslide" highlightClick="1"/>
          </p:cNvPr>
          <p:cNvSpPr/>
          <p:nvPr/>
        </p:nvSpPr>
        <p:spPr>
          <a:xfrm>
            <a:off x="6084027" y="6135985"/>
            <a:ext cx="360040" cy="32500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7" name="Action Button: Back or Previous 16">
            <a:hlinkClick r:id="" action="ppaction://hlinkshowjump?jump=previousslide" highlightClick="1"/>
          </p:cNvPr>
          <p:cNvSpPr/>
          <p:nvPr/>
        </p:nvSpPr>
        <p:spPr>
          <a:xfrm>
            <a:off x="3671758" y="6135985"/>
            <a:ext cx="360040" cy="32500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194140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80">
                                          <p:stCondLst>
                                            <p:cond delay="0"/>
                                          </p:stCondLst>
                                        </p:cTn>
                                        <p:tgtEl>
                                          <p:spTgt spid="12"/>
                                        </p:tgtEl>
                                      </p:cBhvr>
                                    </p:animEffect>
                                    <p:anim calcmode="lin" valueType="num">
                                      <p:cBhvr>
                                        <p:cTn id="2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3" dur="26">
                                          <p:stCondLst>
                                            <p:cond delay="650"/>
                                          </p:stCondLst>
                                        </p:cTn>
                                        <p:tgtEl>
                                          <p:spTgt spid="12"/>
                                        </p:tgtEl>
                                      </p:cBhvr>
                                      <p:to x="100000" y="60000"/>
                                    </p:animScale>
                                    <p:animScale>
                                      <p:cBhvr>
                                        <p:cTn id="34" dur="166" decel="50000">
                                          <p:stCondLst>
                                            <p:cond delay="676"/>
                                          </p:stCondLst>
                                        </p:cTn>
                                        <p:tgtEl>
                                          <p:spTgt spid="12"/>
                                        </p:tgtEl>
                                      </p:cBhvr>
                                      <p:to x="100000" y="100000"/>
                                    </p:animScale>
                                    <p:animScale>
                                      <p:cBhvr>
                                        <p:cTn id="35" dur="26">
                                          <p:stCondLst>
                                            <p:cond delay="1312"/>
                                          </p:stCondLst>
                                        </p:cTn>
                                        <p:tgtEl>
                                          <p:spTgt spid="12"/>
                                        </p:tgtEl>
                                      </p:cBhvr>
                                      <p:to x="100000" y="80000"/>
                                    </p:animScale>
                                    <p:animScale>
                                      <p:cBhvr>
                                        <p:cTn id="36" dur="166" decel="50000">
                                          <p:stCondLst>
                                            <p:cond delay="1338"/>
                                          </p:stCondLst>
                                        </p:cTn>
                                        <p:tgtEl>
                                          <p:spTgt spid="12"/>
                                        </p:tgtEl>
                                      </p:cBhvr>
                                      <p:to x="100000" y="100000"/>
                                    </p:animScale>
                                    <p:animScale>
                                      <p:cBhvr>
                                        <p:cTn id="37" dur="26">
                                          <p:stCondLst>
                                            <p:cond delay="1642"/>
                                          </p:stCondLst>
                                        </p:cTn>
                                        <p:tgtEl>
                                          <p:spTgt spid="12"/>
                                        </p:tgtEl>
                                      </p:cBhvr>
                                      <p:to x="100000" y="90000"/>
                                    </p:animScale>
                                    <p:animScale>
                                      <p:cBhvr>
                                        <p:cTn id="38" dur="166" decel="50000">
                                          <p:stCondLst>
                                            <p:cond delay="1668"/>
                                          </p:stCondLst>
                                        </p:cTn>
                                        <p:tgtEl>
                                          <p:spTgt spid="12"/>
                                        </p:tgtEl>
                                      </p:cBhvr>
                                      <p:to x="100000" y="100000"/>
                                    </p:animScale>
                                    <p:animScale>
                                      <p:cBhvr>
                                        <p:cTn id="39" dur="26">
                                          <p:stCondLst>
                                            <p:cond delay="1808"/>
                                          </p:stCondLst>
                                        </p:cTn>
                                        <p:tgtEl>
                                          <p:spTgt spid="12"/>
                                        </p:tgtEl>
                                      </p:cBhvr>
                                      <p:to x="100000" y="95000"/>
                                    </p:animScale>
                                    <p:animScale>
                                      <p:cBhvr>
                                        <p:cTn id="40" dur="166" decel="50000">
                                          <p:stCondLst>
                                            <p:cond delay="1834"/>
                                          </p:stCondLst>
                                        </p:cTn>
                                        <p:tgtEl>
                                          <p:spTgt spid="12"/>
                                        </p:tgtEl>
                                      </p:cBhvr>
                                      <p:to x="100000" y="100000"/>
                                    </p:animScale>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barn(inVertical)">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additive="base">
                                        <p:cTn id="50" dur="500" fill="hold"/>
                                        <p:tgtEl>
                                          <p:spTgt spid="14"/>
                                        </p:tgtEl>
                                        <p:attrNameLst>
                                          <p:attrName>ppt_x</p:attrName>
                                        </p:attrNameLst>
                                      </p:cBhvr>
                                      <p:tavLst>
                                        <p:tav tm="0">
                                          <p:val>
                                            <p:strVal val="#ppt_x"/>
                                          </p:val>
                                        </p:tav>
                                        <p:tav tm="100000">
                                          <p:val>
                                            <p:strVal val="#ppt_x"/>
                                          </p:val>
                                        </p:tav>
                                      </p:tavLst>
                                    </p:anim>
                                    <p:anim calcmode="lin" valueType="num">
                                      <p:cBhvr additive="base">
                                        <p:cTn id="5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animBg="1"/>
      <p:bldP spid="13" grpId="0"/>
      <p:bldP spid="14" grpId="0" animBg="1"/>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8130478" y="435277"/>
            <a:ext cx="923123" cy="792088"/>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000" dirty="0" smtClean="0">
                <a:latin typeface="Simplified Arabic" panose="02020603050405020304" pitchFamily="18" charset="-78"/>
                <a:cs typeface="Simplified Arabic" panose="02020603050405020304" pitchFamily="18" charset="-78"/>
              </a:rPr>
              <a:t>نشاط (4)</a:t>
            </a:r>
            <a:endParaRPr lang="ar-EG" sz="2000" dirty="0">
              <a:latin typeface="Simplified Arabic" panose="02020603050405020304" pitchFamily="18" charset="-78"/>
              <a:cs typeface="Simplified Arabic" panose="02020603050405020304" pitchFamily="18" charset="-78"/>
            </a:endParaRPr>
          </a:p>
        </p:txBody>
      </p:sp>
      <p:sp>
        <p:nvSpPr>
          <p:cNvPr id="4" name="TextBox 3"/>
          <p:cNvSpPr txBox="1"/>
          <p:nvPr/>
        </p:nvSpPr>
        <p:spPr>
          <a:xfrm>
            <a:off x="3275856" y="232093"/>
            <a:ext cx="4811194" cy="1077218"/>
          </a:xfrm>
          <a:prstGeom prst="rect">
            <a:avLst/>
          </a:prstGeom>
          <a:solidFill>
            <a:schemeClr val="accent2">
              <a:lumMod val="40000"/>
              <a:lumOff val="60000"/>
            </a:schemeClr>
          </a:solidFill>
        </p:spPr>
        <p:txBody>
          <a:bodyPr wrap="square" rtlCol="1">
            <a:spAutoFit/>
          </a:bodyPr>
          <a:lstStyle/>
          <a:p>
            <a:r>
              <a:rPr lang="ar-EG" sz="3200" b="1" dirty="0" smtClean="0">
                <a:solidFill>
                  <a:schemeClr val="accent4">
                    <a:lumMod val="50000"/>
                  </a:schemeClr>
                </a:solidFill>
                <a:latin typeface="Simplified Arabic" panose="02020603050405020304" pitchFamily="18" charset="-78"/>
                <a:cs typeface="Simplified Arabic" panose="02020603050405020304" pitchFamily="18" charset="-78"/>
              </a:rPr>
              <a:t>تحديد العدد الذري للعنصر بمعلومية موضعة بالجدول الدوري</a:t>
            </a:r>
            <a:endParaRPr lang="ar-EG" sz="3200" b="1" dirty="0">
              <a:solidFill>
                <a:schemeClr val="accent4">
                  <a:lumMod val="50000"/>
                </a:schemeClr>
              </a:solidFill>
              <a:latin typeface="Simplified Arabic" panose="02020603050405020304" pitchFamily="18" charset="-78"/>
              <a:cs typeface="Simplified Arabic" panose="02020603050405020304" pitchFamily="18" charset="-78"/>
            </a:endParaRPr>
          </a:p>
        </p:txBody>
      </p:sp>
      <p:sp>
        <p:nvSpPr>
          <p:cNvPr id="5" name="TextBox 4"/>
          <p:cNvSpPr txBox="1"/>
          <p:nvPr/>
        </p:nvSpPr>
        <p:spPr>
          <a:xfrm>
            <a:off x="1221440" y="488468"/>
            <a:ext cx="1828779" cy="584775"/>
          </a:xfrm>
          <a:prstGeom prst="rect">
            <a:avLst/>
          </a:prstGeom>
          <a:noFill/>
        </p:spPr>
        <p:txBody>
          <a:bodyPr wrap="square" rtlCol="1">
            <a:spAutoFit/>
          </a:bodyPr>
          <a:lstStyle/>
          <a:p>
            <a:r>
              <a:rPr lang="ar-EG" sz="3200" dirty="0" smtClean="0">
                <a:solidFill>
                  <a:schemeClr val="accent4">
                    <a:lumMod val="50000"/>
                  </a:schemeClr>
                </a:solidFill>
                <a:latin typeface="Simplified Arabic" panose="02020603050405020304" pitchFamily="18" charset="-78"/>
                <a:cs typeface="Simplified Arabic" panose="02020603050405020304" pitchFamily="18" charset="-78"/>
              </a:rPr>
              <a:t>نشاط تعاوني </a:t>
            </a:r>
            <a:endParaRPr lang="ar-EG" sz="3200" dirty="0">
              <a:solidFill>
                <a:schemeClr val="accent4">
                  <a:lumMod val="50000"/>
                </a:schemeClr>
              </a:solidFill>
              <a:latin typeface="Simplified Arabic" panose="02020603050405020304" pitchFamily="18" charset="-78"/>
              <a:cs typeface="Simplified Arabic" panose="02020603050405020304" pitchFamily="18" charset="-78"/>
            </a:endParaRPr>
          </a:p>
        </p:txBody>
      </p:sp>
      <p:sp>
        <p:nvSpPr>
          <p:cNvPr id="6" name="TextBox 5"/>
          <p:cNvSpPr txBox="1"/>
          <p:nvPr/>
        </p:nvSpPr>
        <p:spPr>
          <a:xfrm>
            <a:off x="1783521" y="1399048"/>
            <a:ext cx="7079447" cy="830997"/>
          </a:xfrm>
          <a:prstGeom prst="rect">
            <a:avLst/>
          </a:prstGeom>
          <a:noFill/>
        </p:spPr>
        <p:txBody>
          <a:bodyPr wrap="square" rtlCol="1">
            <a:spAutoFit/>
          </a:bodyPr>
          <a:lstStyle/>
          <a:p>
            <a:r>
              <a:rPr lang="ar-EG" sz="2400" dirty="0" smtClean="0">
                <a:latin typeface="Simplified Arabic" panose="02020603050405020304" pitchFamily="18" charset="-78"/>
                <a:cs typeface="Simplified Arabic" panose="02020603050405020304" pitchFamily="18" charset="-78"/>
              </a:rPr>
              <a:t>اشترك مع زميلائك في المجموعة التعاونيةى في اجراء النشاط الموضوع بكتاب الانشطة ثم سجل ملاحظاتك و استنتاجاتك صفحة 5</a:t>
            </a:r>
            <a:endParaRPr lang="ar-EG" sz="2400" dirty="0">
              <a:latin typeface="Simplified Arabic" panose="02020603050405020304" pitchFamily="18" charset="-78"/>
              <a:cs typeface="Simplified Arabic" panose="02020603050405020304" pitchFamily="18" charset="-78"/>
            </a:endParaRPr>
          </a:p>
        </p:txBody>
      </p:sp>
      <p:sp>
        <p:nvSpPr>
          <p:cNvPr id="7" name="TextBox 6"/>
          <p:cNvSpPr txBox="1"/>
          <p:nvPr/>
        </p:nvSpPr>
        <p:spPr>
          <a:xfrm>
            <a:off x="7400145" y="2283976"/>
            <a:ext cx="1462823" cy="584775"/>
          </a:xfrm>
          <a:prstGeom prst="rect">
            <a:avLst/>
          </a:prstGeom>
          <a:solidFill>
            <a:schemeClr val="accent4">
              <a:lumMod val="60000"/>
              <a:lumOff val="40000"/>
            </a:schemeClr>
          </a:solidFill>
        </p:spPr>
        <p:txBody>
          <a:bodyPr wrap="square" rtlCol="1">
            <a:spAutoFit/>
          </a:bodyPr>
          <a:lstStyle/>
          <a:p>
            <a:r>
              <a:rPr lang="ar-EG" sz="3200" b="1" dirty="0" smtClean="0">
                <a:solidFill>
                  <a:schemeClr val="bg1"/>
                </a:solidFill>
                <a:latin typeface="Simplified Arabic" panose="02020603050405020304" pitchFamily="18" charset="-78"/>
                <a:cs typeface="Simplified Arabic" panose="02020603050405020304" pitchFamily="18" charset="-78"/>
              </a:rPr>
              <a:t>الاستنتاج</a:t>
            </a:r>
            <a:endParaRPr lang="ar-EG" sz="3200" b="1" dirty="0">
              <a:solidFill>
                <a:schemeClr val="bg1"/>
              </a:solidFill>
              <a:latin typeface="Simplified Arabic" panose="02020603050405020304" pitchFamily="18" charset="-78"/>
              <a:cs typeface="Simplified Arabic" panose="02020603050405020304" pitchFamily="18" charset="-78"/>
            </a:endParaRPr>
          </a:p>
        </p:txBody>
      </p:sp>
      <p:sp>
        <p:nvSpPr>
          <p:cNvPr id="8" name="TextBox 7"/>
          <p:cNvSpPr txBox="1"/>
          <p:nvPr/>
        </p:nvSpPr>
        <p:spPr>
          <a:xfrm>
            <a:off x="1221440" y="2973048"/>
            <a:ext cx="7272808" cy="1938992"/>
          </a:xfrm>
          <a:prstGeom prst="rect">
            <a:avLst/>
          </a:prstGeom>
          <a:noFill/>
        </p:spPr>
        <p:txBody>
          <a:bodyPr wrap="square" rtlCol="1">
            <a:spAutoFit/>
          </a:bodyPr>
          <a:lstStyle/>
          <a:p>
            <a:pPr marL="342900" indent="-342900">
              <a:buFont typeface="+mj-lt"/>
              <a:buAutoNum type="arabicPeriod"/>
            </a:pPr>
            <a:r>
              <a:rPr lang="ar-EG" sz="2400" dirty="0" smtClean="0">
                <a:latin typeface="Simplified Arabic" panose="02020603050405020304" pitchFamily="18" charset="-78"/>
                <a:cs typeface="Simplified Arabic" panose="02020603050405020304" pitchFamily="18" charset="-78"/>
              </a:rPr>
              <a:t>العدد الذري للعناصر يساوي مجموعة اعداد الالكترونات التي تدور في مستويات الطاقة حول نواة ذرتة و بالتالي يساوي عدد البروتونات داخل النواة</a:t>
            </a:r>
          </a:p>
          <a:p>
            <a:pPr marL="342900" indent="-342900">
              <a:buFont typeface="+mj-lt"/>
              <a:buAutoNum type="arabicPeriod"/>
            </a:pPr>
            <a:r>
              <a:rPr lang="ar-EG" sz="2400" dirty="0" smtClean="0">
                <a:latin typeface="Simplified Arabic" panose="02020603050405020304" pitchFamily="18" charset="-78"/>
                <a:cs typeface="Simplified Arabic" panose="02020603050405020304" pitchFamily="18" charset="-78"/>
              </a:rPr>
              <a:t>العدد الذري للعناصر مقدار صحيح و يزيداد في الدورة الواحدة من عنصر الي العناصر الذي يلية بقدار واحد صحيح</a:t>
            </a:r>
            <a:endParaRPr lang="ar-EG" sz="2400" dirty="0">
              <a:latin typeface="Simplified Arabic" panose="02020603050405020304" pitchFamily="18" charset="-78"/>
              <a:cs typeface="Simplified Arabic" panose="02020603050405020304" pitchFamily="18" charset="-78"/>
            </a:endParaRPr>
          </a:p>
        </p:txBody>
      </p:sp>
      <p:sp>
        <p:nvSpPr>
          <p:cNvPr id="9" name="Oval 8"/>
          <p:cNvSpPr/>
          <p:nvPr/>
        </p:nvSpPr>
        <p:spPr>
          <a:xfrm>
            <a:off x="8036709" y="4901849"/>
            <a:ext cx="982485" cy="720650"/>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000" dirty="0" smtClean="0"/>
              <a:t>نشاط (5)</a:t>
            </a:r>
            <a:endParaRPr lang="ar-EG" sz="2000" dirty="0"/>
          </a:p>
        </p:txBody>
      </p:sp>
      <p:sp>
        <p:nvSpPr>
          <p:cNvPr id="10" name="TextBox 9"/>
          <p:cNvSpPr txBox="1"/>
          <p:nvPr/>
        </p:nvSpPr>
        <p:spPr>
          <a:xfrm>
            <a:off x="2369497" y="4969787"/>
            <a:ext cx="5616624" cy="584775"/>
          </a:xfrm>
          <a:prstGeom prst="rect">
            <a:avLst/>
          </a:prstGeom>
          <a:solidFill>
            <a:schemeClr val="accent2">
              <a:lumMod val="40000"/>
              <a:lumOff val="60000"/>
            </a:schemeClr>
          </a:solidFill>
        </p:spPr>
        <p:txBody>
          <a:bodyPr wrap="square" rtlCol="1">
            <a:spAutoFit/>
          </a:bodyPr>
          <a:lstStyle/>
          <a:p>
            <a:r>
              <a:rPr lang="ar-EG" sz="3200" b="1" dirty="0" smtClean="0">
                <a:solidFill>
                  <a:schemeClr val="accent4">
                    <a:lumMod val="50000"/>
                  </a:schemeClr>
                </a:solidFill>
                <a:latin typeface="Simplified Arabic" panose="02020603050405020304" pitchFamily="18" charset="-78"/>
                <a:cs typeface="Simplified Arabic" panose="02020603050405020304" pitchFamily="18" charset="-78"/>
              </a:rPr>
              <a:t>تطوير المفاهيم العلمية و الحياتية</a:t>
            </a:r>
            <a:endParaRPr lang="ar-EG" sz="3200" b="1" dirty="0">
              <a:solidFill>
                <a:schemeClr val="accent4">
                  <a:lumMod val="50000"/>
                </a:schemeClr>
              </a:solidFill>
              <a:latin typeface="Simplified Arabic" panose="02020603050405020304" pitchFamily="18" charset="-78"/>
              <a:cs typeface="Simplified Arabic" panose="02020603050405020304" pitchFamily="18" charset="-78"/>
            </a:endParaRPr>
          </a:p>
        </p:txBody>
      </p:sp>
      <p:sp>
        <p:nvSpPr>
          <p:cNvPr id="11" name="TextBox 10"/>
          <p:cNvSpPr txBox="1"/>
          <p:nvPr/>
        </p:nvSpPr>
        <p:spPr>
          <a:xfrm>
            <a:off x="3055489" y="5671851"/>
            <a:ext cx="5536550" cy="461665"/>
          </a:xfrm>
          <a:prstGeom prst="rect">
            <a:avLst/>
          </a:prstGeom>
          <a:noFill/>
        </p:spPr>
        <p:txBody>
          <a:bodyPr wrap="square" rtlCol="1">
            <a:spAutoFit/>
          </a:bodyPr>
          <a:lstStyle/>
          <a:p>
            <a:r>
              <a:rPr lang="ar-EG" sz="2400" dirty="0" smtClean="0">
                <a:latin typeface="Simplified Arabic" panose="02020603050405020304" pitchFamily="18" charset="-78"/>
                <a:cs typeface="Simplified Arabic" panose="02020603050405020304" pitchFamily="18" charset="-78"/>
              </a:rPr>
              <a:t>قم باجراء النشاط الموضوع بكتاب الانشطة صفحة (6)</a:t>
            </a:r>
            <a:endParaRPr lang="ar-EG" sz="2400" dirty="0">
              <a:latin typeface="Simplified Arabic" panose="02020603050405020304" pitchFamily="18" charset="-78"/>
              <a:cs typeface="Simplified Arabic" panose="02020603050405020304" pitchFamily="18" charset="-78"/>
            </a:endParaRPr>
          </a:p>
        </p:txBody>
      </p:sp>
      <p:sp>
        <p:nvSpPr>
          <p:cNvPr id="12" name="Action Button: Forward or Next 11">
            <a:hlinkClick r:id="" action="ppaction://hlinkshowjump?jump=nextslide" highlightClick="1"/>
          </p:cNvPr>
          <p:cNvSpPr/>
          <p:nvPr/>
        </p:nvSpPr>
        <p:spPr>
          <a:xfrm>
            <a:off x="6084027" y="6135985"/>
            <a:ext cx="360040" cy="32500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3" name="Action Button: Back or Previous 12">
            <a:hlinkClick r:id="" action="ppaction://hlinkshowjump?jump=previousslide" highlightClick="1"/>
          </p:cNvPr>
          <p:cNvSpPr/>
          <p:nvPr/>
        </p:nvSpPr>
        <p:spPr>
          <a:xfrm>
            <a:off x="3671758" y="6135985"/>
            <a:ext cx="360040" cy="32500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4205092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randombar(horizont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randombar(horizont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inVertical)">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6" grpId="0"/>
      <p:bldP spid="7" grpId="0" animBg="1"/>
      <p:bldP spid="8" grpId="0"/>
      <p:bldP spid="9" grpId="0" animBg="1"/>
      <p:bldP spid="10"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772411" y="153952"/>
            <a:ext cx="2192077" cy="584775"/>
          </a:xfrm>
          <a:prstGeom prst="rect">
            <a:avLst/>
          </a:prstGeom>
          <a:noFill/>
        </p:spPr>
        <p:txBody>
          <a:bodyPr wrap="square" rtlCol="1">
            <a:spAutoFit/>
          </a:bodyPr>
          <a:lstStyle/>
          <a:p>
            <a:r>
              <a:rPr lang="ar-EG" sz="3200" b="1" dirty="0" smtClean="0">
                <a:solidFill>
                  <a:schemeClr val="accent4">
                    <a:lumMod val="50000"/>
                  </a:schemeClr>
                </a:solidFill>
              </a:rPr>
              <a:t>ملخص الدرس</a:t>
            </a:r>
            <a:endParaRPr lang="ar-EG" sz="3200" b="1" dirty="0">
              <a:solidFill>
                <a:schemeClr val="accent4">
                  <a:lumMod val="50000"/>
                </a:schemeClr>
              </a:solidFill>
            </a:endParaRPr>
          </a:p>
        </p:txBody>
      </p:sp>
      <p:grpSp>
        <p:nvGrpSpPr>
          <p:cNvPr id="52" name="Group 51"/>
          <p:cNvGrpSpPr/>
          <p:nvPr/>
        </p:nvGrpSpPr>
        <p:grpSpPr>
          <a:xfrm>
            <a:off x="1043608" y="446339"/>
            <a:ext cx="8150723" cy="5671348"/>
            <a:chOff x="1440824" y="636657"/>
            <a:chExt cx="7722859" cy="5671348"/>
          </a:xfrm>
        </p:grpSpPr>
        <p:sp>
          <p:nvSpPr>
            <p:cNvPr id="17" name="TextBox 16"/>
            <p:cNvSpPr txBox="1"/>
            <p:nvPr/>
          </p:nvSpPr>
          <p:spPr>
            <a:xfrm>
              <a:off x="1786604" y="1539515"/>
              <a:ext cx="2204670" cy="461665"/>
            </a:xfrm>
            <a:prstGeom prst="rect">
              <a:avLst/>
            </a:prstGeom>
            <a:solidFill>
              <a:schemeClr val="accent4">
                <a:lumMod val="20000"/>
                <a:lumOff val="80000"/>
              </a:schemeClr>
            </a:solidFill>
          </p:spPr>
          <p:txBody>
            <a:bodyPr wrap="square" rtlCol="1">
              <a:spAutoFit/>
            </a:bodyPr>
            <a:lstStyle/>
            <a:p>
              <a:r>
                <a:rPr lang="ar-EG" sz="2400" dirty="0" smtClean="0">
                  <a:latin typeface="Simplified Arabic" panose="02020603050405020304" pitchFamily="18" charset="-78"/>
                  <a:cs typeface="Simplified Arabic" panose="02020603050405020304" pitchFamily="18" charset="-78"/>
                </a:rPr>
                <a:t>الجدول الدوري الحديث</a:t>
              </a:r>
              <a:endParaRPr lang="ar-EG" sz="2400" dirty="0">
                <a:latin typeface="Simplified Arabic" panose="02020603050405020304" pitchFamily="18" charset="-78"/>
                <a:cs typeface="Simplified Arabic" panose="02020603050405020304" pitchFamily="18" charset="-78"/>
              </a:endParaRPr>
            </a:p>
          </p:txBody>
        </p:sp>
        <p:sp>
          <p:nvSpPr>
            <p:cNvPr id="4" name="TextBox 3"/>
            <p:cNvSpPr txBox="1"/>
            <p:nvPr/>
          </p:nvSpPr>
          <p:spPr>
            <a:xfrm>
              <a:off x="3851924" y="636657"/>
              <a:ext cx="2736305" cy="461665"/>
            </a:xfrm>
            <a:prstGeom prst="rect">
              <a:avLst/>
            </a:prstGeom>
            <a:solidFill>
              <a:schemeClr val="accent4">
                <a:lumMod val="60000"/>
                <a:lumOff val="40000"/>
              </a:schemeClr>
            </a:solidFill>
          </p:spPr>
          <p:txBody>
            <a:bodyPr wrap="square" rtlCol="1">
              <a:spAutoFit/>
            </a:bodyPr>
            <a:lstStyle/>
            <a:p>
              <a:r>
                <a:rPr lang="ar-EG" sz="2400" b="1" dirty="0" smtClean="0">
                  <a:solidFill>
                    <a:schemeClr val="bg1"/>
                  </a:solidFill>
                </a:rPr>
                <a:t>ترتيب العناصر و تصنيفها</a:t>
              </a:r>
              <a:endParaRPr lang="ar-EG" sz="2400" b="1" dirty="0">
                <a:solidFill>
                  <a:schemeClr val="bg1"/>
                </a:solidFill>
              </a:endParaRPr>
            </a:p>
          </p:txBody>
        </p:sp>
        <p:cxnSp>
          <p:nvCxnSpPr>
            <p:cNvPr id="6" name="Straight Connector 5"/>
            <p:cNvCxnSpPr/>
            <p:nvPr/>
          </p:nvCxnSpPr>
          <p:spPr>
            <a:xfrm>
              <a:off x="5328089" y="1052299"/>
              <a:ext cx="0" cy="2157203"/>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a:stCxn id="4" idx="2"/>
            </p:cNvCxnSpPr>
            <p:nvPr/>
          </p:nvCxnSpPr>
          <p:spPr>
            <a:xfrm flipV="1">
              <a:off x="5220077" y="1036768"/>
              <a:ext cx="2376265" cy="615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4" idx="2"/>
            </p:cNvCxnSpPr>
            <p:nvPr/>
          </p:nvCxnSpPr>
          <p:spPr>
            <a:xfrm flipH="1" flipV="1">
              <a:off x="2771803" y="1036768"/>
              <a:ext cx="2448274" cy="6155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771803" y="1036767"/>
              <a:ext cx="0" cy="34723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7596342" y="1036767"/>
              <a:ext cx="0" cy="1744161"/>
            </a:xfrm>
            <a:prstGeom prst="line">
              <a:avLst/>
            </a:prstGeom>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588228" y="1484784"/>
              <a:ext cx="2575455" cy="461665"/>
            </a:xfrm>
            <a:prstGeom prst="rect">
              <a:avLst/>
            </a:prstGeom>
            <a:solidFill>
              <a:schemeClr val="accent4">
                <a:lumMod val="20000"/>
                <a:lumOff val="80000"/>
              </a:schemeClr>
            </a:solidFill>
          </p:spPr>
          <p:txBody>
            <a:bodyPr wrap="square" rtlCol="1">
              <a:spAutoFit/>
            </a:bodyPr>
            <a:lstStyle/>
            <a:p>
              <a:r>
                <a:rPr lang="ar-EG" sz="2400" dirty="0" smtClean="0">
                  <a:latin typeface="Simplified Arabic" panose="02020603050405020304" pitchFamily="18" charset="-78"/>
                  <a:cs typeface="Simplified Arabic" panose="02020603050405020304" pitchFamily="18" charset="-78"/>
                </a:rPr>
                <a:t>الجدول الدوري لمندليف</a:t>
              </a:r>
              <a:endParaRPr lang="ar-EG" sz="2400" dirty="0">
                <a:latin typeface="Simplified Arabic" panose="02020603050405020304" pitchFamily="18" charset="-78"/>
                <a:cs typeface="Simplified Arabic" panose="02020603050405020304" pitchFamily="18" charset="-78"/>
              </a:endParaRPr>
            </a:p>
          </p:txBody>
        </p:sp>
        <p:sp>
          <p:nvSpPr>
            <p:cNvPr id="16" name="TextBox 15"/>
            <p:cNvSpPr txBox="1"/>
            <p:nvPr/>
          </p:nvSpPr>
          <p:spPr>
            <a:xfrm>
              <a:off x="4063282" y="1545139"/>
              <a:ext cx="2452939" cy="461665"/>
            </a:xfrm>
            <a:prstGeom prst="rect">
              <a:avLst/>
            </a:prstGeom>
            <a:solidFill>
              <a:schemeClr val="accent4">
                <a:lumMod val="20000"/>
                <a:lumOff val="80000"/>
              </a:schemeClr>
            </a:solidFill>
          </p:spPr>
          <p:txBody>
            <a:bodyPr wrap="square" rtlCol="1">
              <a:spAutoFit/>
            </a:bodyPr>
            <a:lstStyle/>
            <a:p>
              <a:r>
                <a:rPr lang="ar-EG" sz="2400" dirty="0" smtClean="0">
                  <a:latin typeface="Simplified Arabic" panose="02020603050405020304" pitchFamily="18" charset="-78"/>
                  <a:cs typeface="Simplified Arabic" panose="02020603050405020304" pitchFamily="18" charset="-78"/>
                </a:rPr>
                <a:t>الجدول الدوري لموزلي</a:t>
              </a:r>
              <a:endParaRPr lang="ar-EG" sz="2400" dirty="0">
                <a:latin typeface="Simplified Arabic" panose="02020603050405020304" pitchFamily="18" charset="-78"/>
                <a:cs typeface="Simplified Arabic" panose="02020603050405020304" pitchFamily="18" charset="-78"/>
              </a:endParaRPr>
            </a:p>
          </p:txBody>
        </p:sp>
        <p:sp>
          <p:nvSpPr>
            <p:cNvPr id="18" name="TextBox 17"/>
            <p:cNvSpPr txBox="1"/>
            <p:nvPr/>
          </p:nvSpPr>
          <p:spPr>
            <a:xfrm>
              <a:off x="6703037" y="2175611"/>
              <a:ext cx="2160242" cy="1200329"/>
            </a:xfrm>
            <a:prstGeom prst="rect">
              <a:avLst/>
            </a:prstGeom>
            <a:solidFill>
              <a:schemeClr val="accent2">
                <a:lumMod val="20000"/>
                <a:lumOff val="80000"/>
              </a:schemeClr>
            </a:solidFill>
          </p:spPr>
          <p:txBody>
            <a:bodyPr wrap="square" rtlCol="1">
              <a:spAutoFit/>
            </a:bodyPr>
            <a:lstStyle/>
            <a:p>
              <a:r>
                <a:rPr lang="ar-EG" sz="2400" dirty="0" smtClean="0">
                  <a:latin typeface="Simplified Arabic" panose="02020603050405020304" pitchFamily="18" charset="-78"/>
                  <a:cs typeface="Simplified Arabic" panose="02020603050405020304" pitchFamily="18" charset="-78"/>
                </a:rPr>
                <a:t>ترتيب فية العناصر تصاعديا حسب اوزانها الذرية</a:t>
              </a:r>
              <a:endParaRPr lang="ar-EG" sz="2400" dirty="0">
                <a:latin typeface="Simplified Arabic" panose="02020603050405020304" pitchFamily="18" charset="-78"/>
                <a:cs typeface="Simplified Arabic" panose="02020603050405020304" pitchFamily="18" charset="-78"/>
              </a:endParaRPr>
            </a:p>
          </p:txBody>
        </p:sp>
        <p:sp>
          <p:nvSpPr>
            <p:cNvPr id="19" name="TextBox 18"/>
            <p:cNvSpPr txBox="1"/>
            <p:nvPr/>
          </p:nvSpPr>
          <p:spPr>
            <a:xfrm>
              <a:off x="4336811" y="2308588"/>
              <a:ext cx="1905880" cy="1200329"/>
            </a:xfrm>
            <a:prstGeom prst="rect">
              <a:avLst/>
            </a:prstGeom>
            <a:solidFill>
              <a:schemeClr val="accent2">
                <a:lumMod val="20000"/>
                <a:lumOff val="80000"/>
              </a:schemeClr>
            </a:solidFill>
          </p:spPr>
          <p:txBody>
            <a:bodyPr wrap="square" rtlCol="1">
              <a:spAutoFit/>
            </a:bodyPr>
            <a:lstStyle/>
            <a:p>
              <a:r>
                <a:rPr lang="ar-EG" sz="2400" dirty="0" smtClean="0">
                  <a:latin typeface="Simplified Arabic" panose="02020603050405020304" pitchFamily="18" charset="-78"/>
                  <a:cs typeface="Simplified Arabic" panose="02020603050405020304" pitchFamily="18" charset="-78"/>
                </a:rPr>
                <a:t>ترتيب فية العناصر تصاعديا حسب اعدادها الذرية</a:t>
              </a:r>
              <a:endParaRPr lang="ar-EG" sz="2400" dirty="0">
                <a:latin typeface="Simplified Arabic" panose="02020603050405020304" pitchFamily="18" charset="-78"/>
                <a:cs typeface="Simplified Arabic" panose="02020603050405020304" pitchFamily="18" charset="-78"/>
              </a:endParaRPr>
            </a:p>
          </p:txBody>
        </p:sp>
        <p:sp>
          <p:nvSpPr>
            <p:cNvPr id="21" name="TextBox 20"/>
            <p:cNvSpPr txBox="1"/>
            <p:nvPr/>
          </p:nvSpPr>
          <p:spPr>
            <a:xfrm>
              <a:off x="1440824" y="2374101"/>
              <a:ext cx="2753138" cy="1569660"/>
            </a:xfrm>
            <a:prstGeom prst="rect">
              <a:avLst/>
            </a:prstGeom>
            <a:solidFill>
              <a:schemeClr val="accent2">
                <a:lumMod val="20000"/>
                <a:lumOff val="80000"/>
              </a:schemeClr>
            </a:solidFill>
          </p:spPr>
          <p:txBody>
            <a:bodyPr wrap="square" rtlCol="1">
              <a:spAutoFit/>
            </a:bodyPr>
            <a:lstStyle/>
            <a:p>
              <a:r>
                <a:rPr lang="ar-EG" sz="2400" dirty="0" smtClean="0">
                  <a:latin typeface="Simplified Arabic" panose="02020603050405020304" pitchFamily="18" charset="-78"/>
                  <a:cs typeface="Simplified Arabic" panose="02020603050405020304" pitchFamily="18" charset="-78"/>
                </a:rPr>
                <a:t>ترتيب فية العناصر تصاعديا حسب اعدادها الذرية و طريقة ملء مستويات الطاقة الفرعية بالالكترونات</a:t>
              </a:r>
              <a:endParaRPr lang="ar-EG" sz="2400" dirty="0">
                <a:latin typeface="Simplified Arabic" panose="02020603050405020304" pitchFamily="18" charset="-78"/>
                <a:cs typeface="Simplified Arabic" panose="02020603050405020304" pitchFamily="18" charset="-78"/>
              </a:endParaRPr>
            </a:p>
          </p:txBody>
        </p:sp>
        <p:cxnSp>
          <p:nvCxnSpPr>
            <p:cNvPr id="24" name="Straight Connector 23"/>
            <p:cNvCxnSpPr/>
            <p:nvPr/>
          </p:nvCxnSpPr>
          <p:spPr>
            <a:xfrm>
              <a:off x="2771802" y="4077072"/>
              <a:ext cx="201622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771802" y="4509120"/>
              <a:ext cx="0" cy="504056"/>
            </a:xfrm>
            <a:prstGeom prst="line">
              <a:avLst/>
            </a:prstGeom>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830527" y="4437982"/>
              <a:ext cx="1882855" cy="830997"/>
            </a:xfrm>
            <a:prstGeom prst="rect">
              <a:avLst/>
            </a:prstGeom>
            <a:solidFill>
              <a:srgbClr val="FFFFCC"/>
            </a:solidFill>
          </p:spPr>
          <p:txBody>
            <a:bodyPr wrap="square" rtlCol="1">
              <a:spAutoFit/>
            </a:bodyPr>
            <a:lstStyle/>
            <a:p>
              <a:r>
                <a:rPr lang="ar-EG" sz="2400" dirty="0" smtClean="0">
                  <a:latin typeface="Simplified Arabic" panose="02020603050405020304" pitchFamily="18" charset="-78"/>
                  <a:cs typeface="Simplified Arabic" panose="02020603050405020304" pitchFamily="18" charset="-78"/>
                </a:rPr>
                <a:t>7 دورات افقية</a:t>
              </a:r>
            </a:p>
            <a:p>
              <a:r>
                <a:rPr lang="ar-EG" sz="2400" dirty="0" smtClean="0">
                  <a:latin typeface="Simplified Arabic" panose="02020603050405020304" pitchFamily="18" charset="-78"/>
                  <a:cs typeface="Simplified Arabic" panose="02020603050405020304" pitchFamily="18" charset="-78"/>
                </a:rPr>
                <a:t>18 مجموعة راسية</a:t>
              </a:r>
              <a:endParaRPr lang="ar-EG" sz="2400" dirty="0">
                <a:latin typeface="Simplified Arabic" panose="02020603050405020304" pitchFamily="18" charset="-78"/>
                <a:cs typeface="Simplified Arabic" panose="02020603050405020304" pitchFamily="18" charset="-78"/>
              </a:endParaRPr>
            </a:p>
          </p:txBody>
        </p:sp>
        <p:cxnSp>
          <p:nvCxnSpPr>
            <p:cNvPr id="29" name="Straight Connector 28"/>
            <p:cNvCxnSpPr/>
            <p:nvPr/>
          </p:nvCxnSpPr>
          <p:spPr>
            <a:xfrm>
              <a:off x="4788028" y="4077072"/>
              <a:ext cx="0" cy="827221"/>
            </a:xfrm>
            <a:prstGeom prst="line">
              <a:avLst/>
            </a:prstGeom>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061151" y="4470944"/>
              <a:ext cx="1712074" cy="461665"/>
            </a:xfrm>
            <a:prstGeom prst="rect">
              <a:avLst/>
            </a:prstGeom>
            <a:solidFill>
              <a:srgbClr val="FFFFCC"/>
            </a:solidFill>
          </p:spPr>
          <p:txBody>
            <a:bodyPr wrap="square" rtlCol="1">
              <a:spAutoFit/>
            </a:bodyPr>
            <a:lstStyle/>
            <a:p>
              <a:r>
                <a:rPr lang="ar-EG" sz="2400" dirty="0" smtClean="0">
                  <a:latin typeface="Simplified Arabic" panose="02020603050405020304" pitchFamily="18" charset="-78"/>
                  <a:cs typeface="Simplified Arabic" panose="02020603050405020304" pitchFamily="18" charset="-78"/>
                </a:rPr>
                <a:t>فئات العناصر</a:t>
              </a:r>
              <a:endParaRPr lang="ar-EG" sz="2400" dirty="0">
                <a:latin typeface="Simplified Arabic" panose="02020603050405020304" pitchFamily="18" charset="-78"/>
                <a:cs typeface="Simplified Arabic" panose="02020603050405020304" pitchFamily="18" charset="-78"/>
              </a:endParaRPr>
            </a:p>
          </p:txBody>
        </p:sp>
        <p:cxnSp>
          <p:nvCxnSpPr>
            <p:cNvPr id="32" name="Straight Connector 31"/>
            <p:cNvCxnSpPr/>
            <p:nvPr/>
          </p:nvCxnSpPr>
          <p:spPr>
            <a:xfrm>
              <a:off x="4948708" y="4960809"/>
              <a:ext cx="22589" cy="268391"/>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804863" y="5229200"/>
              <a:ext cx="244827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2051722" y="5229200"/>
              <a:ext cx="273630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062370" y="5229200"/>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115106" y="5229200"/>
              <a:ext cx="0" cy="576064"/>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255875" y="5229200"/>
              <a:ext cx="0" cy="432048"/>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024639" y="5245326"/>
              <a:ext cx="0" cy="576064"/>
            </a:xfrm>
            <a:prstGeom prst="line">
              <a:avLst/>
            </a:prstGeom>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830527" y="5846340"/>
              <a:ext cx="869268" cy="461665"/>
            </a:xfrm>
            <a:prstGeom prst="rect">
              <a:avLst/>
            </a:prstGeom>
            <a:solidFill>
              <a:srgbClr val="FFFFCC"/>
            </a:solidFill>
          </p:spPr>
          <p:txBody>
            <a:bodyPr wrap="square" rtlCol="1">
              <a:spAutoFit/>
            </a:bodyPr>
            <a:lstStyle/>
            <a:p>
              <a:r>
                <a:rPr lang="ar-EG" sz="2400" dirty="0" smtClean="0">
                  <a:latin typeface="Simplified Arabic" panose="02020603050405020304" pitchFamily="18" charset="-78"/>
                  <a:cs typeface="Simplified Arabic" panose="02020603050405020304" pitchFamily="18" charset="-78"/>
                </a:rPr>
                <a:t>الفئة </a:t>
              </a:r>
              <a:r>
                <a:rPr lang="en-US" sz="2400" dirty="0" smtClean="0">
                  <a:latin typeface="Simplified Arabic" panose="02020603050405020304" pitchFamily="18" charset="-78"/>
                  <a:cs typeface="Simplified Arabic" panose="02020603050405020304" pitchFamily="18" charset="-78"/>
                </a:rPr>
                <a:t>S</a:t>
              </a:r>
              <a:endParaRPr lang="ar-EG" sz="2400" dirty="0">
                <a:latin typeface="Simplified Arabic" panose="02020603050405020304" pitchFamily="18" charset="-78"/>
                <a:cs typeface="Simplified Arabic" panose="02020603050405020304" pitchFamily="18" charset="-78"/>
              </a:endParaRPr>
            </a:p>
          </p:txBody>
        </p:sp>
        <p:sp>
          <p:nvSpPr>
            <p:cNvPr id="48" name="TextBox 47"/>
            <p:cNvSpPr txBox="1"/>
            <p:nvPr/>
          </p:nvSpPr>
          <p:spPr>
            <a:xfrm>
              <a:off x="3635899" y="5805264"/>
              <a:ext cx="973428" cy="461665"/>
            </a:xfrm>
            <a:prstGeom prst="rect">
              <a:avLst/>
            </a:prstGeom>
            <a:solidFill>
              <a:srgbClr val="FFFFCC"/>
            </a:solidFill>
          </p:spPr>
          <p:txBody>
            <a:bodyPr wrap="square" rtlCol="1">
              <a:spAutoFit/>
            </a:bodyPr>
            <a:lstStyle/>
            <a:p>
              <a:r>
                <a:rPr lang="ar-EG" sz="2400" dirty="0" smtClean="0">
                  <a:latin typeface="Simplified Arabic" panose="02020603050405020304" pitchFamily="18" charset="-78"/>
                  <a:cs typeface="Simplified Arabic" panose="02020603050405020304" pitchFamily="18" charset="-78"/>
                </a:rPr>
                <a:t>الفئة  </a:t>
              </a:r>
              <a:r>
                <a:rPr lang="en-US" sz="2400" dirty="0" smtClean="0">
                  <a:latin typeface="Simplified Arabic" panose="02020603050405020304" pitchFamily="18" charset="-78"/>
                  <a:cs typeface="Simplified Arabic" panose="02020603050405020304" pitchFamily="18" charset="-78"/>
                </a:rPr>
                <a:t>D</a:t>
              </a:r>
              <a:endParaRPr lang="ar-EG" sz="2400" dirty="0">
                <a:latin typeface="Simplified Arabic" panose="02020603050405020304" pitchFamily="18" charset="-78"/>
                <a:cs typeface="Simplified Arabic" panose="02020603050405020304" pitchFamily="18" charset="-78"/>
              </a:endParaRPr>
            </a:p>
          </p:txBody>
        </p:sp>
        <p:sp>
          <p:nvSpPr>
            <p:cNvPr id="49" name="TextBox 48"/>
            <p:cNvSpPr txBox="1"/>
            <p:nvPr/>
          </p:nvSpPr>
          <p:spPr>
            <a:xfrm>
              <a:off x="5592590" y="5846340"/>
              <a:ext cx="864096" cy="461665"/>
            </a:xfrm>
            <a:prstGeom prst="rect">
              <a:avLst/>
            </a:prstGeom>
            <a:solidFill>
              <a:srgbClr val="FFFFCC"/>
            </a:solidFill>
          </p:spPr>
          <p:txBody>
            <a:bodyPr wrap="square" rtlCol="1">
              <a:spAutoFit/>
            </a:bodyPr>
            <a:lstStyle/>
            <a:p>
              <a:r>
                <a:rPr lang="ar-EG" sz="2400" dirty="0" smtClean="0">
                  <a:latin typeface="Simplified Arabic" panose="02020603050405020304" pitchFamily="18" charset="-78"/>
                  <a:cs typeface="Simplified Arabic" panose="02020603050405020304" pitchFamily="18" charset="-78"/>
                </a:rPr>
                <a:t>الفئة </a:t>
              </a:r>
              <a:r>
                <a:rPr lang="en-US" sz="2400" dirty="0" smtClean="0">
                  <a:latin typeface="Simplified Arabic" panose="02020603050405020304" pitchFamily="18" charset="-78"/>
                  <a:cs typeface="Simplified Arabic" panose="02020603050405020304" pitchFamily="18" charset="-78"/>
                </a:rPr>
                <a:t>P</a:t>
              </a:r>
              <a:endParaRPr lang="ar-EG" sz="2400" dirty="0">
                <a:latin typeface="Simplified Arabic" panose="02020603050405020304" pitchFamily="18" charset="-78"/>
                <a:cs typeface="Simplified Arabic" panose="02020603050405020304" pitchFamily="18" charset="-78"/>
              </a:endParaRPr>
            </a:p>
          </p:txBody>
        </p:sp>
        <p:sp>
          <p:nvSpPr>
            <p:cNvPr id="50" name="TextBox 49"/>
            <p:cNvSpPr txBox="1"/>
            <p:nvPr/>
          </p:nvSpPr>
          <p:spPr>
            <a:xfrm>
              <a:off x="6823822" y="5797354"/>
              <a:ext cx="864096" cy="461665"/>
            </a:xfrm>
            <a:prstGeom prst="rect">
              <a:avLst/>
            </a:prstGeom>
            <a:solidFill>
              <a:srgbClr val="FFFFCC"/>
            </a:solidFill>
          </p:spPr>
          <p:txBody>
            <a:bodyPr wrap="square" rtlCol="1">
              <a:spAutoFit/>
            </a:bodyPr>
            <a:lstStyle/>
            <a:p>
              <a:r>
                <a:rPr lang="ar-EG" sz="2400" dirty="0" smtClean="0">
                  <a:latin typeface="Simplified Arabic" panose="02020603050405020304" pitchFamily="18" charset="-78"/>
                  <a:cs typeface="Simplified Arabic" panose="02020603050405020304" pitchFamily="18" charset="-78"/>
                </a:rPr>
                <a:t>الفئة </a:t>
              </a:r>
              <a:r>
                <a:rPr lang="en-US" sz="2400" dirty="0" smtClean="0">
                  <a:latin typeface="Simplified Arabic" panose="02020603050405020304" pitchFamily="18" charset="-78"/>
                  <a:cs typeface="Simplified Arabic" panose="02020603050405020304" pitchFamily="18" charset="-78"/>
                </a:rPr>
                <a:t>F</a:t>
              </a:r>
              <a:endParaRPr lang="ar-EG" sz="2400" dirty="0">
                <a:latin typeface="Simplified Arabic" panose="02020603050405020304" pitchFamily="18" charset="-78"/>
                <a:cs typeface="Simplified Arabic" panose="02020603050405020304" pitchFamily="18" charset="-78"/>
              </a:endParaRPr>
            </a:p>
          </p:txBody>
        </p:sp>
      </p:grpSp>
      <p:sp>
        <p:nvSpPr>
          <p:cNvPr id="41" name="Action Button: Forward or Next 40">
            <a:hlinkClick r:id="" action="ppaction://hlinkshowjump?jump=nextslide" highlightClick="1"/>
          </p:cNvPr>
          <p:cNvSpPr/>
          <p:nvPr/>
        </p:nvSpPr>
        <p:spPr>
          <a:xfrm>
            <a:off x="6084027" y="6135985"/>
            <a:ext cx="360040" cy="32500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2" name="Action Button: Back or Previous 41">
            <a:hlinkClick r:id="" action="ppaction://hlinkshowjump?jump=previousslide" highlightClick="1"/>
          </p:cNvPr>
          <p:cNvSpPr/>
          <p:nvPr/>
        </p:nvSpPr>
        <p:spPr>
          <a:xfrm>
            <a:off x="3671758" y="6135985"/>
            <a:ext cx="360040" cy="32500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191400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2"/>
                                        </p:tgtEl>
                                        <p:attrNameLst>
                                          <p:attrName>style.visibility</p:attrName>
                                        </p:attrNameLst>
                                      </p:cBhvr>
                                      <p:to>
                                        <p:strVal val="visible"/>
                                      </p:to>
                                    </p:set>
                                    <p:anim calcmode="lin" valueType="num">
                                      <p:cBhvr>
                                        <p:cTn id="14" dur="500" fill="hold"/>
                                        <p:tgtEl>
                                          <p:spTgt spid="52"/>
                                        </p:tgtEl>
                                        <p:attrNameLst>
                                          <p:attrName>ppt_w</p:attrName>
                                        </p:attrNameLst>
                                      </p:cBhvr>
                                      <p:tavLst>
                                        <p:tav tm="0">
                                          <p:val>
                                            <p:fltVal val="0"/>
                                          </p:val>
                                        </p:tav>
                                        <p:tav tm="100000">
                                          <p:val>
                                            <p:strVal val="#ppt_w"/>
                                          </p:val>
                                        </p:tav>
                                      </p:tavLst>
                                    </p:anim>
                                    <p:anim calcmode="lin" valueType="num">
                                      <p:cBhvr>
                                        <p:cTn id="15" dur="500" fill="hold"/>
                                        <p:tgtEl>
                                          <p:spTgt spid="52"/>
                                        </p:tgtEl>
                                        <p:attrNameLst>
                                          <p:attrName>ppt_h</p:attrName>
                                        </p:attrNameLst>
                                      </p:cBhvr>
                                      <p:tavLst>
                                        <p:tav tm="0">
                                          <p:val>
                                            <p:fltVal val="0"/>
                                          </p:val>
                                        </p:tav>
                                        <p:tav tm="100000">
                                          <p:val>
                                            <p:strVal val="#ppt_h"/>
                                          </p:val>
                                        </p:tav>
                                      </p:tavLst>
                                    </p:anim>
                                    <p:animEffect transition="in" filter="fade">
                                      <p:cBhvr>
                                        <p:cTn id="16"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43808" y="764704"/>
            <a:ext cx="4392488" cy="584775"/>
          </a:xfrm>
          <a:prstGeom prst="rect">
            <a:avLst/>
          </a:prstGeom>
          <a:noFill/>
        </p:spPr>
        <p:txBody>
          <a:bodyPr wrap="square" rtlCol="1">
            <a:spAutoFit/>
          </a:bodyPr>
          <a:lstStyle/>
          <a:p>
            <a:pPr algn="ctr"/>
            <a:r>
              <a:rPr lang="ar-EG" sz="3200" dirty="0" smtClean="0">
                <a:solidFill>
                  <a:srgbClr val="FF0000"/>
                </a:solidFill>
                <a:latin typeface="Simplified Arabic" panose="02020603050405020304" pitchFamily="18" charset="-78"/>
                <a:cs typeface="Simplified Arabic" panose="02020603050405020304" pitchFamily="18" charset="-78"/>
              </a:rPr>
              <a:t>المحتويات</a:t>
            </a:r>
            <a:endParaRPr lang="ar-EG" sz="3200" dirty="0">
              <a:solidFill>
                <a:srgbClr val="FF0000"/>
              </a:solidFill>
              <a:latin typeface="Simplified Arabic" panose="02020603050405020304" pitchFamily="18" charset="-78"/>
              <a:cs typeface="Simplified Arabic" panose="02020603050405020304" pitchFamily="18" charset="-78"/>
            </a:endParaRPr>
          </a:p>
        </p:txBody>
      </p:sp>
      <p:sp>
        <p:nvSpPr>
          <p:cNvPr id="5" name="TextBox 4"/>
          <p:cNvSpPr txBox="1"/>
          <p:nvPr/>
        </p:nvSpPr>
        <p:spPr>
          <a:xfrm>
            <a:off x="899592" y="1506850"/>
            <a:ext cx="7272808" cy="1692771"/>
          </a:xfrm>
          <a:prstGeom prst="rect">
            <a:avLst/>
          </a:prstGeom>
          <a:noFill/>
        </p:spPr>
        <p:txBody>
          <a:bodyPr wrap="square" rtlCol="1">
            <a:spAutoFit/>
          </a:bodyPr>
          <a:lstStyle/>
          <a:p>
            <a:r>
              <a:rPr lang="ar-EG" sz="2400" dirty="0" smtClean="0">
                <a:solidFill>
                  <a:srgbClr val="CC00FF"/>
                </a:solidFill>
                <a:latin typeface="Simplified Arabic" panose="02020603050405020304" pitchFamily="18" charset="-78"/>
                <a:cs typeface="Simplified Arabic" panose="02020603050405020304" pitchFamily="18" charset="-78"/>
              </a:rPr>
              <a:t>الوحدة الاولي : </a:t>
            </a:r>
            <a:r>
              <a:rPr lang="ar-EG" sz="2400" dirty="0" smtClean="0">
                <a:solidFill>
                  <a:srgbClr val="3333FF"/>
                </a:solidFill>
                <a:latin typeface="Simplified Arabic" panose="02020603050405020304" pitchFamily="18" charset="-78"/>
                <a:cs typeface="Simplified Arabic" panose="02020603050405020304" pitchFamily="18" charset="-78"/>
              </a:rPr>
              <a:t>دورية العناصر و خواصها</a:t>
            </a:r>
          </a:p>
          <a:p>
            <a:r>
              <a:rPr lang="ar-EG" sz="2000" dirty="0" smtClean="0">
                <a:solidFill>
                  <a:schemeClr val="accent6">
                    <a:lumMod val="75000"/>
                  </a:schemeClr>
                </a:solidFill>
                <a:latin typeface="Simplified Arabic" panose="02020603050405020304" pitchFamily="18" charset="-78"/>
                <a:cs typeface="Simplified Arabic" panose="02020603050405020304" pitchFamily="18" charset="-78"/>
              </a:rPr>
              <a:t>الدرس الاول : </a:t>
            </a:r>
            <a:r>
              <a:rPr lang="ar-EG" sz="2000" dirty="0" smtClean="0">
                <a:latin typeface="Simplified Arabic" panose="02020603050405020304" pitchFamily="18" charset="-78"/>
                <a:cs typeface="Simplified Arabic" panose="02020603050405020304" pitchFamily="18" charset="-78"/>
              </a:rPr>
              <a:t>محاولات تصنيف العناصر</a:t>
            </a:r>
          </a:p>
          <a:p>
            <a:r>
              <a:rPr lang="ar-EG" sz="2000" dirty="0" smtClean="0">
                <a:solidFill>
                  <a:schemeClr val="accent6">
                    <a:lumMod val="75000"/>
                  </a:schemeClr>
                </a:solidFill>
                <a:latin typeface="Simplified Arabic" panose="02020603050405020304" pitchFamily="18" charset="-78"/>
                <a:cs typeface="Simplified Arabic" panose="02020603050405020304" pitchFamily="18" charset="-78"/>
              </a:rPr>
              <a:t>الدرس الثاني : </a:t>
            </a:r>
            <a:r>
              <a:rPr lang="ar-EG" sz="2000" dirty="0" smtClean="0">
                <a:latin typeface="Simplified Arabic" panose="02020603050405020304" pitchFamily="18" charset="-78"/>
                <a:cs typeface="Simplified Arabic" panose="02020603050405020304" pitchFamily="18" charset="-78"/>
              </a:rPr>
              <a:t>تدرج خواص العناصر في الجدول الدوري الحديث</a:t>
            </a:r>
          </a:p>
          <a:p>
            <a:r>
              <a:rPr lang="ar-EG" sz="2000" dirty="0" smtClean="0">
                <a:solidFill>
                  <a:schemeClr val="accent6">
                    <a:lumMod val="75000"/>
                  </a:schemeClr>
                </a:solidFill>
                <a:latin typeface="Simplified Arabic" panose="02020603050405020304" pitchFamily="18" charset="-78"/>
                <a:cs typeface="Simplified Arabic" panose="02020603050405020304" pitchFamily="18" charset="-78"/>
              </a:rPr>
              <a:t>الدرس الثالث : </a:t>
            </a:r>
            <a:r>
              <a:rPr lang="ar-EG" sz="2000" dirty="0" smtClean="0">
                <a:latin typeface="Simplified Arabic" panose="02020603050405020304" pitchFamily="18" charset="-78"/>
                <a:cs typeface="Simplified Arabic" panose="02020603050405020304" pitchFamily="18" charset="-78"/>
              </a:rPr>
              <a:t>المجموعات الرئيسية بالجدول الدوري الحديث</a:t>
            </a:r>
          </a:p>
          <a:p>
            <a:r>
              <a:rPr lang="ar-EG" sz="2000" dirty="0" smtClean="0">
                <a:solidFill>
                  <a:schemeClr val="accent6">
                    <a:lumMod val="75000"/>
                  </a:schemeClr>
                </a:solidFill>
                <a:latin typeface="Simplified Arabic" panose="02020603050405020304" pitchFamily="18" charset="-78"/>
                <a:cs typeface="Simplified Arabic" panose="02020603050405020304" pitchFamily="18" charset="-78"/>
              </a:rPr>
              <a:t>الدرس الرابع : </a:t>
            </a:r>
            <a:r>
              <a:rPr lang="ar-EG" sz="2000" dirty="0" smtClean="0">
                <a:latin typeface="Simplified Arabic" panose="02020603050405020304" pitchFamily="18" charset="-78"/>
                <a:cs typeface="Simplified Arabic" panose="02020603050405020304" pitchFamily="18" charset="-78"/>
              </a:rPr>
              <a:t>الماء</a:t>
            </a:r>
            <a:endParaRPr lang="ar-EG" sz="2000" dirty="0">
              <a:latin typeface="Simplified Arabic" panose="02020603050405020304" pitchFamily="18" charset="-78"/>
              <a:cs typeface="Simplified Arabic" panose="02020603050405020304" pitchFamily="18" charset="-78"/>
            </a:endParaRPr>
          </a:p>
        </p:txBody>
      </p:sp>
      <p:sp>
        <p:nvSpPr>
          <p:cNvPr id="6" name="TextBox 5"/>
          <p:cNvSpPr txBox="1"/>
          <p:nvPr/>
        </p:nvSpPr>
        <p:spPr>
          <a:xfrm>
            <a:off x="1331640" y="3356992"/>
            <a:ext cx="6840760" cy="1077218"/>
          </a:xfrm>
          <a:prstGeom prst="rect">
            <a:avLst/>
          </a:prstGeom>
          <a:noFill/>
        </p:spPr>
        <p:txBody>
          <a:bodyPr wrap="square" rtlCol="1">
            <a:spAutoFit/>
          </a:bodyPr>
          <a:lstStyle/>
          <a:p>
            <a:r>
              <a:rPr lang="ar-EG" sz="2400" dirty="0" smtClean="0">
                <a:solidFill>
                  <a:srgbClr val="CC00FF"/>
                </a:solidFill>
                <a:latin typeface="Simplified Arabic" panose="02020603050405020304" pitchFamily="18" charset="-78"/>
                <a:cs typeface="Simplified Arabic" panose="02020603050405020304" pitchFamily="18" charset="-78"/>
              </a:rPr>
              <a:t>الوحدة الثانية : </a:t>
            </a:r>
            <a:r>
              <a:rPr lang="ar-EG" sz="2400" dirty="0" smtClean="0">
                <a:solidFill>
                  <a:srgbClr val="3333FF"/>
                </a:solidFill>
                <a:latin typeface="Simplified Arabic" panose="02020603050405020304" pitchFamily="18" charset="-78"/>
                <a:cs typeface="Simplified Arabic" panose="02020603050405020304" pitchFamily="18" charset="-78"/>
              </a:rPr>
              <a:t>الغلاف الجوي و حماية كوكب الارض</a:t>
            </a:r>
          </a:p>
          <a:p>
            <a:r>
              <a:rPr lang="ar-EG" sz="2000" dirty="0" smtClean="0">
                <a:solidFill>
                  <a:schemeClr val="accent6">
                    <a:lumMod val="75000"/>
                  </a:schemeClr>
                </a:solidFill>
                <a:latin typeface="Simplified Arabic" panose="02020603050405020304" pitchFamily="18" charset="-78"/>
                <a:cs typeface="Simplified Arabic" panose="02020603050405020304" pitchFamily="18" charset="-78"/>
              </a:rPr>
              <a:t>الدرس الاول : </a:t>
            </a:r>
            <a:r>
              <a:rPr lang="ar-EG" sz="2000" dirty="0" smtClean="0">
                <a:latin typeface="Simplified Arabic" panose="02020603050405020304" pitchFamily="18" charset="-78"/>
                <a:cs typeface="Simplified Arabic" panose="02020603050405020304" pitchFamily="18" charset="-78"/>
              </a:rPr>
              <a:t>طبقات الغلاف الجوي</a:t>
            </a:r>
          </a:p>
          <a:p>
            <a:r>
              <a:rPr lang="ar-EG" sz="2000" dirty="0" smtClean="0">
                <a:solidFill>
                  <a:schemeClr val="accent6">
                    <a:lumMod val="75000"/>
                  </a:schemeClr>
                </a:solidFill>
                <a:latin typeface="Simplified Arabic" panose="02020603050405020304" pitchFamily="18" charset="-78"/>
                <a:cs typeface="Simplified Arabic" panose="02020603050405020304" pitchFamily="18" charset="-78"/>
              </a:rPr>
              <a:t>الدرس الثاني : </a:t>
            </a:r>
            <a:r>
              <a:rPr lang="ar-EG" sz="2000" dirty="0" smtClean="0">
                <a:latin typeface="Simplified Arabic" panose="02020603050405020304" pitchFamily="18" charset="-78"/>
                <a:cs typeface="Simplified Arabic" panose="02020603050405020304" pitchFamily="18" charset="-78"/>
              </a:rPr>
              <a:t>تاكل طبقة الاوزون و ارتفاع درجة حرارة الارض </a:t>
            </a:r>
            <a:endParaRPr lang="ar-EG" sz="2000" dirty="0">
              <a:latin typeface="Simplified Arabic" panose="02020603050405020304" pitchFamily="18" charset="-78"/>
              <a:cs typeface="Simplified Arabic" panose="02020603050405020304" pitchFamily="18" charset="-78"/>
            </a:endParaRPr>
          </a:p>
        </p:txBody>
      </p:sp>
      <p:sp>
        <p:nvSpPr>
          <p:cNvPr id="7" name="TextBox 6"/>
          <p:cNvSpPr txBox="1"/>
          <p:nvPr/>
        </p:nvSpPr>
        <p:spPr>
          <a:xfrm>
            <a:off x="2051720" y="4591581"/>
            <a:ext cx="6120680" cy="1077218"/>
          </a:xfrm>
          <a:prstGeom prst="rect">
            <a:avLst/>
          </a:prstGeom>
          <a:noFill/>
        </p:spPr>
        <p:txBody>
          <a:bodyPr wrap="square" rtlCol="1">
            <a:spAutoFit/>
          </a:bodyPr>
          <a:lstStyle/>
          <a:p>
            <a:r>
              <a:rPr lang="ar-EG" sz="2400" dirty="0" smtClean="0">
                <a:solidFill>
                  <a:srgbClr val="CC00FF"/>
                </a:solidFill>
                <a:latin typeface="Simplified Arabic" panose="02020603050405020304" pitchFamily="18" charset="-78"/>
                <a:cs typeface="Simplified Arabic" panose="02020603050405020304" pitchFamily="18" charset="-78"/>
              </a:rPr>
              <a:t>الوحدة الثالثة : </a:t>
            </a:r>
            <a:r>
              <a:rPr lang="ar-EG" sz="2400" dirty="0" smtClean="0">
                <a:solidFill>
                  <a:srgbClr val="3333FF"/>
                </a:solidFill>
                <a:latin typeface="Simplified Arabic" panose="02020603050405020304" pitchFamily="18" charset="-78"/>
                <a:cs typeface="Simplified Arabic" panose="02020603050405020304" pitchFamily="18" charset="-78"/>
              </a:rPr>
              <a:t>الحفريات و حماية الانواع من الانقراض</a:t>
            </a:r>
          </a:p>
          <a:p>
            <a:r>
              <a:rPr lang="ar-EG" sz="2000" dirty="0" smtClean="0">
                <a:solidFill>
                  <a:schemeClr val="accent6">
                    <a:lumMod val="75000"/>
                  </a:schemeClr>
                </a:solidFill>
                <a:latin typeface="Simplified Arabic" panose="02020603050405020304" pitchFamily="18" charset="-78"/>
                <a:cs typeface="Simplified Arabic" panose="02020603050405020304" pitchFamily="18" charset="-78"/>
              </a:rPr>
              <a:t>الدرس الاول : </a:t>
            </a:r>
            <a:r>
              <a:rPr lang="ar-EG" sz="2000" dirty="0" smtClean="0">
                <a:latin typeface="Simplified Arabic" panose="02020603050405020304" pitchFamily="18" charset="-78"/>
                <a:cs typeface="Simplified Arabic" panose="02020603050405020304" pitchFamily="18" charset="-78"/>
              </a:rPr>
              <a:t>الحفريات </a:t>
            </a:r>
          </a:p>
          <a:p>
            <a:r>
              <a:rPr lang="ar-EG" sz="2000" dirty="0" smtClean="0">
                <a:solidFill>
                  <a:schemeClr val="accent6">
                    <a:lumMod val="75000"/>
                  </a:schemeClr>
                </a:solidFill>
                <a:latin typeface="Simplified Arabic" panose="02020603050405020304" pitchFamily="18" charset="-78"/>
                <a:cs typeface="Simplified Arabic" panose="02020603050405020304" pitchFamily="18" charset="-78"/>
              </a:rPr>
              <a:t>الدرس الثاني : </a:t>
            </a:r>
            <a:r>
              <a:rPr lang="ar-EG" sz="2000" dirty="0" smtClean="0">
                <a:latin typeface="Simplified Arabic" panose="02020603050405020304" pitchFamily="18" charset="-78"/>
                <a:cs typeface="Simplified Arabic" panose="02020603050405020304" pitchFamily="18" charset="-78"/>
              </a:rPr>
              <a:t>الانقراض</a:t>
            </a:r>
            <a:endParaRPr lang="ar-EG" sz="2000" dirty="0">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59050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75656" y="2062961"/>
            <a:ext cx="7045305" cy="830997"/>
          </a:xfrm>
          <a:prstGeom prst="rect">
            <a:avLst/>
          </a:prstGeom>
          <a:noFill/>
        </p:spPr>
        <p:txBody>
          <a:bodyPr wrap="square" rtlCol="1">
            <a:spAutoFit/>
          </a:bodyPr>
          <a:lstStyle/>
          <a:p>
            <a:pPr marL="285750" indent="-285750">
              <a:buFont typeface="Arial" pitchFamily="34" charset="0"/>
              <a:buChar char="•"/>
            </a:pPr>
            <a:r>
              <a:rPr lang="ar-EG" sz="2400" dirty="0" smtClean="0">
                <a:latin typeface="Simplified Arabic" panose="02020603050405020304" pitchFamily="18" charset="-78"/>
                <a:cs typeface="Simplified Arabic" panose="02020603050405020304" pitchFamily="18" charset="-78"/>
              </a:rPr>
              <a:t>رقم مجموعة العناصر يساوي عدد الكترونات مستوي الطاقة الاخير في ذرتة</a:t>
            </a:r>
            <a:endParaRPr lang="ar-EG" sz="2400" dirty="0">
              <a:latin typeface="Simplified Arabic" panose="02020603050405020304" pitchFamily="18" charset="-78"/>
              <a:cs typeface="Simplified Arabic" panose="02020603050405020304" pitchFamily="18" charset="-78"/>
            </a:endParaRPr>
          </a:p>
        </p:txBody>
      </p:sp>
      <p:sp>
        <p:nvSpPr>
          <p:cNvPr id="4" name="Action Button: Forward or Next 3">
            <a:hlinkClick r:id="" action="ppaction://hlinkshowjump?jump=nextslide" highlightClick="1"/>
          </p:cNvPr>
          <p:cNvSpPr/>
          <p:nvPr/>
        </p:nvSpPr>
        <p:spPr>
          <a:xfrm>
            <a:off x="6084027" y="6135985"/>
            <a:ext cx="360040" cy="32500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 name="Action Button: Back or Previous 4">
            <a:hlinkClick r:id="" action="ppaction://hlinkshowjump?jump=previousslide" highlightClick="1"/>
          </p:cNvPr>
          <p:cNvSpPr/>
          <p:nvPr/>
        </p:nvSpPr>
        <p:spPr>
          <a:xfrm>
            <a:off x="3671758" y="6135985"/>
            <a:ext cx="360040" cy="32500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87092" y="3356992"/>
            <a:ext cx="2636912" cy="2636912"/>
          </a:xfrm>
          <a:prstGeom prst="rect">
            <a:avLst/>
          </a:prstGeom>
        </p:spPr>
      </p:pic>
      <p:sp>
        <p:nvSpPr>
          <p:cNvPr id="6" name="Rectangle 5"/>
          <p:cNvSpPr/>
          <p:nvPr/>
        </p:nvSpPr>
        <p:spPr>
          <a:xfrm>
            <a:off x="1907704" y="501720"/>
            <a:ext cx="6520529" cy="830997"/>
          </a:xfrm>
          <a:prstGeom prst="rect">
            <a:avLst/>
          </a:prstGeom>
        </p:spPr>
        <p:txBody>
          <a:bodyPr wrap="square">
            <a:spAutoFit/>
          </a:bodyPr>
          <a:lstStyle/>
          <a:p>
            <a:pPr marL="285750" lvl="0" indent="-285750">
              <a:buFont typeface="Arial" pitchFamily="34" charset="0"/>
              <a:buChar char="•"/>
            </a:pPr>
            <a:r>
              <a:rPr lang="ar-EG" sz="2400" dirty="0">
                <a:solidFill>
                  <a:prstClr val="black"/>
                </a:solidFill>
                <a:latin typeface="Simplified Arabic" panose="02020603050405020304" pitchFamily="18" charset="-78"/>
                <a:cs typeface="Simplified Arabic" panose="02020603050405020304" pitchFamily="18" charset="-78"/>
              </a:rPr>
              <a:t>يحتوي كل مستوي طاقة رئيسي علي عدد من مستوايات الطاقة الفرعية</a:t>
            </a:r>
          </a:p>
        </p:txBody>
      </p:sp>
      <p:sp>
        <p:nvSpPr>
          <p:cNvPr id="7" name="Rectangle 6"/>
          <p:cNvSpPr/>
          <p:nvPr/>
        </p:nvSpPr>
        <p:spPr>
          <a:xfrm>
            <a:off x="2195736" y="1303923"/>
            <a:ext cx="6232497" cy="830997"/>
          </a:xfrm>
          <a:prstGeom prst="rect">
            <a:avLst/>
          </a:prstGeom>
        </p:spPr>
        <p:txBody>
          <a:bodyPr wrap="square">
            <a:spAutoFit/>
          </a:bodyPr>
          <a:lstStyle/>
          <a:p>
            <a:pPr marL="285750" lvl="0" indent="-285750">
              <a:buFont typeface="Arial" pitchFamily="34" charset="0"/>
              <a:buChar char="•"/>
            </a:pPr>
            <a:r>
              <a:rPr lang="ar-EG" sz="2400" dirty="0">
                <a:solidFill>
                  <a:prstClr val="black"/>
                </a:solidFill>
                <a:latin typeface="Simplified Arabic" panose="02020603050405020304" pitchFamily="18" charset="-78"/>
                <a:cs typeface="Simplified Arabic" panose="02020603050405020304" pitchFamily="18" charset="-78"/>
              </a:rPr>
              <a:t>يبدا ظهور العناصر الانتقالية في الجدول الدوري الحديث ابتدا من الدورة الرابعة</a:t>
            </a:r>
          </a:p>
        </p:txBody>
      </p:sp>
      <p:sp>
        <p:nvSpPr>
          <p:cNvPr id="8" name="Rectangle 7"/>
          <p:cNvSpPr/>
          <p:nvPr/>
        </p:nvSpPr>
        <p:spPr>
          <a:xfrm>
            <a:off x="1763689" y="2893958"/>
            <a:ext cx="6664544" cy="830997"/>
          </a:xfrm>
          <a:prstGeom prst="rect">
            <a:avLst/>
          </a:prstGeom>
        </p:spPr>
        <p:txBody>
          <a:bodyPr wrap="square">
            <a:spAutoFit/>
          </a:bodyPr>
          <a:lstStyle/>
          <a:p>
            <a:pPr marL="285750" lvl="0" indent="-285750">
              <a:buFont typeface="Arial" pitchFamily="34" charset="0"/>
              <a:buChar char="•"/>
            </a:pPr>
            <a:r>
              <a:rPr lang="ar-EG" sz="2400" dirty="0">
                <a:solidFill>
                  <a:prstClr val="black"/>
                </a:solidFill>
                <a:latin typeface="Simplified Arabic" panose="02020603050405020304" pitchFamily="18" charset="-78"/>
                <a:cs typeface="Simplified Arabic" panose="02020603050405020304" pitchFamily="18" charset="-78"/>
              </a:rPr>
              <a:t>رقم دورة العناصر يساوي عدد مستويات الطاقة المشغولة بالالكترونات في ذرتة </a:t>
            </a:r>
          </a:p>
        </p:txBody>
      </p:sp>
    </p:spTree>
    <p:extLst>
      <p:ext uri="{BB962C8B-B14F-4D97-AF65-F5344CB8AC3E}">
        <p14:creationId xmlns:p14="http://schemas.microsoft.com/office/powerpoint/2010/main" val="263904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2987824" y="1988840"/>
            <a:ext cx="3672408" cy="584775"/>
          </a:xfrm>
          <a:prstGeom prst="rect">
            <a:avLst/>
          </a:prstGeom>
        </p:spPr>
        <p:txBody>
          <a:bodyPr wrap="square">
            <a:spAutoFit/>
          </a:bodyPr>
          <a:lstStyle/>
          <a:p>
            <a:r>
              <a:rPr lang="ar-EG" sz="3200" b="1" dirty="0" smtClean="0">
                <a:solidFill>
                  <a:schemeClr val="tx2">
                    <a:lumMod val="60000"/>
                    <a:lumOff val="40000"/>
                  </a:schemeClr>
                </a:solidFill>
              </a:rPr>
              <a:t>محاولات تصنيف العناصر</a:t>
            </a:r>
            <a:endParaRPr lang="ar-EG" sz="3200" dirty="0">
              <a:solidFill>
                <a:schemeClr val="tx2">
                  <a:lumMod val="60000"/>
                  <a:lumOff val="40000"/>
                </a:schemeClr>
              </a:solidFill>
            </a:endParaRPr>
          </a:p>
        </p:txBody>
      </p:sp>
      <p:sp>
        <p:nvSpPr>
          <p:cNvPr id="12" name="Rectangle 7">
            <a:extLst>
              <a:ext uri="{FF2B5EF4-FFF2-40B4-BE49-F238E27FC236}">
                <a16:creationId xmlns:a16="http://schemas.microsoft.com/office/drawing/2014/main" id="{D3AF8613-8B73-4EE7-835E-64B897E21D25}"/>
              </a:ext>
            </a:extLst>
          </p:cNvPr>
          <p:cNvSpPr/>
          <p:nvPr/>
        </p:nvSpPr>
        <p:spPr>
          <a:xfrm rot="18900000">
            <a:off x="8305176" y="5009321"/>
            <a:ext cx="402641" cy="994619"/>
          </a:xfrm>
          <a:custGeom>
            <a:avLst/>
            <a:gdLst/>
            <a:ahLst/>
            <a:cxnLst/>
            <a:rect l="l" t="t" r="r" b="b"/>
            <a:pathLst>
              <a:path w="154109" h="343323">
                <a:moveTo>
                  <a:pt x="102909" y="313772"/>
                </a:moveTo>
                <a:lnTo>
                  <a:pt x="102909" y="328547"/>
                </a:lnTo>
                <a:cubicBezTo>
                  <a:pt x="102909" y="336708"/>
                  <a:pt x="96294" y="343322"/>
                  <a:pt x="88133" y="343323"/>
                </a:cubicBezTo>
                <a:lnTo>
                  <a:pt x="65975" y="343322"/>
                </a:lnTo>
                <a:cubicBezTo>
                  <a:pt x="57814" y="343322"/>
                  <a:pt x="51199" y="336708"/>
                  <a:pt x="51199" y="328547"/>
                </a:cubicBezTo>
                <a:cubicBezTo>
                  <a:pt x="51199" y="323622"/>
                  <a:pt x="51200" y="318696"/>
                  <a:pt x="51200" y="313771"/>
                </a:cubicBezTo>
                <a:close/>
                <a:moveTo>
                  <a:pt x="123327" y="15459"/>
                </a:moveTo>
                <a:cubicBezTo>
                  <a:pt x="141678" y="29245"/>
                  <a:pt x="152926" y="50497"/>
                  <a:pt x="154008" y="73425"/>
                </a:cubicBezTo>
                <a:cubicBezTo>
                  <a:pt x="155089" y="96353"/>
                  <a:pt x="145890" y="118568"/>
                  <a:pt x="128916" y="134021"/>
                </a:cubicBezTo>
                <a:lnTo>
                  <a:pt x="119294" y="123450"/>
                </a:lnTo>
                <a:cubicBezTo>
                  <a:pt x="133118" y="110865"/>
                  <a:pt x="140611" y="92772"/>
                  <a:pt x="139730" y="74098"/>
                </a:cubicBezTo>
                <a:cubicBezTo>
                  <a:pt x="138850" y="55424"/>
                  <a:pt x="129689" y="38115"/>
                  <a:pt x="114743" y="26887"/>
                </a:cubicBezTo>
                <a:close/>
                <a:moveTo>
                  <a:pt x="136698" y="17411"/>
                </a:moveTo>
                <a:cubicBezTo>
                  <a:pt x="103758" y="-15529"/>
                  <a:pt x="50351" y="-15529"/>
                  <a:pt x="17412" y="17411"/>
                </a:cubicBezTo>
                <a:cubicBezTo>
                  <a:pt x="-15528" y="50351"/>
                  <a:pt x="-15528" y="103757"/>
                  <a:pt x="17412" y="136697"/>
                </a:cubicBezTo>
                <a:cubicBezTo>
                  <a:pt x="50351" y="169637"/>
                  <a:pt x="103758" y="169637"/>
                  <a:pt x="136698" y="136697"/>
                </a:cubicBezTo>
                <a:cubicBezTo>
                  <a:pt x="169637" y="103757"/>
                  <a:pt x="169637" y="50351"/>
                  <a:pt x="136698" y="17411"/>
                </a:cubicBezTo>
                <a:close/>
                <a:moveTo>
                  <a:pt x="154109" y="0"/>
                </a:moveTo>
                <a:cubicBezTo>
                  <a:pt x="196665" y="42556"/>
                  <a:pt x="196665" y="111552"/>
                  <a:pt x="154109" y="154108"/>
                </a:cubicBezTo>
                <a:cubicBezTo>
                  <a:pt x="139576" y="168641"/>
                  <a:pt x="121959" y="178211"/>
                  <a:pt x="102912" y="180994"/>
                </a:cubicBezTo>
                <a:lnTo>
                  <a:pt x="102912" y="308310"/>
                </a:lnTo>
                <a:lnTo>
                  <a:pt x="51197" y="308310"/>
                </a:lnTo>
                <a:lnTo>
                  <a:pt x="51197" y="180994"/>
                </a:lnTo>
                <a:cubicBezTo>
                  <a:pt x="32150" y="178211"/>
                  <a:pt x="14534" y="168641"/>
                  <a:pt x="0" y="154108"/>
                </a:cubicBezTo>
                <a:cubicBezTo>
                  <a:pt x="-42555" y="111552"/>
                  <a:pt x="-42555" y="42556"/>
                  <a:pt x="0" y="0"/>
                </a:cubicBezTo>
                <a:cubicBezTo>
                  <a:pt x="42556" y="-42556"/>
                  <a:pt x="111553" y="-42556"/>
                  <a:pt x="154109"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Rectangle 12"/>
          <p:cNvSpPr/>
          <p:nvPr/>
        </p:nvSpPr>
        <p:spPr>
          <a:xfrm>
            <a:off x="3131840" y="4965169"/>
            <a:ext cx="4572000" cy="1200329"/>
          </a:xfrm>
          <a:prstGeom prst="rect">
            <a:avLst/>
          </a:prstGeom>
        </p:spPr>
        <p:txBody>
          <a:bodyPr>
            <a:spAutoFit/>
          </a:bodyPr>
          <a:lstStyle/>
          <a:p>
            <a:pPr algn="r"/>
            <a:r>
              <a:rPr lang="ar-EG" sz="2400" dirty="0" smtClean="0">
                <a:solidFill>
                  <a:schemeClr val="accent3">
                    <a:lumMod val="75000"/>
                  </a:schemeClr>
                </a:solidFill>
              </a:rPr>
              <a:t>العلوم</a:t>
            </a:r>
            <a:endParaRPr lang="ar-EG" sz="2400" dirty="0">
              <a:solidFill>
                <a:schemeClr val="accent3">
                  <a:lumMod val="75000"/>
                </a:schemeClr>
              </a:solidFill>
            </a:endParaRPr>
          </a:p>
          <a:p>
            <a:pPr algn="r"/>
            <a:r>
              <a:rPr lang="ar-EG" sz="2400" dirty="0" smtClean="0">
                <a:solidFill>
                  <a:schemeClr val="accent3">
                    <a:lumMod val="75000"/>
                  </a:schemeClr>
                </a:solidFill>
              </a:rPr>
              <a:t>الصف الثاني الاعدادي</a:t>
            </a:r>
            <a:endParaRPr lang="ar-EG" sz="2400" dirty="0">
              <a:solidFill>
                <a:schemeClr val="accent3">
                  <a:lumMod val="75000"/>
                </a:schemeClr>
              </a:solidFill>
            </a:endParaRPr>
          </a:p>
          <a:p>
            <a:pPr algn="r"/>
            <a:r>
              <a:rPr lang="ar-EG" sz="2400" dirty="0" smtClean="0">
                <a:solidFill>
                  <a:schemeClr val="accent3">
                    <a:lumMod val="75000"/>
                  </a:schemeClr>
                </a:solidFill>
              </a:rPr>
              <a:t>الفصل الدراسي الاول</a:t>
            </a:r>
            <a:endParaRPr lang="ar-EG" sz="2400" dirty="0">
              <a:solidFill>
                <a:schemeClr val="accent3">
                  <a:lumMod val="75000"/>
                </a:schemeClr>
              </a:solidFill>
            </a:endParaRPr>
          </a:p>
        </p:txBody>
      </p:sp>
      <p:sp>
        <p:nvSpPr>
          <p:cNvPr id="10" name="Trapezoid 13">
            <a:extLst>
              <a:ext uri="{FF2B5EF4-FFF2-40B4-BE49-F238E27FC236}">
                <a16:creationId xmlns:a16="http://schemas.microsoft.com/office/drawing/2014/main" id="{B25A2895-391F-49CD-8A4C-9E410B4FFF73}"/>
              </a:ext>
            </a:extLst>
          </p:cNvPr>
          <p:cNvSpPr/>
          <p:nvPr/>
        </p:nvSpPr>
        <p:spPr>
          <a:xfrm>
            <a:off x="2339752" y="980728"/>
            <a:ext cx="4968552" cy="3648405"/>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382671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80">
                                          <p:stCondLst>
                                            <p:cond delay="0"/>
                                          </p:stCondLst>
                                        </p:cTn>
                                        <p:tgtEl>
                                          <p:spTgt spid="11"/>
                                        </p:tgtEl>
                                      </p:cBhvr>
                                    </p:animEffect>
                                    <p:anim calcmode="lin" valueType="num">
                                      <p:cBhvr>
                                        <p:cTn id="1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9" dur="26">
                                          <p:stCondLst>
                                            <p:cond delay="650"/>
                                          </p:stCondLst>
                                        </p:cTn>
                                        <p:tgtEl>
                                          <p:spTgt spid="11"/>
                                        </p:tgtEl>
                                      </p:cBhvr>
                                      <p:to x="100000" y="60000"/>
                                    </p:animScale>
                                    <p:animScale>
                                      <p:cBhvr>
                                        <p:cTn id="20" dur="166" decel="50000">
                                          <p:stCondLst>
                                            <p:cond delay="676"/>
                                          </p:stCondLst>
                                        </p:cTn>
                                        <p:tgtEl>
                                          <p:spTgt spid="11"/>
                                        </p:tgtEl>
                                      </p:cBhvr>
                                      <p:to x="100000" y="100000"/>
                                    </p:animScale>
                                    <p:animScale>
                                      <p:cBhvr>
                                        <p:cTn id="21" dur="26">
                                          <p:stCondLst>
                                            <p:cond delay="1312"/>
                                          </p:stCondLst>
                                        </p:cTn>
                                        <p:tgtEl>
                                          <p:spTgt spid="11"/>
                                        </p:tgtEl>
                                      </p:cBhvr>
                                      <p:to x="100000" y="80000"/>
                                    </p:animScale>
                                    <p:animScale>
                                      <p:cBhvr>
                                        <p:cTn id="22" dur="166" decel="50000">
                                          <p:stCondLst>
                                            <p:cond delay="1338"/>
                                          </p:stCondLst>
                                        </p:cTn>
                                        <p:tgtEl>
                                          <p:spTgt spid="11"/>
                                        </p:tgtEl>
                                      </p:cBhvr>
                                      <p:to x="100000" y="100000"/>
                                    </p:animScale>
                                    <p:animScale>
                                      <p:cBhvr>
                                        <p:cTn id="23" dur="26">
                                          <p:stCondLst>
                                            <p:cond delay="1642"/>
                                          </p:stCondLst>
                                        </p:cTn>
                                        <p:tgtEl>
                                          <p:spTgt spid="11"/>
                                        </p:tgtEl>
                                      </p:cBhvr>
                                      <p:to x="100000" y="90000"/>
                                    </p:animScale>
                                    <p:animScale>
                                      <p:cBhvr>
                                        <p:cTn id="24" dur="166" decel="50000">
                                          <p:stCondLst>
                                            <p:cond delay="1668"/>
                                          </p:stCondLst>
                                        </p:cTn>
                                        <p:tgtEl>
                                          <p:spTgt spid="11"/>
                                        </p:tgtEl>
                                      </p:cBhvr>
                                      <p:to x="100000" y="100000"/>
                                    </p:animScale>
                                    <p:animScale>
                                      <p:cBhvr>
                                        <p:cTn id="25" dur="26">
                                          <p:stCondLst>
                                            <p:cond delay="1808"/>
                                          </p:stCondLst>
                                        </p:cTn>
                                        <p:tgtEl>
                                          <p:spTgt spid="11"/>
                                        </p:tgtEl>
                                      </p:cBhvr>
                                      <p:to x="100000" y="95000"/>
                                    </p:animScale>
                                    <p:animScale>
                                      <p:cBhvr>
                                        <p:cTn id="26" dur="166" decel="50000">
                                          <p:stCondLst>
                                            <p:cond delay="1834"/>
                                          </p:stCondLst>
                                        </p:cTn>
                                        <p:tgtEl>
                                          <p:spTgt spid="11"/>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1000" fill="hold"/>
                                        <p:tgtEl>
                                          <p:spTgt spid="12"/>
                                        </p:tgtEl>
                                        <p:attrNameLst>
                                          <p:attrName>ppt_w</p:attrName>
                                        </p:attrNameLst>
                                      </p:cBhvr>
                                      <p:tavLst>
                                        <p:tav tm="0">
                                          <p:val>
                                            <p:fltVal val="0"/>
                                          </p:val>
                                        </p:tav>
                                        <p:tav tm="100000">
                                          <p:val>
                                            <p:strVal val="#ppt_w"/>
                                          </p:val>
                                        </p:tav>
                                      </p:tavLst>
                                    </p:anim>
                                    <p:anim calcmode="lin" valueType="num">
                                      <p:cBhvr>
                                        <p:cTn id="32" dur="1000" fill="hold"/>
                                        <p:tgtEl>
                                          <p:spTgt spid="12"/>
                                        </p:tgtEl>
                                        <p:attrNameLst>
                                          <p:attrName>ppt_h</p:attrName>
                                        </p:attrNameLst>
                                      </p:cBhvr>
                                      <p:tavLst>
                                        <p:tav tm="0">
                                          <p:val>
                                            <p:fltVal val="0"/>
                                          </p:val>
                                        </p:tav>
                                        <p:tav tm="100000">
                                          <p:val>
                                            <p:strVal val="#ppt_h"/>
                                          </p:val>
                                        </p:tav>
                                      </p:tavLst>
                                    </p:anim>
                                    <p:anim calcmode="lin" valueType="num">
                                      <p:cBhvr>
                                        <p:cTn id="33" dur="1000" fill="hold"/>
                                        <p:tgtEl>
                                          <p:spTgt spid="12"/>
                                        </p:tgtEl>
                                        <p:attrNameLst>
                                          <p:attrName>style.rotation</p:attrName>
                                        </p:attrNameLst>
                                      </p:cBhvr>
                                      <p:tavLst>
                                        <p:tav tm="0">
                                          <p:val>
                                            <p:fltVal val="90"/>
                                          </p:val>
                                        </p:tav>
                                        <p:tav tm="100000">
                                          <p:val>
                                            <p:fltVal val="0"/>
                                          </p:val>
                                        </p:tav>
                                      </p:tavLst>
                                    </p:anim>
                                    <p:animEffect transition="in" filter="fade">
                                      <p:cBhvr>
                                        <p:cTn id="34" dur="10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randombar(horizontal)">
                                      <p:cBhvr>
                                        <p:cTn id="3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69317" y="620688"/>
            <a:ext cx="2376264" cy="584775"/>
          </a:xfrm>
          <a:prstGeom prst="rect">
            <a:avLst/>
          </a:prstGeom>
          <a:noFill/>
        </p:spPr>
        <p:txBody>
          <a:bodyPr wrap="square" rtlCol="1">
            <a:spAutoFit/>
          </a:bodyPr>
          <a:lstStyle/>
          <a:p>
            <a:r>
              <a:rPr lang="ar-EG" sz="3200" dirty="0" smtClean="0">
                <a:solidFill>
                  <a:schemeClr val="accent4">
                    <a:lumMod val="75000"/>
                  </a:schemeClr>
                </a:solidFill>
                <a:latin typeface="Simplified Arabic" panose="02020603050405020304" pitchFamily="18" charset="-78"/>
                <a:cs typeface="Simplified Arabic" panose="02020603050405020304" pitchFamily="18" charset="-78"/>
              </a:rPr>
              <a:t>الفهرس</a:t>
            </a:r>
            <a:endParaRPr lang="ar-EG" sz="3200" dirty="0">
              <a:solidFill>
                <a:schemeClr val="accent4">
                  <a:lumMod val="75000"/>
                </a:schemeClr>
              </a:solidFill>
              <a:latin typeface="Simplified Arabic" panose="02020603050405020304" pitchFamily="18" charset="-78"/>
              <a:cs typeface="Simplified Arabic" panose="02020603050405020304" pitchFamily="18" charset="-78"/>
            </a:endParaRPr>
          </a:p>
        </p:txBody>
      </p:sp>
      <p:sp>
        <p:nvSpPr>
          <p:cNvPr id="4" name="TextBox 3">
            <a:hlinkClick r:id="rId2" action="ppaction://hlinksldjump"/>
          </p:cNvPr>
          <p:cNvSpPr txBox="1"/>
          <p:nvPr/>
        </p:nvSpPr>
        <p:spPr>
          <a:xfrm>
            <a:off x="2748187" y="4975258"/>
            <a:ext cx="5544616" cy="461665"/>
          </a:xfrm>
          <a:prstGeom prst="rect">
            <a:avLst/>
          </a:prstGeom>
          <a:noFill/>
        </p:spPr>
        <p:txBody>
          <a:bodyPr wrap="square" rtlCol="1">
            <a:spAutoFit/>
          </a:bodyPr>
          <a:lstStyle/>
          <a:p>
            <a:pPr marL="285750" indent="-285750">
              <a:buFont typeface="Arial" panose="020B0604020202020204" pitchFamily="34" charset="0"/>
              <a:buChar char="•"/>
            </a:pPr>
            <a:r>
              <a:rPr lang="ar-EG" sz="2400" dirty="0" smtClean="0">
                <a:solidFill>
                  <a:schemeClr val="tx2"/>
                </a:solidFill>
                <a:latin typeface="Simplified Arabic" panose="02020603050405020304" pitchFamily="18" charset="-78"/>
                <a:cs typeface="Simplified Arabic" panose="02020603050405020304" pitchFamily="18" charset="-78"/>
              </a:rPr>
              <a:t>وصف الجدول الدوري</a:t>
            </a:r>
            <a:endParaRPr lang="ar-EG" sz="2400" dirty="0">
              <a:solidFill>
                <a:schemeClr val="tx2"/>
              </a:solidFill>
              <a:latin typeface="Simplified Arabic" panose="02020603050405020304" pitchFamily="18" charset="-78"/>
              <a:cs typeface="Simplified Arabic" panose="02020603050405020304" pitchFamily="18" charset="-78"/>
            </a:endParaRPr>
          </a:p>
        </p:txBody>
      </p:sp>
      <p:pic>
        <p:nvPicPr>
          <p:cNvPr id="5" name="Picture 4">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0072" y="6011804"/>
            <a:ext cx="809435" cy="504056"/>
          </a:xfrm>
          <a:prstGeom prst="rect">
            <a:avLst/>
          </a:prstGeom>
        </p:spPr>
      </p:pic>
      <p:pic>
        <p:nvPicPr>
          <p:cNvPr id="6" name="Picture 5">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58467" y="6011804"/>
            <a:ext cx="827065" cy="622522"/>
          </a:xfrm>
          <a:prstGeom prst="rect">
            <a:avLst/>
          </a:prstGeom>
        </p:spPr>
      </p:pic>
      <p:sp>
        <p:nvSpPr>
          <p:cNvPr id="7" name="Action Button: Forward or Next 6">
            <a:hlinkClick r:id="" action="ppaction://hlinkshowjump?jump=nextslide" highlightClick="1"/>
          </p:cNvPr>
          <p:cNvSpPr/>
          <p:nvPr/>
        </p:nvSpPr>
        <p:spPr>
          <a:xfrm>
            <a:off x="6084027" y="6135985"/>
            <a:ext cx="360040" cy="32500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Action Button: Back or Previous 7">
            <a:hlinkClick r:id="" action="ppaction://hlinkshowjump?jump=previousslide" highlightClick="1"/>
          </p:cNvPr>
          <p:cNvSpPr/>
          <p:nvPr/>
        </p:nvSpPr>
        <p:spPr>
          <a:xfrm>
            <a:off x="3671758" y="6135985"/>
            <a:ext cx="360040" cy="32500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2" name="Rectangle 1">
            <a:hlinkClick r:id="rId5" action="ppaction://hlinksldjump"/>
          </p:cNvPr>
          <p:cNvSpPr/>
          <p:nvPr/>
        </p:nvSpPr>
        <p:spPr>
          <a:xfrm>
            <a:off x="6971927" y="1414648"/>
            <a:ext cx="1252267" cy="461665"/>
          </a:xfrm>
          <a:prstGeom prst="rect">
            <a:avLst/>
          </a:prstGeom>
        </p:spPr>
        <p:txBody>
          <a:bodyPr wrap="none">
            <a:spAutoFit/>
          </a:bodyPr>
          <a:lstStyle/>
          <a:p>
            <a:pPr marL="285750" indent="-285750">
              <a:buFont typeface="Arial" panose="020B0604020202020204" pitchFamily="34" charset="0"/>
              <a:buChar char="•"/>
            </a:pPr>
            <a:r>
              <a:rPr lang="ar-EG" sz="2400" dirty="0" smtClean="0">
                <a:solidFill>
                  <a:schemeClr val="tx2"/>
                </a:solidFill>
                <a:latin typeface="Simplified Arabic" panose="02020603050405020304" pitchFamily="18" charset="-78"/>
                <a:cs typeface="Simplified Arabic" panose="02020603050405020304" pitchFamily="18" charset="-78"/>
              </a:rPr>
              <a:t>الاهداف</a:t>
            </a:r>
            <a:endParaRPr lang="ar-EG" sz="2400" dirty="0">
              <a:solidFill>
                <a:schemeClr val="tx2"/>
              </a:solidFill>
              <a:latin typeface="Simplified Arabic" panose="02020603050405020304" pitchFamily="18" charset="-78"/>
              <a:cs typeface="Simplified Arabic" panose="02020603050405020304" pitchFamily="18" charset="-78"/>
            </a:endParaRPr>
          </a:p>
        </p:txBody>
      </p:sp>
      <p:sp>
        <p:nvSpPr>
          <p:cNvPr id="9" name="Rectangle 8">
            <a:hlinkClick r:id="rId3" action="ppaction://hlinksldjump"/>
          </p:cNvPr>
          <p:cNvSpPr/>
          <p:nvPr/>
        </p:nvSpPr>
        <p:spPr>
          <a:xfrm>
            <a:off x="6349963" y="1827349"/>
            <a:ext cx="1874231" cy="461665"/>
          </a:xfrm>
          <a:prstGeom prst="rect">
            <a:avLst/>
          </a:prstGeom>
        </p:spPr>
        <p:txBody>
          <a:bodyPr wrap="none">
            <a:spAutoFit/>
          </a:bodyPr>
          <a:lstStyle/>
          <a:p>
            <a:pPr marL="285750" lvl="0" indent="-285750">
              <a:buFont typeface="Arial" panose="020B0604020202020204" pitchFamily="34" charset="0"/>
              <a:buChar char="•"/>
            </a:pPr>
            <a:r>
              <a:rPr lang="ar-EG" sz="2400" dirty="0">
                <a:solidFill>
                  <a:schemeClr val="tx2"/>
                </a:solidFill>
                <a:latin typeface="Simplified Arabic" panose="02020603050405020304" pitchFamily="18" charset="-78"/>
                <a:cs typeface="Simplified Arabic" panose="02020603050405020304" pitchFamily="18" charset="-78"/>
              </a:rPr>
              <a:t>عناصر الدرس</a:t>
            </a:r>
          </a:p>
        </p:txBody>
      </p:sp>
      <p:sp>
        <p:nvSpPr>
          <p:cNvPr id="10" name="Rectangle 9">
            <a:hlinkClick r:id="rId3" action="ppaction://hlinksldjump"/>
          </p:cNvPr>
          <p:cNvSpPr/>
          <p:nvPr/>
        </p:nvSpPr>
        <p:spPr>
          <a:xfrm>
            <a:off x="6084027" y="2282041"/>
            <a:ext cx="2153154" cy="461665"/>
          </a:xfrm>
          <a:prstGeom prst="rect">
            <a:avLst/>
          </a:prstGeom>
        </p:spPr>
        <p:txBody>
          <a:bodyPr wrap="none">
            <a:spAutoFit/>
          </a:bodyPr>
          <a:lstStyle/>
          <a:p>
            <a:pPr marL="285750" lvl="0" indent="-285750">
              <a:buFont typeface="Arial" panose="020B0604020202020204" pitchFamily="34" charset="0"/>
              <a:buChar char="•"/>
            </a:pPr>
            <a:r>
              <a:rPr lang="ar-EG" sz="2400" dirty="0">
                <a:solidFill>
                  <a:schemeClr val="tx2"/>
                </a:solidFill>
                <a:latin typeface="Simplified Arabic" panose="02020603050405020304" pitchFamily="18" charset="-78"/>
                <a:cs typeface="Simplified Arabic" panose="02020603050405020304" pitchFamily="18" charset="-78"/>
              </a:rPr>
              <a:t>القضايا المتضمنة</a:t>
            </a:r>
          </a:p>
        </p:txBody>
      </p:sp>
      <p:sp>
        <p:nvSpPr>
          <p:cNvPr id="11" name="Rectangle 10">
            <a:hlinkClick r:id="rId7" action="ppaction://hlinksldjump"/>
          </p:cNvPr>
          <p:cNvSpPr/>
          <p:nvPr/>
        </p:nvSpPr>
        <p:spPr>
          <a:xfrm>
            <a:off x="5543816" y="2719665"/>
            <a:ext cx="2693365" cy="461665"/>
          </a:xfrm>
          <a:prstGeom prst="rect">
            <a:avLst/>
          </a:prstGeom>
        </p:spPr>
        <p:txBody>
          <a:bodyPr wrap="none">
            <a:spAutoFit/>
          </a:bodyPr>
          <a:lstStyle/>
          <a:p>
            <a:pPr marL="285750" lvl="0" indent="-285750">
              <a:buFont typeface="Arial" panose="020B0604020202020204" pitchFamily="34" charset="0"/>
              <a:buChar char="•"/>
            </a:pPr>
            <a:r>
              <a:rPr lang="ar-EG" sz="2400" dirty="0">
                <a:solidFill>
                  <a:schemeClr val="tx2"/>
                </a:solidFill>
                <a:latin typeface="Simplified Arabic" panose="02020603050405020304" pitchFamily="18" charset="-78"/>
                <a:cs typeface="Simplified Arabic" panose="02020603050405020304" pitchFamily="18" charset="-78"/>
              </a:rPr>
              <a:t>الجدول الدوري لمندليف</a:t>
            </a:r>
          </a:p>
        </p:txBody>
      </p:sp>
      <p:sp>
        <p:nvSpPr>
          <p:cNvPr id="12" name="Rectangle 11">
            <a:hlinkClick r:id="rId8" action="ppaction://hlinksldjump"/>
          </p:cNvPr>
          <p:cNvSpPr/>
          <p:nvPr/>
        </p:nvSpPr>
        <p:spPr>
          <a:xfrm>
            <a:off x="3901378" y="3160384"/>
            <a:ext cx="4365298" cy="461665"/>
          </a:xfrm>
          <a:prstGeom prst="rect">
            <a:avLst/>
          </a:prstGeom>
        </p:spPr>
        <p:txBody>
          <a:bodyPr wrap="none">
            <a:spAutoFit/>
          </a:bodyPr>
          <a:lstStyle/>
          <a:p>
            <a:pPr marL="285750" lvl="0" indent="-285750">
              <a:buFont typeface="Arial" panose="020B0604020202020204" pitchFamily="34" charset="0"/>
              <a:buChar char="•"/>
            </a:pPr>
            <a:r>
              <a:rPr lang="ar-EG" sz="2400" dirty="0">
                <a:solidFill>
                  <a:schemeClr val="tx2"/>
                </a:solidFill>
                <a:latin typeface="Simplified Arabic" panose="02020603050405020304" pitchFamily="18" charset="-78"/>
                <a:cs typeface="Simplified Arabic" panose="02020603050405020304" pitchFamily="18" charset="-78"/>
              </a:rPr>
              <a:t>مميزات و عيوب الجدول الدوري لمندليف</a:t>
            </a:r>
          </a:p>
        </p:txBody>
      </p:sp>
      <p:sp>
        <p:nvSpPr>
          <p:cNvPr id="13" name="Rectangle 12">
            <a:hlinkClick r:id="rId9" action="ppaction://hlinksldjump"/>
          </p:cNvPr>
          <p:cNvSpPr/>
          <p:nvPr/>
        </p:nvSpPr>
        <p:spPr>
          <a:xfrm>
            <a:off x="5685521" y="3618954"/>
            <a:ext cx="2581155" cy="461665"/>
          </a:xfrm>
          <a:prstGeom prst="rect">
            <a:avLst/>
          </a:prstGeom>
        </p:spPr>
        <p:txBody>
          <a:bodyPr wrap="none">
            <a:spAutoFit/>
          </a:bodyPr>
          <a:lstStyle/>
          <a:p>
            <a:pPr marL="285750" lvl="0" indent="-285750">
              <a:buFont typeface="Arial" panose="020B0604020202020204" pitchFamily="34" charset="0"/>
              <a:buChar char="•"/>
            </a:pPr>
            <a:r>
              <a:rPr lang="ar-EG" sz="2400" dirty="0">
                <a:solidFill>
                  <a:schemeClr val="tx2"/>
                </a:solidFill>
                <a:latin typeface="Simplified Arabic" panose="02020603050405020304" pitchFamily="18" charset="-78"/>
                <a:cs typeface="Simplified Arabic" panose="02020603050405020304" pitchFamily="18" charset="-78"/>
              </a:rPr>
              <a:t>الجدول الدوري لموزلي</a:t>
            </a:r>
          </a:p>
        </p:txBody>
      </p:sp>
      <p:sp>
        <p:nvSpPr>
          <p:cNvPr id="14" name="Rectangle 13">
            <a:hlinkClick r:id="rId10" action="ppaction://hlinksldjump"/>
          </p:cNvPr>
          <p:cNvSpPr/>
          <p:nvPr/>
        </p:nvSpPr>
        <p:spPr>
          <a:xfrm>
            <a:off x="5612866" y="4090278"/>
            <a:ext cx="2637260" cy="461665"/>
          </a:xfrm>
          <a:prstGeom prst="rect">
            <a:avLst/>
          </a:prstGeom>
        </p:spPr>
        <p:txBody>
          <a:bodyPr wrap="none">
            <a:spAutoFit/>
          </a:bodyPr>
          <a:lstStyle/>
          <a:p>
            <a:pPr marL="285750" lvl="0" indent="-285750">
              <a:buFont typeface="Arial" panose="020B0604020202020204" pitchFamily="34" charset="0"/>
              <a:buChar char="•"/>
            </a:pPr>
            <a:r>
              <a:rPr lang="ar-EG" sz="2400" dirty="0">
                <a:solidFill>
                  <a:schemeClr val="tx2"/>
                </a:solidFill>
                <a:latin typeface="Simplified Arabic" panose="02020603050405020304" pitchFamily="18" charset="-78"/>
                <a:cs typeface="Simplified Arabic" panose="02020603050405020304" pitchFamily="18" charset="-78"/>
              </a:rPr>
              <a:t>الجدول الدوري الحديث</a:t>
            </a:r>
          </a:p>
        </p:txBody>
      </p:sp>
      <p:sp>
        <p:nvSpPr>
          <p:cNvPr id="15" name="Rectangle 14">
            <a:hlinkClick r:id="rId11" action="ppaction://hlinksldjump"/>
          </p:cNvPr>
          <p:cNvSpPr/>
          <p:nvPr/>
        </p:nvSpPr>
        <p:spPr>
          <a:xfrm>
            <a:off x="6297227" y="4537023"/>
            <a:ext cx="1939954" cy="461665"/>
          </a:xfrm>
          <a:prstGeom prst="rect">
            <a:avLst/>
          </a:prstGeom>
        </p:spPr>
        <p:txBody>
          <a:bodyPr wrap="none">
            <a:spAutoFit/>
          </a:bodyPr>
          <a:lstStyle/>
          <a:p>
            <a:pPr marL="285750" lvl="0" indent="-285750">
              <a:buFont typeface="Arial" panose="020B0604020202020204" pitchFamily="34" charset="0"/>
              <a:buChar char="•"/>
            </a:pPr>
            <a:r>
              <a:rPr lang="ar-EG" sz="2400" dirty="0">
                <a:solidFill>
                  <a:schemeClr val="tx2"/>
                </a:solidFill>
                <a:latin typeface="Simplified Arabic" panose="02020603050405020304" pitchFamily="18" charset="-78"/>
                <a:cs typeface="Simplified Arabic" panose="02020603050405020304" pitchFamily="18" charset="-78"/>
              </a:rPr>
              <a:t>عناصر الفئة </a:t>
            </a:r>
            <a:r>
              <a:rPr lang="en-US" sz="2400" dirty="0">
                <a:solidFill>
                  <a:schemeClr val="tx2"/>
                </a:solidFill>
                <a:latin typeface="Simplified Arabic" panose="02020603050405020304" pitchFamily="18" charset="-78"/>
                <a:cs typeface="Simplified Arabic" panose="02020603050405020304" pitchFamily="18" charset="-78"/>
              </a:rPr>
              <a:t>p</a:t>
            </a:r>
            <a:endParaRPr lang="ar-EG" sz="2400" dirty="0">
              <a:solidFill>
                <a:schemeClr val="tx2"/>
              </a:solidFill>
              <a:latin typeface="Simplified Arabic" panose="02020603050405020304" pitchFamily="18" charset="-78"/>
              <a:cs typeface="Simplified Arabic" panose="02020603050405020304" pitchFamily="18" charset="-78"/>
            </a:endParaRPr>
          </a:p>
        </p:txBody>
      </p:sp>
      <p:sp>
        <p:nvSpPr>
          <p:cNvPr id="16" name="TextBox 15">
            <a:hlinkClick r:id="rId12" action="ppaction://hlinksldjump"/>
          </p:cNvPr>
          <p:cNvSpPr txBox="1"/>
          <p:nvPr/>
        </p:nvSpPr>
        <p:spPr>
          <a:xfrm>
            <a:off x="2737507" y="5324788"/>
            <a:ext cx="5544616" cy="461665"/>
          </a:xfrm>
          <a:prstGeom prst="rect">
            <a:avLst/>
          </a:prstGeom>
          <a:noFill/>
        </p:spPr>
        <p:txBody>
          <a:bodyPr wrap="square" rtlCol="1">
            <a:spAutoFit/>
          </a:bodyPr>
          <a:lstStyle/>
          <a:p>
            <a:pPr marL="285750" indent="-285750">
              <a:buFont typeface="Arial" panose="020B0604020202020204" pitchFamily="34" charset="0"/>
              <a:buChar char="•"/>
            </a:pPr>
            <a:r>
              <a:rPr lang="ar-EG" sz="2400" dirty="0" smtClean="0">
                <a:solidFill>
                  <a:schemeClr val="tx2"/>
                </a:solidFill>
                <a:latin typeface="Simplified Arabic" panose="02020603050405020304" pitchFamily="18" charset="-78"/>
                <a:cs typeface="Simplified Arabic" panose="02020603050405020304" pitchFamily="18" charset="-78"/>
              </a:rPr>
              <a:t>ملخص الدرس</a:t>
            </a:r>
            <a:endParaRPr lang="ar-EG" sz="2400" dirty="0">
              <a:solidFill>
                <a:schemeClr val="tx2"/>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2367961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500" fill="hold"/>
                                        <p:tgtEl>
                                          <p:spTgt spid="13"/>
                                        </p:tgtEl>
                                        <p:attrNameLst>
                                          <p:attrName>ppt_x</p:attrName>
                                        </p:attrNameLst>
                                      </p:cBhvr>
                                      <p:tavLst>
                                        <p:tav tm="0">
                                          <p:val>
                                            <p:strVal val="#ppt_x"/>
                                          </p:val>
                                        </p:tav>
                                        <p:tav tm="100000">
                                          <p:val>
                                            <p:strVal val="#ppt_x"/>
                                          </p:val>
                                        </p:tav>
                                      </p:tavLst>
                                    </p:anim>
                                    <p:anim calcmode="lin" valueType="num">
                                      <p:cBhvr additive="base">
                                        <p:cTn id="5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additive="base">
                                        <p:cTn id="67" dur="500" fill="hold"/>
                                        <p:tgtEl>
                                          <p:spTgt spid="15"/>
                                        </p:tgtEl>
                                        <p:attrNameLst>
                                          <p:attrName>ppt_x</p:attrName>
                                        </p:attrNameLst>
                                      </p:cBhvr>
                                      <p:tavLst>
                                        <p:tav tm="0">
                                          <p:val>
                                            <p:strVal val="#ppt_x"/>
                                          </p:val>
                                        </p:tav>
                                        <p:tav tm="100000">
                                          <p:val>
                                            <p:strVal val="#ppt_x"/>
                                          </p:val>
                                        </p:tav>
                                      </p:tavLst>
                                    </p:anim>
                                    <p:anim calcmode="lin" valueType="num">
                                      <p:cBhvr additive="base">
                                        <p:cTn id="6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additive="base">
                                        <p:cTn id="73" dur="500" fill="hold"/>
                                        <p:tgtEl>
                                          <p:spTgt spid="4"/>
                                        </p:tgtEl>
                                        <p:attrNameLst>
                                          <p:attrName>ppt_x</p:attrName>
                                        </p:attrNameLst>
                                      </p:cBhvr>
                                      <p:tavLst>
                                        <p:tav tm="0">
                                          <p:val>
                                            <p:strVal val="#ppt_x"/>
                                          </p:val>
                                        </p:tav>
                                        <p:tav tm="100000">
                                          <p:val>
                                            <p:strVal val="#ppt_x"/>
                                          </p:val>
                                        </p:tav>
                                      </p:tavLst>
                                    </p:anim>
                                    <p:anim calcmode="lin" valueType="num">
                                      <p:cBhvr additive="base">
                                        <p:cTn id="7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P spid="9" grpId="0"/>
      <p:bldP spid="10" grpId="0"/>
      <p:bldP spid="11" grpId="0"/>
      <p:bldP spid="12" grpId="0"/>
      <p:bldP spid="13" grpId="0"/>
      <p:bldP spid="14" grpId="0"/>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96136" y="404664"/>
            <a:ext cx="2736304" cy="584775"/>
          </a:xfrm>
          <a:prstGeom prst="rect">
            <a:avLst/>
          </a:prstGeom>
          <a:noFill/>
        </p:spPr>
        <p:txBody>
          <a:bodyPr wrap="square" rtlCol="1">
            <a:spAutoFit/>
          </a:bodyPr>
          <a:lstStyle/>
          <a:p>
            <a:r>
              <a:rPr lang="ar-EG" sz="3200" dirty="0" smtClean="0">
                <a:solidFill>
                  <a:srgbClr val="9900CC"/>
                </a:solidFill>
                <a:latin typeface="Simplified Arabic" panose="02020603050405020304" pitchFamily="18" charset="-78"/>
                <a:cs typeface="Simplified Arabic" panose="02020603050405020304" pitchFamily="18" charset="-78"/>
              </a:rPr>
              <a:t>الاهداف المعرفية</a:t>
            </a:r>
            <a:endParaRPr lang="ar-EG" sz="3200" dirty="0">
              <a:solidFill>
                <a:srgbClr val="9900CC"/>
              </a:solidFill>
              <a:latin typeface="Simplified Arabic" panose="02020603050405020304" pitchFamily="18" charset="-78"/>
              <a:cs typeface="Simplified Arabic" panose="02020603050405020304" pitchFamily="18" charset="-78"/>
            </a:endParaRPr>
          </a:p>
        </p:txBody>
      </p:sp>
      <p:sp>
        <p:nvSpPr>
          <p:cNvPr id="4" name="Rectangle 3"/>
          <p:cNvSpPr/>
          <p:nvPr/>
        </p:nvSpPr>
        <p:spPr>
          <a:xfrm>
            <a:off x="4069918" y="998625"/>
            <a:ext cx="4044697"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ar-EG" sz="2400" b="0" i="0" u="none" strike="noStrike" kern="0" cap="none" spc="0" normalizeH="0" baseline="0" noProof="0" dirty="0" smtClean="0">
                <a:ln>
                  <a:noFill/>
                </a:ln>
                <a:solidFill>
                  <a:srgbClr val="1C1C1C"/>
                </a:solidFill>
                <a:effectLst/>
                <a:uLnTx/>
                <a:uFillTx/>
                <a:latin typeface="Simplified Arabic" panose="02020603050405020304" pitchFamily="18" charset="-78"/>
                <a:cs typeface="Simplified Arabic" panose="02020603050405020304" pitchFamily="18" charset="-78"/>
              </a:rPr>
              <a:t>أن يعرف الطالب يحدد عناصر الفئة</a:t>
            </a:r>
            <a:r>
              <a:rPr kumimoji="0" lang="ar-EG" sz="2400" b="0" i="0" u="none" strike="noStrike" kern="0" cap="none" spc="0" normalizeH="0" noProof="0" dirty="0" smtClean="0">
                <a:ln>
                  <a:noFill/>
                </a:ln>
                <a:solidFill>
                  <a:srgbClr val="1C1C1C"/>
                </a:solidFill>
                <a:effectLst/>
                <a:uLnTx/>
                <a:uFillTx/>
                <a:latin typeface="Simplified Arabic" panose="02020603050405020304" pitchFamily="18" charset="-78"/>
                <a:cs typeface="Simplified Arabic" panose="02020603050405020304" pitchFamily="18" charset="-78"/>
              </a:rPr>
              <a:t> </a:t>
            </a:r>
            <a:r>
              <a:rPr kumimoji="0" lang="en-US" sz="2400" b="0" i="0" u="none" strike="noStrike" kern="0" cap="none" spc="0" normalizeH="0" noProof="0" dirty="0" smtClean="0">
                <a:ln>
                  <a:noFill/>
                </a:ln>
                <a:solidFill>
                  <a:srgbClr val="1C1C1C"/>
                </a:solidFill>
                <a:effectLst/>
                <a:uLnTx/>
                <a:uFillTx/>
                <a:latin typeface="Simplified Arabic" panose="02020603050405020304" pitchFamily="18" charset="-78"/>
                <a:cs typeface="Simplified Arabic" panose="02020603050405020304" pitchFamily="18" charset="-78"/>
              </a:rPr>
              <a:t>P</a:t>
            </a:r>
            <a:r>
              <a:rPr kumimoji="0" lang="ar-EG" sz="2400" b="0" i="0" u="none" strike="noStrike" kern="0" cap="none" spc="0" normalizeH="0" baseline="0" noProof="0" dirty="0" smtClean="0">
                <a:ln>
                  <a:noFill/>
                </a:ln>
                <a:solidFill>
                  <a:srgbClr val="1C1C1C"/>
                </a:solidFill>
                <a:effectLst/>
                <a:uLnTx/>
                <a:uFillTx/>
                <a:latin typeface="Simplified Arabic" panose="02020603050405020304" pitchFamily="18" charset="-78"/>
                <a:cs typeface="Simplified Arabic" panose="02020603050405020304" pitchFamily="18" charset="-78"/>
              </a:rPr>
              <a:t> </a:t>
            </a:r>
            <a:endParaRPr kumimoji="0" lang="ar-EG" sz="2400" b="0" i="0" u="none" strike="noStrike" kern="0" cap="none" spc="0" normalizeH="0" baseline="0" noProof="0" dirty="0" smtClean="0">
              <a:ln>
                <a:noFill/>
              </a:ln>
              <a:solidFill>
                <a:sysClr val="windowText" lastClr="000000"/>
              </a:solidFill>
              <a:effectLst/>
              <a:uLnTx/>
              <a:uFillTx/>
              <a:latin typeface="Simplified Arabic" panose="02020603050405020304" pitchFamily="18" charset="-78"/>
              <a:cs typeface="Simplified Arabic" panose="02020603050405020304" pitchFamily="18" charset="-78"/>
            </a:endParaRPr>
          </a:p>
        </p:txBody>
      </p:sp>
      <p:sp>
        <p:nvSpPr>
          <p:cNvPr id="5" name="Rectangle 4"/>
          <p:cNvSpPr/>
          <p:nvPr/>
        </p:nvSpPr>
        <p:spPr>
          <a:xfrm>
            <a:off x="1787472" y="1451104"/>
            <a:ext cx="6362639"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ar-EG" sz="2400" b="0" i="0" u="none" strike="noStrike" kern="0" cap="none" spc="0" normalizeH="0" baseline="0" noProof="0" dirty="0" smtClean="0">
                <a:ln>
                  <a:noFill/>
                </a:ln>
                <a:solidFill>
                  <a:srgbClr val="1C1C1C"/>
                </a:solidFill>
                <a:effectLst/>
                <a:uLnTx/>
                <a:uFillTx/>
                <a:latin typeface="Simplified Arabic" panose="02020603050405020304" pitchFamily="18" charset="-78"/>
                <a:cs typeface="Simplified Arabic" panose="02020603050405020304" pitchFamily="18" charset="-78"/>
              </a:rPr>
              <a:t>أن يقارن الطالب بين العناصر الجدول الدوري لمندليف و موزلي</a:t>
            </a:r>
            <a:endParaRPr kumimoji="0" lang="ar-EG" sz="1600" b="0" i="0" u="none" strike="noStrike" kern="0" cap="none" spc="0" normalizeH="0" baseline="0" noProof="0" dirty="0" smtClean="0">
              <a:ln>
                <a:noFill/>
              </a:ln>
              <a:solidFill>
                <a:sysClr val="windowText" lastClr="000000"/>
              </a:solidFill>
              <a:effectLst/>
              <a:uLnTx/>
              <a:uFillTx/>
              <a:latin typeface="Simplified Arabic" panose="02020603050405020304" pitchFamily="18" charset="-78"/>
              <a:cs typeface="Simplified Arabic" panose="02020603050405020304" pitchFamily="18" charset="-78"/>
            </a:endParaRPr>
          </a:p>
        </p:txBody>
      </p:sp>
      <p:sp>
        <p:nvSpPr>
          <p:cNvPr id="6" name="Rectangle 5"/>
          <p:cNvSpPr/>
          <p:nvPr/>
        </p:nvSpPr>
        <p:spPr>
          <a:xfrm>
            <a:off x="3053533" y="1905553"/>
            <a:ext cx="5078634"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ar-EG" sz="2400" b="0" i="0" u="none" strike="noStrike" kern="0" cap="none" spc="0" normalizeH="0" baseline="0" noProof="0" dirty="0" smtClean="0">
                <a:ln>
                  <a:noFill/>
                </a:ln>
                <a:solidFill>
                  <a:srgbClr val="1C1C1C"/>
                </a:solidFill>
                <a:effectLst/>
                <a:uLnTx/>
                <a:uFillTx/>
                <a:latin typeface="Simplified Arabic" panose="02020603050405020304" pitchFamily="18" charset="-78"/>
                <a:cs typeface="Simplified Arabic" panose="02020603050405020304" pitchFamily="18" charset="-78"/>
              </a:rPr>
              <a:t>ان يذكر الطالب مميزات و عيوب الجدول الدوري </a:t>
            </a:r>
            <a:endParaRPr kumimoji="0" lang="ar-EG" sz="1600" b="0" i="0" u="none" strike="noStrike" kern="0" cap="none" spc="0" normalizeH="0" baseline="0" noProof="0" dirty="0" smtClean="0">
              <a:ln>
                <a:noFill/>
              </a:ln>
              <a:solidFill>
                <a:sysClr val="windowText" lastClr="000000"/>
              </a:solidFill>
              <a:effectLst/>
              <a:uLnTx/>
              <a:uFillTx/>
              <a:latin typeface="Simplified Arabic" panose="02020603050405020304" pitchFamily="18" charset="-78"/>
              <a:cs typeface="Simplified Arabic" panose="02020603050405020304" pitchFamily="18" charset="-78"/>
            </a:endParaRPr>
          </a:p>
        </p:txBody>
      </p:sp>
      <p:sp>
        <p:nvSpPr>
          <p:cNvPr id="7" name="TextBox 6"/>
          <p:cNvSpPr txBox="1"/>
          <p:nvPr/>
        </p:nvSpPr>
        <p:spPr>
          <a:xfrm>
            <a:off x="6092266" y="2529279"/>
            <a:ext cx="2592288" cy="584775"/>
          </a:xfrm>
          <a:prstGeom prst="rect">
            <a:avLst/>
          </a:prstGeom>
          <a:noFill/>
        </p:spPr>
        <p:txBody>
          <a:bodyPr wrap="square" rtlCol="1">
            <a:spAutoFit/>
          </a:bodyPr>
          <a:lstStyle/>
          <a:p>
            <a:r>
              <a:rPr lang="ar-EG" sz="3200" dirty="0" smtClean="0">
                <a:solidFill>
                  <a:srgbClr val="9900CC"/>
                </a:solidFill>
              </a:rPr>
              <a:t>الاهداف الوجدانية</a:t>
            </a:r>
            <a:endParaRPr lang="ar-EG" sz="3200" dirty="0">
              <a:solidFill>
                <a:srgbClr val="9900CC"/>
              </a:solidFill>
            </a:endParaRPr>
          </a:p>
        </p:txBody>
      </p:sp>
      <p:sp>
        <p:nvSpPr>
          <p:cNvPr id="8" name="Rectangle 7"/>
          <p:cNvSpPr/>
          <p:nvPr/>
        </p:nvSpPr>
        <p:spPr>
          <a:xfrm>
            <a:off x="1187624" y="2983728"/>
            <a:ext cx="6976607" cy="830997"/>
          </a:xfrm>
          <a:prstGeom prst="rect">
            <a:avLst/>
          </a:prstGeom>
        </p:spPr>
        <p:txBody>
          <a:bodyPr wrap="square">
            <a:spAutoFit/>
          </a:bodyPr>
          <a:lstStyle/>
          <a:p>
            <a:pPr lvl="0"/>
            <a:r>
              <a:rPr kumimoji="0" lang="ar-EG" sz="2400" b="0" i="0" u="none" strike="noStrike" kern="0" cap="none" spc="0" normalizeH="0" baseline="0" noProof="0" dirty="0" smtClean="0">
                <a:ln>
                  <a:noFill/>
                </a:ln>
                <a:effectLst/>
                <a:uLnTx/>
                <a:uFillTx/>
                <a:latin typeface="Simplified Arabic" panose="02020603050405020304" pitchFamily="18" charset="-78"/>
                <a:cs typeface="Simplified Arabic" panose="02020603050405020304" pitchFamily="18" charset="-78"/>
              </a:rPr>
              <a:t>ان يتكون لدي الطالب اتجاه إيجابي </a:t>
            </a:r>
            <a:r>
              <a:rPr kumimoji="0" lang="ar-EG" sz="2400" i="0" u="none" strike="noStrike" kern="0" cap="none" spc="0" normalizeH="0" baseline="0" noProof="0" dirty="0" smtClean="0">
                <a:ln>
                  <a:noFill/>
                </a:ln>
                <a:effectLst/>
                <a:uLnTx/>
                <a:uFillTx/>
                <a:latin typeface="Simplified Arabic" panose="02020603050405020304" pitchFamily="18" charset="-78"/>
                <a:cs typeface="Simplified Arabic" panose="02020603050405020304" pitchFamily="18" charset="-78"/>
              </a:rPr>
              <a:t>نحو</a:t>
            </a:r>
            <a:r>
              <a:rPr lang="ar-EG" sz="2400" dirty="0">
                <a:latin typeface="Simplified Arabic" panose="02020603050405020304" pitchFamily="18" charset="-78"/>
                <a:cs typeface="Simplified Arabic" panose="02020603050405020304" pitchFamily="18" charset="-78"/>
              </a:rPr>
              <a:t> العدد الذري للعنصر بمعلومية موضعة بالجدول الدوري</a:t>
            </a:r>
            <a:r>
              <a:rPr kumimoji="0" lang="ar-EG" sz="2400" i="0" u="none" strike="noStrike" kern="0" cap="none" spc="0" normalizeH="0" baseline="0" noProof="0" dirty="0" smtClean="0">
                <a:ln>
                  <a:noFill/>
                </a:ln>
                <a:effectLst/>
                <a:uLnTx/>
                <a:uFillTx/>
                <a:latin typeface="Simplified Arabic" panose="02020603050405020304" pitchFamily="18" charset="-78"/>
                <a:cs typeface="Simplified Arabic" panose="02020603050405020304" pitchFamily="18" charset="-78"/>
              </a:rPr>
              <a:t> </a:t>
            </a:r>
            <a:endParaRPr kumimoji="0" lang="ar-EG" sz="1800" i="0" u="none" strike="noStrike" kern="0" cap="none" spc="0" normalizeH="0" baseline="0" noProof="0" dirty="0" smtClean="0">
              <a:ln>
                <a:noFill/>
              </a:ln>
              <a:effectLst/>
              <a:uLnTx/>
              <a:uFillTx/>
              <a:latin typeface="Simplified Arabic" panose="02020603050405020304" pitchFamily="18" charset="-78"/>
              <a:cs typeface="Simplified Arabic" panose="02020603050405020304" pitchFamily="18" charset="-78"/>
            </a:endParaRPr>
          </a:p>
        </p:txBody>
      </p:sp>
      <p:sp>
        <p:nvSpPr>
          <p:cNvPr id="9" name="TextBox 8"/>
          <p:cNvSpPr txBox="1"/>
          <p:nvPr/>
        </p:nvSpPr>
        <p:spPr>
          <a:xfrm>
            <a:off x="5948250" y="3976786"/>
            <a:ext cx="2736304" cy="584775"/>
          </a:xfrm>
          <a:prstGeom prst="rect">
            <a:avLst/>
          </a:prstGeom>
          <a:noFill/>
        </p:spPr>
        <p:txBody>
          <a:bodyPr wrap="square" rtlCol="1">
            <a:spAutoFit/>
          </a:bodyPr>
          <a:lstStyle/>
          <a:p>
            <a:r>
              <a:rPr lang="ar-EG" sz="3200" dirty="0" smtClean="0">
                <a:solidFill>
                  <a:srgbClr val="9900CC"/>
                </a:solidFill>
                <a:latin typeface="Simplified Arabic" panose="02020603050405020304" pitchFamily="18" charset="-78"/>
                <a:cs typeface="Simplified Arabic" panose="02020603050405020304" pitchFamily="18" charset="-78"/>
              </a:rPr>
              <a:t>الاهداف المهارية</a:t>
            </a:r>
            <a:endParaRPr lang="ar-EG" sz="3200" dirty="0">
              <a:solidFill>
                <a:srgbClr val="9900CC"/>
              </a:solidFill>
              <a:latin typeface="Simplified Arabic" panose="02020603050405020304" pitchFamily="18" charset="-78"/>
              <a:cs typeface="Simplified Arabic" panose="02020603050405020304" pitchFamily="18" charset="-78"/>
            </a:endParaRPr>
          </a:p>
        </p:txBody>
      </p:sp>
      <p:sp>
        <p:nvSpPr>
          <p:cNvPr id="10" name="Rectangle 9"/>
          <p:cNvSpPr/>
          <p:nvPr/>
        </p:nvSpPr>
        <p:spPr>
          <a:xfrm>
            <a:off x="4758279" y="4492789"/>
            <a:ext cx="3483646" cy="461665"/>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ar-EG" sz="2400" b="0" i="0" u="none" strike="noStrike" kern="0" cap="none" spc="0" normalizeH="0" baseline="0" noProof="0" dirty="0" smtClean="0">
                <a:ln>
                  <a:noFill/>
                </a:ln>
                <a:solidFill>
                  <a:srgbClr val="1C1C1C"/>
                </a:solidFill>
                <a:effectLst/>
                <a:uLnTx/>
                <a:uFillTx/>
                <a:latin typeface="Simplified Arabic" panose="02020603050405020304" pitchFamily="18" charset="-78"/>
                <a:cs typeface="Simplified Arabic" panose="02020603050405020304" pitchFamily="18" charset="-78"/>
              </a:rPr>
              <a:t>ان يطبق الطالب مستويات الطاقة </a:t>
            </a:r>
            <a:endParaRPr kumimoji="0" lang="ar-EG" sz="1800" b="0" i="0" u="none" strike="noStrike" kern="0" cap="none" spc="0" normalizeH="0" baseline="0" noProof="0" dirty="0" smtClean="0">
              <a:ln>
                <a:noFill/>
              </a:ln>
              <a:solidFill>
                <a:sysClr val="windowText" lastClr="000000"/>
              </a:solidFill>
              <a:effectLst/>
              <a:uLnTx/>
              <a:uFillTx/>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val="4021704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409272" y="1503634"/>
            <a:ext cx="7328729" cy="624756"/>
            <a:chOff x="1544707" y="1113179"/>
            <a:chExt cx="7020000" cy="864000"/>
          </a:xfrm>
        </p:grpSpPr>
        <p:sp>
          <p:nvSpPr>
            <p:cNvPr id="9" name="Rectangle 8"/>
            <p:cNvSpPr/>
            <p:nvPr/>
          </p:nvSpPr>
          <p:spPr>
            <a:xfrm>
              <a:off x="1544707" y="1113179"/>
              <a:ext cx="7020000" cy="864000"/>
            </a:xfrm>
            <a:prstGeom prst="rect">
              <a:avLst/>
            </a:prstGeom>
            <a:solidFill>
              <a:schemeClr val="bg1">
                <a:lumMod val="85000"/>
              </a:schemeClr>
            </a:solidFill>
            <a:ln>
              <a:noFill/>
            </a:ln>
            <a:effectLst>
              <a:outerShdw blurRad="50800" dist="508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latinLnBrk="1"/>
              <a:endParaRPr lang="ko-KR" altLang="en-US" sz="2400">
                <a:solidFill>
                  <a:prstClr val="white"/>
                </a:solidFill>
                <a:latin typeface="Simplified Arabic" panose="02020603050405020304" pitchFamily="18" charset="-78"/>
                <a:cs typeface="Simplified Arabic" panose="02020603050405020304" pitchFamily="18" charset="-78"/>
              </a:endParaRPr>
            </a:p>
          </p:txBody>
        </p:sp>
        <p:sp>
          <p:nvSpPr>
            <p:cNvPr id="10" name="Rectangle 9"/>
            <p:cNvSpPr/>
            <p:nvPr/>
          </p:nvSpPr>
          <p:spPr>
            <a:xfrm>
              <a:off x="1665496" y="1209179"/>
              <a:ext cx="6116031" cy="67200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latinLnBrk="1"/>
              <a:r>
                <a:rPr lang="ar-EG" altLang="ko-KR" sz="2400" dirty="0" smtClean="0">
                  <a:solidFill>
                    <a:schemeClr val="tx1"/>
                  </a:solidFill>
                  <a:latin typeface="Simplified Arabic" panose="02020603050405020304" pitchFamily="18" charset="-78"/>
                  <a:cs typeface="Simplified Arabic" panose="02020603050405020304" pitchFamily="18" charset="-78"/>
                </a:rPr>
                <a:t>يتعرف جهود بعض العلماء في تصنيف العناصر</a:t>
              </a:r>
              <a:endParaRPr lang="ko-KR" altLang="en-US" sz="2400" dirty="0">
                <a:solidFill>
                  <a:schemeClr val="tx1"/>
                </a:solidFill>
                <a:latin typeface="Simplified Arabic" panose="02020603050405020304" pitchFamily="18" charset="-78"/>
                <a:cs typeface="Simplified Arabic" panose="02020603050405020304" pitchFamily="18" charset="-78"/>
              </a:endParaRPr>
            </a:p>
          </p:txBody>
        </p:sp>
        <p:sp>
          <p:nvSpPr>
            <p:cNvPr id="11" name="Rectangle 10"/>
            <p:cNvSpPr/>
            <p:nvPr/>
          </p:nvSpPr>
          <p:spPr>
            <a:xfrm>
              <a:off x="7881933" y="1225373"/>
              <a:ext cx="612000" cy="67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latinLnBrk="1"/>
              <a:endParaRPr lang="ko-KR" altLang="en-US" sz="2400">
                <a:solidFill>
                  <a:prstClr val="white"/>
                </a:solidFill>
                <a:latin typeface="Simplified Arabic" panose="02020603050405020304" pitchFamily="18" charset="-78"/>
                <a:cs typeface="Simplified Arabic" panose="02020603050405020304" pitchFamily="18" charset="-78"/>
              </a:endParaRPr>
            </a:p>
          </p:txBody>
        </p:sp>
        <p:sp>
          <p:nvSpPr>
            <p:cNvPr id="12" name="TextBox 11"/>
            <p:cNvSpPr txBox="1"/>
            <p:nvPr/>
          </p:nvSpPr>
          <p:spPr>
            <a:xfrm>
              <a:off x="7917778" y="1198993"/>
              <a:ext cx="605282" cy="638455"/>
            </a:xfrm>
            <a:prstGeom prst="rect">
              <a:avLst/>
            </a:prstGeom>
            <a:noFill/>
          </p:spPr>
          <p:txBody>
            <a:bodyPr wrap="square" rtlCol="0" anchor="ctr">
              <a:spAutoFit/>
            </a:bodyPr>
            <a:lstStyle/>
            <a:p>
              <a:pPr algn="ctr" rtl="0" latinLnBrk="1"/>
              <a:r>
                <a:rPr lang="en-US" altLang="ko-KR" sz="2400" b="1" dirty="0" smtClean="0">
                  <a:solidFill>
                    <a:schemeClr val="accent4">
                      <a:lumMod val="60000"/>
                      <a:lumOff val="40000"/>
                    </a:schemeClr>
                  </a:solidFill>
                  <a:latin typeface="Simplified Arabic" panose="02020603050405020304" pitchFamily="18" charset="-78"/>
                  <a:cs typeface="Simplified Arabic" panose="02020603050405020304" pitchFamily="18" charset="-78"/>
                </a:rPr>
                <a:t>1</a:t>
              </a:r>
              <a:endParaRPr lang="ko-KR" altLang="en-US" sz="2400" b="1" dirty="0">
                <a:solidFill>
                  <a:schemeClr val="accent4">
                    <a:lumMod val="60000"/>
                    <a:lumOff val="40000"/>
                  </a:schemeClr>
                </a:solidFill>
                <a:latin typeface="Simplified Arabic" panose="02020603050405020304" pitchFamily="18" charset="-78"/>
                <a:cs typeface="Simplified Arabic" panose="02020603050405020304" pitchFamily="18" charset="-78"/>
              </a:endParaRPr>
            </a:p>
          </p:txBody>
        </p:sp>
      </p:grpSp>
      <p:grpSp>
        <p:nvGrpSpPr>
          <p:cNvPr id="40" name="Group 39"/>
          <p:cNvGrpSpPr/>
          <p:nvPr/>
        </p:nvGrpSpPr>
        <p:grpSpPr>
          <a:xfrm>
            <a:off x="1398387" y="2291701"/>
            <a:ext cx="7328729" cy="624756"/>
            <a:chOff x="1398387" y="2291701"/>
            <a:chExt cx="7328729" cy="624756"/>
          </a:xfrm>
        </p:grpSpPr>
        <p:grpSp>
          <p:nvGrpSpPr>
            <p:cNvPr id="3" name="Group 2"/>
            <p:cNvGrpSpPr/>
            <p:nvPr/>
          </p:nvGrpSpPr>
          <p:grpSpPr>
            <a:xfrm>
              <a:off x="1398387" y="2291701"/>
              <a:ext cx="7328729" cy="624756"/>
              <a:chOff x="1544707" y="1113179"/>
              <a:chExt cx="7020000" cy="864000"/>
            </a:xfrm>
          </p:grpSpPr>
          <p:sp>
            <p:nvSpPr>
              <p:cNvPr id="4" name="Rectangle 3"/>
              <p:cNvSpPr/>
              <p:nvPr/>
            </p:nvSpPr>
            <p:spPr>
              <a:xfrm>
                <a:off x="1544707" y="1113179"/>
                <a:ext cx="7020000" cy="864000"/>
              </a:xfrm>
              <a:prstGeom prst="rect">
                <a:avLst/>
              </a:prstGeom>
              <a:solidFill>
                <a:schemeClr val="bg1">
                  <a:lumMod val="85000"/>
                </a:schemeClr>
              </a:solidFill>
              <a:ln>
                <a:noFill/>
              </a:ln>
              <a:effectLst>
                <a:outerShdw blurRad="50800" dist="508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latinLnBrk="1"/>
                <a:endParaRPr lang="ko-KR" altLang="en-US" sz="3200">
                  <a:solidFill>
                    <a:prstClr val="white"/>
                  </a:solidFill>
                  <a:latin typeface="Simplified Arabic" panose="02020603050405020304" pitchFamily="18" charset="-78"/>
                  <a:cs typeface="Simplified Arabic" panose="02020603050405020304" pitchFamily="18" charset="-78"/>
                </a:endParaRPr>
              </a:p>
            </p:txBody>
          </p:sp>
          <p:sp>
            <p:nvSpPr>
              <p:cNvPr id="5" name="Rectangle 4"/>
              <p:cNvSpPr/>
              <p:nvPr/>
            </p:nvSpPr>
            <p:spPr>
              <a:xfrm>
                <a:off x="1694400" y="1251787"/>
                <a:ext cx="6116031" cy="6720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latinLnBrk="1"/>
                <a:endParaRPr lang="ko-KR" altLang="en-US" sz="3200" dirty="0">
                  <a:solidFill>
                    <a:prstClr val="white"/>
                  </a:solidFill>
                  <a:latin typeface="Simplified Arabic" panose="02020603050405020304" pitchFamily="18" charset="-78"/>
                  <a:cs typeface="Simplified Arabic" panose="02020603050405020304" pitchFamily="18" charset="-78"/>
                </a:endParaRPr>
              </a:p>
            </p:txBody>
          </p:sp>
          <p:sp>
            <p:nvSpPr>
              <p:cNvPr id="6" name="Rectangle 5"/>
              <p:cNvSpPr/>
              <p:nvPr/>
            </p:nvSpPr>
            <p:spPr>
              <a:xfrm>
                <a:off x="7881933" y="1225373"/>
                <a:ext cx="612000" cy="67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latinLnBrk="1"/>
                <a:endParaRPr lang="ko-KR" altLang="en-US" sz="3200">
                  <a:solidFill>
                    <a:prstClr val="white"/>
                  </a:solidFill>
                  <a:latin typeface="Simplified Arabic" panose="02020603050405020304" pitchFamily="18" charset="-78"/>
                  <a:cs typeface="Simplified Arabic" panose="02020603050405020304" pitchFamily="18" charset="-78"/>
                </a:endParaRPr>
              </a:p>
            </p:txBody>
          </p:sp>
          <p:sp>
            <p:nvSpPr>
              <p:cNvPr id="7" name="TextBox 6"/>
              <p:cNvSpPr txBox="1"/>
              <p:nvPr/>
            </p:nvSpPr>
            <p:spPr>
              <a:xfrm>
                <a:off x="7917268" y="1308267"/>
                <a:ext cx="605282" cy="638454"/>
              </a:xfrm>
              <a:prstGeom prst="rect">
                <a:avLst/>
              </a:prstGeom>
              <a:noFill/>
            </p:spPr>
            <p:txBody>
              <a:bodyPr wrap="square" rtlCol="0" anchor="ctr">
                <a:spAutoFit/>
              </a:bodyPr>
              <a:lstStyle/>
              <a:p>
                <a:pPr algn="ctr" rtl="0" latinLnBrk="1"/>
                <a:r>
                  <a:rPr lang="en-US" altLang="ko-KR" sz="2400" b="1" dirty="0" smtClean="0">
                    <a:solidFill>
                      <a:schemeClr val="accent6">
                        <a:lumMod val="40000"/>
                        <a:lumOff val="60000"/>
                      </a:schemeClr>
                    </a:solidFill>
                    <a:latin typeface="Simplified Arabic" panose="02020603050405020304" pitchFamily="18" charset="-78"/>
                    <a:cs typeface="Simplified Arabic" panose="02020603050405020304" pitchFamily="18" charset="-78"/>
                  </a:rPr>
                  <a:t>2</a:t>
                </a:r>
                <a:endParaRPr lang="ko-KR" altLang="en-US" sz="4000" b="1" dirty="0">
                  <a:solidFill>
                    <a:schemeClr val="accent6">
                      <a:lumMod val="40000"/>
                      <a:lumOff val="60000"/>
                    </a:schemeClr>
                  </a:solidFill>
                  <a:latin typeface="Simplified Arabic" panose="02020603050405020304" pitchFamily="18" charset="-78"/>
                  <a:cs typeface="Simplified Arabic" panose="02020603050405020304" pitchFamily="18" charset="-78"/>
                </a:endParaRPr>
              </a:p>
            </p:txBody>
          </p:sp>
        </p:grpSp>
        <p:sp>
          <p:nvSpPr>
            <p:cNvPr id="33" name="Rectangle 32"/>
            <p:cNvSpPr/>
            <p:nvPr/>
          </p:nvSpPr>
          <p:spPr>
            <a:xfrm>
              <a:off x="1812037" y="2391928"/>
              <a:ext cx="5615640" cy="461665"/>
            </a:xfrm>
            <a:prstGeom prst="rect">
              <a:avLst/>
            </a:prstGeom>
          </p:spPr>
          <p:txBody>
            <a:bodyPr wrap="none">
              <a:spAutoFit/>
            </a:bodyPr>
            <a:lstStyle/>
            <a:p>
              <a:pPr lvl="0">
                <a:defRPr/>
              </a:pPr>
              <a:r>
                <a:rPr lang="ar-EG" altLang="ko-KR" sz="2400" dirty="0">
                  <a:latin typeface="Simplified Arabic" panose="02020603050405020304" pitchFamily="18" charset="-78"/>
                  <a:cs typeface="Simplified Arabic" panose="02020603050405020304" pitchFamily="18" charset="-78"/>
                </a:rPr>
                <a:t>يتعرف اساس تصنيف العناصر بالجدول الدوري الحديث</a:t>
              </a:r>
              <a:endParaRPr lang="ko-KR" altLang="en-US" sz="2400" dirty="0">
                <a:latin typeface="Simplified Arabic" panose="02020603050405020304" pitchFamily="18" charset="-78"/>
                <a:cs typeface="Simplified Arabic" panose="02020603050405020304" pitchFamily="18" charset="-78"/>
              </a:endParaRPr>
            </a:p>
          </p:txBody>
        </p:sp>
      </p:grpSp>
      <p:grpSp>
        <p:nvGrpSpPr>
          <p:cNvPr id="41" name="Group 40"/>
          <p:cNvGrpSpPr/>
          <p:nvPr/>
        </p:nvGrpSpPr>
        <p:grpSpPr>
          <a:xfrm>
            <a:off x="1378179" y="3125812"/>
            <a:ext cx="7328729" cy="624756"/>
            <a:chOff x="1414801" y="3444191"/>
            <a:chExt cx="7328729" cy="624756"/>
          </a:xfrm>
        </p:grpSpPr>
        <p:grpSp>
          <p:nvGrpSpPr>
            <p:cNvPr id="13" name="Group 12"/>
            <p:cNvGrpSpPr/>
            <p:nvPr/>
          </p:nvGrpSpPr>
          <p:grpSpPr>
            <a:xfrm>
              <a:off x="1414801" y="3444191"/>
              <a:ext cx="7328729" cy="624756"/>
              <a:chOff x="1544707" y="1113179"/>
              <a:chExt cx="7020000" cy="864000"/>
            </a:xfrm>
          </p:grpSpPr>
          <p:sp>
            <p:nvSpPr>
              <p:cNvPr id="14" name="Rectangle 13"/>
              <p:cNvSpPr/>
              <p:nvPr/>
            </p:nvSpPr>
            <p:spPr>
              <a:xfrm>
                <a:off x="1544707" y="1113179"/>
                <a:ext cx="7020000" cy="864000"/>
              </a:xfrm>
              <a:prstGeom prst="rect">
                <a:avLst/>
              </a:prstGeom>
              <a:solidFill>
                <a:schemeClr val="bg1">
                  <a:lumMod val="85000"/>
                </a:schemeClr>
              </a:solidFill>
              <a:ln>
                <a:noFill/>
              </a:ln>
              <a:effectLst>
                <a:outerShdw blurRad="50800" dist="508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latinLnBrk="1"/>
                <a:endParaRPr lang="ko-KR" altLang="en-US" sz="2400">
                  <a:solidFill>
                    <a:prstClr val="white"/>
                  </a:solidFill>
                  <a:latin typeface="Simplified Arabic" panose="02020603050405020304" pitchFamily="18" charset="-78"/>
                  <a:cs typeface="Simplified Arabic" panose="02020603050405020304" pitchFamily="18" charset="-78"/>
                </a:endParaRPr>
              </a:p>
            </p:txBody>
          </p:sp>
          <p:sp>
            <p:nvSpPr>
              <p:cNvPr id="15" name="Rectangle 14"/>
              <p:cNvSpPr/>
              <p:nvPr/>
            </p:nvSpPr>
            <p:spPr>
              <a:xfrm>
                <a:off x="1696942" y="1237342"/>
                <a:ext cx="6116031" cy="672001"/>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latinLnBrk="1"/>
                <a:endParaRPr lang="ko-KR" altLang="en-US" sz="2400" dirty="0">
                  <a:solidFill>
                    <a:prstClr val="white"/>
                  </a:solidFill>
                  <a:latin typeface="Simplified Arabic" panose="02020603050405020304" pitchFamily="18" charset="-78"/>
                  <a:cs typeface="Simplified Arabic" panose="02020603050405020304" pitchFamily="18" charset="-78"/>
                </a:endParaRPr>
              </a:p>
            </p:txBody>
          </p:sp>
          <p:sp>
            <p:nvSpPr>
              <p:cNvPr id="16" name="Rectangle 15"/>
              <p:cNvSpPr/>
              <p:nvPr/>
            </p:nvSpPr>
            <p:spPr>
              <a:xfrm>
                <a:off x="7881933" y="1225373"/>
                <a:ext cx="612000" cy="67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latinLnBrk="1"/>
                <a:endParaRPr lang="ko-KR" altLang="en-US" sz="2400">
                  <a:solidFill>
                    <a:prstClr val="white"/>
                  </a:solidFill>
                  <a:latin typeface="Simplified Arabic" panose="02020603050405020304" pitchFamily="18" charset="-78"/>
                  <a:cs typeface="Simplified Arabic" panose="02020603050405020304" pitchFamily="18" charset="-78"/>
                </a:endParaRPr>
              </a:p>
            </p:txBody>
          </p:sp>
          <p:sp>
            <p:nvSpPr>
              <p:cNvPr id="17" name="TextBox 16"/>
              <p:cNvSpPr txBox="1"/>
              <p:nvPr/>
            </p:nvSpPr>
            <p:spPr>
              <a:xfrm>
                <a:off x="7917778" y="1198995"/>
                <a:ext cx="605282" cy="638455"/>
              </a:xfrm>
              <a:prstGeom prst="rect">
                <a:avLst/>
              </a:prstGeom>
              <a:noFill/>
            </p:spPr>
            <p:txBody>
              <a:bodyPr wrap="square" rtlCol="0" anchor="ctr">
                <a:spAutoFit/>
              </a:bodyPr>
              <a:lstStyle/>
              <a:p>
                <a:pPr algn="ctr" rtl="0" latinLnBrk="1"/>
                <a:r>
                  <a:rPr lang="en-US" altLang="ko-KR" sz="2400" b="1" dirty="0" smtClean="0">
                    <a:solidFill>
                      <a:schemeClr val="accent5">
                        <a:lumMod val="40000"/>
                        <a:lumOff val="60000"/>
                      </a:schemeClr>
                    </a:solidFill>
                    <a:latin typeface="Simplified Arabic" panose="02020603050405020304" pitchFamily="18" charset="-78"/>
                    <a:cs typeface="Simplified Arabic" panose="02020603050405020304" pitchFamily="18" charset="-78"/>
                  </a:rPr>
                  <a:t>3</a:t>
                </a:r>
                <a:endParaRPr lang="ko-KR" altLang="en-US" sz="2400" b="1" dirty="0">
                  <a:solidFill>
                    <a:schemeClr val="accent5">
                      <a:lumMod val="40000"/>
                      <a:lumOff val="60000"/>
                    </a:schemeClr>
                  </a:solidFill>
                  <a:latin typeface="Simplified Arabic" panose="02020603050405020304" pitchFamily="18" charset="-78"/>
                  <a:cs typeface="Simplified Arabic" panose="02020603050405020304" pitchFamily="18" charset="-78"/>
                </a:endParaRPr>
              </a:p>
            </p:txBody>
          </p:sp>
        </p:grpSp>
        <p:sp>
          <p:nvSpPr>
            <p:cNvPr id="34" name="Rectangle 33"/>
            <p:cNvSpPr/>
            <p:nvPr/>
          </p:nvSpPr>
          <p:spPr>
            <a:xfrm>
              <a:off x="1463312" y="3552409"/>
              <a:ext cx="6469451" cy="400110"/>
            </a:xfrm>
            <a:prstGeom prst="rect">
              <a:avLst/>
            </a:prstGeom>
          </p:spPr>
          <p:txBody>
            <a:bodyPr wrap="square">
              <a:spAutoFit/>
            </a:bodyPr>
            <a:lstStyle/>
            <a:p>
              <a:pPr lvl="0">
                <a:defRPr/>
              </a:pPr>
              <a:r>
                <a:rPr lang="ar-EG" altLang="ko-KR" sz="2000" dirty="0">
                  <a:latin typeface="Simplified Arabic" panose="02020603050405020304" pitchFamily="18" charset="-78"/>
                  <a:cs typeface="Simplified Arabic" panose="02020603050405020304" pitchFamily="18" charset="-78"/>
                </a:rPr>
                <a:t>يحدد مواضع بعض العناصر بالجدول الدوري الحديث بالمعلومية اعدادها الذرية</a:t>
              </a:r>
              <a:endParaRPr lang="ko-KR" altLang="en-US" sz="2000" dirty="0">
                <a:latin typeface="Simplified Arabic" panose="02020603050405020304" pitchFamily="18" charset="-78"/>
                <a:cs typeface="Simplified Arabic" panose="02020603050405020304" pitchFamily="18" charset="-78"/>
              </a:endParaRPr>
            </a:p>
          </p:txBody>
        </p:sp>
      </p:grpSp>
      <p:grpSp>
        <p:nvGrpSpPr>
          <p:cNvPr id="42" name="Group 41"/>
          <p:cNvGrpSpPr/>
          <p:nvPr/>
        </p:nvGrpSpPr>
        <p:grpSpPr>
          <a:xfrm>
            <a:off x="1438788" y="3938521"/>
            <a:ext cx="7328729" cy="624756"/>
            <a:chOff x="1442033" y="4293096"/>
            <a:chExt cx="7328729" cy="624756"/>
          </a:xfrm>
        </p:grpSpPr>
        <p:grpSp>
          <p:nvGrpSpPr>
            <p:cNvPr id="18" name="Group 17"/>
            <p:cNvGrpSpPr/>
            <p:nvPr/>
          </p:nvGrpSpPr>
          <p:grpSpPr>
            <a:xfrm>
              <a:off x="1442033" y="4293096"/>
              <a:ext cx="7328729" cy="624756"/>
              <a:chOff x="1544707" y="1113179"/>
              <a:chExt cx="7020000" cy="864000"/>
            </a:xfrm>
          </p:grpSpPr>
          <p:sp>
            <p:nvSpPr>
              <p:cNvPr id="19" name="Rectangle 18"/>
              <p:cNvSpPr/>
              <p:nvPr/>
            </p:nvSpPr>
            <p:spPr>
              <a:xfrm>
                <a:off x="1544707" y="1113179"/>
                <a:ext cx="7020000" cy="864000"/>
              </a:xfrm>
              <a:prstGeom prst="rect">
                <a:avLst/>
              </a:prstGeom>
              <a:solidFill>
                <a:schemeClr val="bg1">
                  <a:lumMod val="85000"/>
                </a:schemeClr>
              </a:solidFill>
              <a:ln>
                <a:noFill/>
              </a:ln>
              <a:effectLst>
                <a:outerShdw blurRad="50800" dist="508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latinLnBrk="1"/>
                <a:endParaRPr lang="ko-KR" altLang="en-US" sz="2000">
                  <a:solidFill>
                    <a:prstClr val="white"/>
                  </a:solidFill>
                  <a:latin typeface="Simplified Arabic" panose="02020603050405020304" pitchFamily="18" charset="-78"/>
                  <a:cs typeface="Simplified Arabic" panose="02020603050405020304" pitchFamily="18" charset="-78"/>
                </a:endParaRPr>
              </a:p>
            </p:txBody>
          </p:sp>
          <p:sp>
            <p:nvSpPr>
              <p:cNvPr id="20" name="Rectangle 19"/>
              <p:cNvSpPr/>
              <p:nvPr/>
            </p:nvSpPr>
            <p:spPr>
              <a:xfrm>
                <a:off x="1616367" y="1209179"/>
                <a:ext cx="6165162" cy="672001"/>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latinLnBrk="1"/>
                <a:endParaRPr lang="ko-KR" altLang="en-US" sz="2000" dirty="0">
                  <a:solidFill>
                    <a:prstClr val="white"/>
                  </a:solidFill>
                  <a:latin typeface="Simplified Arabic" panose="02020603050405020304" pitchFamily="18" charset="-78"/>
                  <a:cs typeface="Simplified Arabic" panose="02020603050405020304" pitchFamily="18" charset="-78"/>
                </a:endParaRPr>
              </a:p>
            </p:txBody>
          </p:sp>
          <p:sp>
            <p:nvSpPr>
              <p:cNvPr id="21" name="Rectangle 20"/>
              <p:cNvSpPr/>
              <p:nvPr/>
            </p:nvSpPr>
            <p:spPr>
              <a:xfrm>
                <a:off x="7881933" y="1225373"/>
                <a:ext cx="612000" cy="67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latinLnBrk="1"/>
                <a:endParaRPr lang="ko-KR" altLang="en-US" sz="2000">
                  <a:solidFill>
                    <a:prstClr val="white"/>
                  </a:solidFill>
                  <a:latin typeface="Simplified Arabic" panose="02020603050405020304" pitchFamily="18" charset="-78"/>
                  <a:cs typeface="Simplified Arabic" panose="02020603050405020304" pitchFamily="18" charset="-78"/>
                </a:endParaRPr>
              </a:p>
            </p:txBody>
          </p:sp>
          <p:sp>
            <p:nvSpPr>
              <p:cNvPr id="22" name="TextBox 21"/>
              <p:cNvSpPr txBox="1"/>
              <p:nvPr/>
            </p:nvSpPr>
            <p:spPr>
              <a:xfrm>
                <a:off x="7917778" y="1198995"/>
                <a:ext cx="605282" cy="638455"/>
              </a:xfrm>
              <a:prstGeom prst="rect">
                <a:avLst/>
              </a:prstGeom>
              <a:noFill/>
            </p:spPr>
            <p:txBody>
              <a:bodyPr wrap="square" rtlCol="0" anchor="ctr">
                <a:spAutoFit/>
              </a:bodyPr>
              <a:lstStyle/>
              <a:p>
                <a:pPr algn="ctr" rtl="0" latinLnBrk="1"/>
                <a:r>
                  <a:rPr lang="en-US" altLang="ko-KR" sz="2400" b="1" dirty="0" smtClean="0">
                    <a:solidFill>
                      <a:srgbClr val="FFCCFF"/>
                    </a:solidFill>
                    <a:latin typeface="Simplified Arabic" panose="02020603050405020304" pitchFamily="18" charset="-78"/>
                    <a:cs typeface="Simplified Arabic" panose="02020603050405020304" pitchFamily="18" charset="-78"/>
                  </a:rPr>
                  <a:t>4</a:t>
                </a:r>
                <a:endParaRPr lang="ko-KR" altLang="en-US" sz="2400" b="1" dirty="0">
                  <a:solidFill>
                    <a:srgbClr val="FFCCFF"/>
                  </a:solidFill>
                  <a:latin typeface="Simplified Arabic" panose="02020603050405020304" pitchFamily="18" charset="-78"/>
                  <a:cs typeface="Simplified Arabic" panose="02020603050405020304" pitchFamily="18" charset="-78"/>
                </a:endParaRPr>
              </a:p>
            </p:txBody>
          </p:sp>
        </p:grpSp>
        <p:sp>
          <p:nvSpPr>
            <p:cNvPr id="35" name="Rectangle 34"/>
            <p:cNvSpPr/>
            <p:nvPr/>
          </p:nvSpPr>
          <p:spPr>
            <a:xfrm>
              <a:off x="1535235" y="4401314"/>
              <a:ext cx="6397529" cy="400110"/>
            </a:xfrm>
            <a:prstGeom prst="rect">
              <a:avLst/>
            </a:prstGeom>
          </p:spPr>
          <p:txBody>
            <a:bodyPr wrap="square">
              <a:spAutoFit/>
            </a:bodyPr>
            <a:lstStyle/>
            <a:p>
              <a:pPr lvl="0">
                <a:defRPr/>
              </a:pPr>
              <a:r>
                <a:rPr lang="ar-EG" altLang="ko-KR" sz="2000" dirty="0">
                  <a:latin typeface="Simplified Arabic" panose="02020603050405020304" pitchFamily="18" charset="-78"/>
                  <a:cs typeface="Simplified Arabic" panose="02020603050405020304" pitchFamily="18" charset="-78"/>
                </a:rPr>
                <a:t>يستنتج الاعداد الذرية لبعض العناصر بمعلومية مواضعها بالجدول الدوري</a:t>
              </a:r>
              <a:endParaRPr lang="ko-KR" altLang="en-US" sz="2000" dirty="0">
                <a:latin typeface="Simplified Arabic" panose="02020603050405020304" pitchFamily="18" charset="-78"/>
                <a:cs typeface="Simplified Arabic" panose="02020603050405020304" pitchFamily="18" charset="-78"/>
              </a:endParaRPr>
            </a:p>
          </p:txBody>
        </p:sp>
      </p:grpSp>
      <p:grpSp>
        <p:nvGrpSpPr>
          <p:cNvPr id="43" name="Group 42"/>
          <p:cNvGrpSpPr/>
          <p:nvPr/>
        </p:nvGrpSpPr>
        <p:grpSpPr>
          <a:xfrm>
            <a:off x="1438788" y="4781390"/>
            <a:ext cx="7328729" cy="624756"/>
            <a:chOff x="1435276" y="5157192"/>
            <a:chExt cx="7328729" cy="624756"/>
          </a:xfrm>
        </p:grpSpPr>
        <p:grpSp>
          <p:nvGrpSpPr>
            <p:cNvPr id="23" name="Group 22"/>
            <p:cNvGrpSpPr/>
            <p:nvPr/>
          </p:nvGrpSpPr>
          <p:grpSpPr>
            <a:xfrm>
              <a:off x="1435276" y="5157192"/>
              <a:ext cx="7328729" cy="624756"/>
              <a:chOff x="1544707" y="1113179"/>
              <a:chExt cx="7020000" cy="864000"/>
            </a:xfrm>
          </p:grpSpPr>
          <p:sp>
            <p:nvSpPr>
              <p:cNvPr id="24" name="Rectangle 23"/>
              <p:cNvSpPr/>
              <p:nvPr/>
            </p:nvSpPr>
            <p:spPr>
              <a:xfrm>
                <a:off x="1544707" y="1113179"/>
                <a:ext cx="7020000" cy="864000"/>
              </a:xfrm>
              <a:prstGeom prst="rect">
                <a:avLst/>
              </a:prstGeom>
              <a:solidFill>
                <a:schemeClr val="bg1">
                  <a:lumMod val="85000"/>
                </a:schemeClr>
              </a:solidFill>
              <a:ln>
                <a:noFill/>
              </a:ln>
              <a:effectLst>
                <a:outerShdw blurRad="50800" dist="508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latinLnBrk="1"/>
                <a:endParaRPr lang="ko-KR" altLang="en-US" sz="2400">
                  <a:solidFill>
                    <a:prstClr val="white"/>
                  </a:solidFill>
                  <a:latin typeface="Simplified Arabic" panose="02020603050405020304" pitchFamily="18" charset="-78"/>
                  <a:cs typeface="Simplified Arabic" panose="02020603050405020304" pitchFamily="18" charset="-78"/>
                </a:endParaRPr>
              </a:p>
            </p:txBody>
          </p:sp>
          <p:sp>
            <p:nvSpPr>
              <p:cNvPr id="25" name="Rectangle 24"/>
              <p:cNvSpPr/>
              <p:nvPr/>
            </p:nvSpPr>
            <p:spPr>
              <a:xfrm>
                <a:off x="1665496" y="1209179"/>
                <a:ext cx="6116031" cy="672001"/>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latinLnBrk="1"/>
                <a:endParaRPr lang="ko-KR" altLang="en-US" sz="2400" dirty="0">
                  <a:solidFill>
                    <a:prstClr val="white"/>
                  </a:solidFill>
                  <a:latin typeface="Simplified Arabic" panose="02020603050405020304" pitchFamily="18" charset="-78"/>
                  <a:cs typeface="Simplified Arabic" panose="02020603050405020304" pitchFamily="18" charset="-78"/>
                </a:endParaRPr>
              </a:p>
            </p:txBody>
          </p:sp>
          <p:sp>
            <p:nvSpPr>
              <p:cNvPr id="26" name="Rectangle 25"/>
              <p:cNvSpPr/>
              <p:nvPr/>
            </p:nvSpPr>
            <p:spPr>
              <a:xfrm>
                <a:off x="7881933" y="1225373"/>
                <a:ext cx="612000" cy="67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latinLnBrk="1"/>
                <a:endParaRPr lang="ko-KR" altLang="en-US" sz="2400">
                  <a:solidFill>
                    <a:prstClr val="white"/>
                  </a:solidFill>
                  <a:latin typeface="Simplified Arabic" panose="02020603050405020304" pitchFamily="18" charset="-78"/>
                  <a:cs typeface="Simplified Arabic" panose="02020603050405020304" pitchFamily="18" charset="-78"/>
                </a:endParaRPr>
              </a:p>
            </p:txBody>
          </p:sp>
          <p:sp>
            <p:nvSpPr>
              <p:cNvPr id="27" name="TextBox 26"/>
              <p:cNvSpPr txBox="1"/>
              <p:nvPr/>
            </p:nvSpPr>
            <p:spPr>
              <a:xfrm>
                <a:off x="7917778" y="1198995"/>
                <a:ext cx="605282" cy="638455"/>
              </a:xfrm>
              <a:prstGeom prst="rect">
                <a:avLst/>
              </a:prstGeom>
              <a:noFill/>
            </p:spPr>
            <p:txBody>
              <a:bodyPr wrap="square" rtlCol="0" anchor="ctr">
                <a:spAutoFit/>
              </a:bodyPr>
              <a:lstStyle/>
              <a:p>
                <a:pPr algn="ctr" rtl="0" latinLnBrk="1"/>
                <a:r>
                  <a:rPr lang="en-US" altLang="ko-KR" sz="2400" b="1" dirty="0" smtClean="0">
                    <a:solidFill>
                      <a:srgbClr val="99FFCC"/>
                    </a:solidFill>
                    <a:latin typeface="Simplified Arabic" panose="02020603050405020304" pitchFamily="18" charset="-78"/>
                    <a:cs typeface="Simplified Arabic" panose="02020603050405020304" pitchFamily="18" charset="-78"/>
                  </a:rPr>
                  <a:t>5</a:t>
                </a:r>
                <a:endParaRPr lang="ko-KR" altLang="en-US" sz="2400" b="1" dirty="0">
                  <a:solidFill>
                    <a:srgbClr val="99FFCC"/>
                  </a:solidFill>
                  <a:latin typeface="Simplified Arabic" panose="02020603050405020304" pitchFamily="18" charset="-78"/>
                  <a:cs typeface="Simplified Arabic" panose="02020603050405020304" pitchFamily="18" charset="-78"/>
                </a:endParaRPr>
              </a:p>
            </p:txBody>
          </p:sp>
        </p:grpSp>
        <p:sp>
          <p:nvSpPr>
            <p:cNvPr id="36" name="Rectangle 35"/>
            <p:cNvSpPr/>
            <p:nvPr/>
          </p:nvSpPr>
          <p:spPr>
            <a:xfrm>
              <a:off x="3155979" y="5260311"/>
              <a:ext cx="3828292" cy="461665"/>
            </a:xfrm>
            <a:prstGeom prst="rect">
              <a:avLst/>
            </a:prstGeom>
          </p:spPr>
          <p:txBody>
            <a:bodyPr wrap="none">
              <a:spAutoFit/>
            </a:bodyPr>
            <a:lstStyle/>
            <a:p>
              <a:pPr lvl="0">
                <a:defRPr/>
              </a:pPr>
              <a:r>
                <a:rPr lang="ar-EG" altLang="ko-KR" sz="2400" dirty="0">
                  <a:cs typeface="Arial" pitchFamily="34" charset="0"/>
                </a:rPr>
                <a:t>يقدر اهمية النظام و الترتيب في حياتنا</a:t>
              </a:r>
              <a:endParaRPr lang="ko-KR" altLang="en-US" sz="2400" dirty="0">
                <a:cs typeface="Arial" pitchFamily="34" charset="0"/>
              </a:endParaRPr>
            </a:p>
          </p:txBody>
        </p:sp>
      </p:grpSp>
      <p:grpSp>
        <p:nvGrpSpPr>
          <p:cNvPr id="44" name="Group 43"/>
          <p:cNvGrpSpPr/>
          <p:nvPr/>
        </p:nvGrpSpPr>
        <p:grpSpPr>
          <a:xfrm>
            <a:off x="1438788" y="5628216"/>
            <a:ext cx="7328729" cy="624756"/>
            <a:chOff x="1468332" y="6021288"/>
            <a:chExt cx="7328729" cy="624756"/>
          </a:xfrm>
        </p:grpSpPr>
        <p:grpSp>
          <p:nvGrpSpPr>
            <p:cNvPr id="28" name="Group 27"/>
            <p:cNvGrpSpPr/>
            <p:nvPr/>
          </p:nvGrpSpPr>
          <p:grpSpPr>
            <a:xfrm>
              <a:off x="1468332" y="6021288"/>
              <a:ext cx="7328729" cy="624756"/>
              <a:chOff x="1544707" y="1113179"/>
              <a:chExt cx="7020000" cy="864000"/>
            </a:xfrm>
          </p:grpSpPr>
          <p:sp>
            <p:nvSpPr>
              <p:cNvPr id="29" name="Rectangle 28"/>
              <p:cNvSpPr/>
              <p:nvPr/>
            </p:nvSpPr>
            <p:spPr>
              <a:xfrm>
                <a:off x="1544707" y="1113179"/>
                <a:ext cx="7020000" cy="864000"/>
              </a:xfrm>
              <a:prstGeom prst="rect">
                <a:avLst/>
              </a:prstGeom>
              <a:solidFill>
                <a:schemeClr val="bg1">
                  <a:lumMod val="85000"/>
                </a:schemeClr>
              </a:solidFill>
              <a:ln>
                <a:noFill/>
              </a:ln>
              <a:effectLst>
                <a:outerShdw blurRad="50800" dist="508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latinLnBrk="1"/>
                <a:endParaRPr lang="ko-KR" altLang="en-US" sz="2400">
                  <a:solidFill>
                    <a:prstClr val="white"/>
                  </a:solidFill>
                  <a:latin typeface="Simplified Arabic" panose="02020603050405020304" pitchFamily="18" charset="-78"/>
                  <a:cs typeface="Simplified Arabic" panose="02020603050405020304" pitchFamily="18" charset="-78"/>
                </a:endParaRPr>
              </a:p>
            </p:txBody>
          </p:sp>
          <p:sp>
            <p:nvSpPr>
              <p:cNvPr id="30" name="Rectangle 29"/>
              <p:cNvSpPr/>
              <p:nvPr/>
            </p:nvSpPr>
            <p:spPr>
              <a:xfrm>
                <a:off x="1665496" y="1209179"/>
                <a:ext cx="6116031" cy="672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latinLnBrk="1"/>
                <a:endParaRPr lang="ko-KR" altLang="en-US" sz="2400" dirty="0">
                  <a:solidFill>
                    <a:schemeClr val="tx2"/>
                  </a:solidFill>
                  <a:latin typeface="Simplified Arabic" panose="02020603050405020304" pitchFamily="18" charset="-78"/>
                  <a:cs typeface="Simplified Arabic" panose="02020603050405020304" pitchFamily="18" charset="-78"/>
                </a:endParaRPr>
              </a:p>
            </p:txBody>
          </p:sp>
          <p:sp>
            <p:nvSpPr>
              <p:cNvPr id="31" name="Rectangle 30"/>
              <p:cNvSpPr/>
              <p:nvPr/>
            </p:nvSpPr>
            <p:spPr>
              <a:xfrm>
                <a:off x="7881933" y="1225373"/>
                <a:ext cx="612000" cy="672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latinLnBrk="1"/>
                <a:endParaRPr lang="ko-KR" altLang="en-US" sz="2400">
                  <a:solidFill>
                    <a:prstClr val="white"/>
                  </a:solidFill>
                  <a:latin typeface="Simplified Arabic" panose="02020603050405020304" pitchFamily="18" charset="-78"/>
                  <a:cs typeface="Simplified Arabic" panose="02020603050405020304" pitchFamily="18" charset="-78"/>
                </a:endParaRPr>
              </a:p>
            </p:txBody>
          </p:sp>
          <p:sp>
            <p:nvSpPr>
              <p:cNvPr id="32" name="TextBox 31"/>
              <p:cNvSpPr txBox="1"/>
              <p:nvPr/>
            </p:nvSpPr>
            <p:spPr>
              <a:xfrm>
                <a:off x="7917778" y="1198995"/>
                <a:ext cx="605282" cy="638455"/>
              </a:xfrm>
              <a:prstGeom prst="rect">
                <a:avLst/>
              </a:prstGeom>
              <a:noFill/>
            </p:spPr>
            <p:txBody>
              <a:bodyPr wrap="square" rtlCol="0" anchor="ctr">
                <a:spAutoFit/>
              </a:bodyPr>
              <a:lstStyle/>
              <a:p>
                <a:pPr algn="ctr" rtl="0" latinLnBrk="1"/>
                <a:r>
                  <a:rPr lang="en-US" altLang="ko-KR" sz="2400" b="1" dirty="0" smtClean="0">
                    <a:solidFill>
                      <a:srgbClr val="76B1D1"/>
                    </a:solidFill>
                    <a:latin typeface="Simplified Arabic" panose="02020603050405020304" pitchFamily="18" charset="-78"/>
                    <a:cs typeface="Simplified Arabic" panose="02020603050405020304" pitchFamily="18" charset="-78"/>
                  </a:rPr>
                  <a:t>6</a:t>
                </a:r>
                <a:endParaRPr lang="ko-KR" altLang="en-US" sz="2400" b="1" dirty="0">
                  <a:solidFill>
                    <a:srgbClr val="76B1D1"/>
                  </a:solidFill>
                  <a:latin typeface="Simplified Arabic" panose="02020603050405020304" pitchFamily="18" charset="-78"/>
                  <a:cs typeface="Simplified Arabic" panose="02020603050405020304" pitchFamily="18" charset="-78"/>
                </a:endParaRPr>
              </a:p>
            </p:txBody>
          </p:sp>
        </p:grpSp>
        <p:sp>
          <p:nvSpPr>
            <p:cNvPr id="37" name="Rectangle 36"/>
            <p:cNvSpPr/>
            <p:nvPr/>
          </p:nvSpPr>
          <p:spPr>
            <a:xfrm>
              <a:off x="1584751" y="6066413"/>
              <a:ext cx="6244055" cy="461665"/>
            </a:xfrm>
            <a:prstGeom prst="rect">
              <a:avLst/>
            </a:prstGeom>
          </p:spPr>
          <p:txBody>
            <a:bodyPr wrap="square">
              <a:spAutoFit/>
            </a:bodyPr>
            <a:lstStyle/>
            <a:p>
              <a:pPr lvl="0">
                <a:defRPr/>
              </a:pPr>
              <a:r>
                <a:rPr lang="ar-EG" altLang="ko-KR" sz="2400" dirty="0">
                  <a:latin typeface="Simplified Arabic" panose="02020603050405020304" pitchFamily="18" charset="-78"/>
                  <a:cs typeface="Simplified Arabic" panose="02020603050405020304" pitchFamily="18" charset="-78"/>
                </a:rPr>
                <a:t>يقدر جهود العلماء في اكتشاف العناصر و تصنيفها و استثمارها</a:t>
              </a:r>
              <a:endParaRPr lang="ko-KR" altLang="en-US" sz="2400" dirty="0">
                <a:latin typeface="Simplified Arabic" panose="02020603050405020304" pitchFamily="18" charset="-78"/>
                <a:cs typeface="Simplified Arabic" panose="02020603050405020304" pitchFamily="18" charset="-78"/>
              </a:endParaRPr>
            </a:p>
          </p:txBody>
        </p:sp>
      </p:grpSp>
      <p:sp>
        <p:nvSpPr>
          <p:cNvPr id="38" name="Title 1"/>
          <p:cNvSpPr>
            <a:spLocks noGrp="1"/>
          </p:cNvSpPr>
          <p:nvPr>
            <p:ph type="title"/>
          </p:nvPr>
        </p:nvSpPr>
        <p:spPr>
          <a:xfrm>
            <a:off x="6732240" y="414054"/>
            <a:ext cx="1899501" cy="731494"/>
          </a:xfrm>
        </p:spPr>
        <p:txBody>
          <a:bodyPr>
            <a:noAutofit/>
          </a:bodyPr>
          <a:lstStyle/>
          <a:p>
            <a:pPr algn="r"/>
            <a:r>
              <a:rPr lang="ar-EG" altLang="ko-KR" sz="4400"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Simplified Arabic" panose="02020603050405020304" pitchFamily="18" charset="-78"/>
                <a:cs typeface="Simplified Arabic" panose="02020603050405020304" pitchFamily="18" charset="-78"/>
              </a:rPr>
              <a:t>الاهداف</a:t>
            </a:r>
            <a:endParaRPr lang="ko-KR" altLang="en-US" sz="3200"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latin typeface="Simplified Arabic" panose="02020603050405020304" pitchFamily="18" charset="-78"/>
              <a:cs typeface="Simplified Arabic" panose="02020603050405020304" pitchFamily="18" charset="-78"/>
            </a:endParaRPr>
          </a:p>
        </p:txBody>
      </p:sp>
      <p:sp>
        <p:nvSpPr>
          <p:cNvPr id="39" name="TextBox 38"/>
          <p:cNvSpPr txBox="1"/>
          <p:nvPr/>
        </p:nvSpPr>
        <p:spPr>
          <a:xfrm>
            <a:off x="1701168" y="982028"/>
            <a:ext cx="7095893" cy="461665"/>
          </a:xfrm>
          <a:prstGeom prst="rect">
            <a:avLst/>
          </a:prstGeom>
          <a:noFill/>
        </p:spPr>
        <p:txBody>
          <a:bodyPr wrap="square" rtlCol="1">
            <a:spAutoFit/>
          </a:bodyPr>
          <a:lstStyle/>
          <a:p>
            <a:r>
              <a:rPr lang="ar-EG" altLang="ko-KR" sz="2400" b="1" dirty="0">
                <a:ln w="10541" cmpd="sng">
                  <a:solidFill>
                    <a:srgbClr val="7D7D7D">
                      <a:tint val="100000"/>
                      <a:shade val="100000"/>
                      <a:satMod val="110000"/>
                    </a:srgbClr>
                  </a:solidFill>
                  <a:prstDash val="solid"/>
                </a:ln>
                <a:solidFill>
                  <a:schemeClr val="tx2">
                    <a:lumMod val="60000"/>
                    <a:lumOff val="40000"/>
                  </a:schemeClr>
                </a:solidFill>
                <a:latin typeface="Simplified Arabic" panose="02020603050405020304" pitchFamily="18" charset="-78"/>
                <a:cs typeface="Simplified Arabic" panose="02020603050405020304" pitchFamily="18" charset="-78"/>
              </a:rPr>
              <a:t>بعد الانتهاء من دراسة هذا الدرس ينبغي ان يكون التلميذ قادر علي ان</a:t>
            </a:r>
            <a:endParaRPr lang="ar-EG" sz="2000" dirty="0">
              <a:solidFill>
                <a:schemeClr val="tx2">
                  <a:lumMod val="60000"/>
                  <a:lumOff val="40000"/>
                </a:schemeClr>
              </a:solidFill>
              <a:latin typeface="Simplified Arabic" panose="02020603050405020304" pitchFamily="18" charset="-78"/>
              <a:cs typeface="Simplified Arabic" panose="02020603050405020304" pitchFamily="18" charset="-78"/>
            </a:endParaRPr>
          </a:p>
        </p:txBody>
      </p:sp>
      <p:sp>
        <p:nvSpPr>
          <p:cNvPr id="45" name="Action Button: Forward or Next 44">
            <a:hlinkClick r:id="" action="ppaction://hlinkshowjump?jump=nextslide" highlightClick="1"/>
          </p:cNvPr>
          <p:cNvSpPr/>
          <p:nvPr/>
        </p:nvSpPr>
        <p:spPr>
          <a:xfrm>
            <a:off x="6228184" y="6363561"/>
            <a:ext cx="360040" cy="32500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6" name="Action Button: Back or Previous 45">
            <a:hlinkClick r:id="" action="ppaction://hlinkshowjump?jump=previousslide" highlightClick="1"/>
          </p:cNvPr>
          <p:cNvSpPr/>
          <p:nvPr/>
        </p:nvSpPr>
        <p:spPr>
          <a:xfrm>
            <a:off x="3635896" y="6393699"/>
            <a:ext cx="360040" cy="32500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904762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1000" fill="hold"/>
                                        <p:tgtEl>
                                          <p:spTgt spid="38"/>
                                        </p:tgtEl>
                                        <p:attrNameLst>
                                          <p:attrName>ppt_w</p:attrName>
                                        </p:attrNameLst>
                                      </p:cBhvr>
                                      <p:tavLst>
                                        <p:tav tm="0">
                                          <p:val>
                                            <p:fltVal val="0"/>
                                          </p:val>
                                        </p:tav>
                                        <p:tav tm="100000">
                                          <p:val>
                                            <p:strVal val="#ppt_w"/>
                                          </p:val>
                                        </p:tav>
                                      </p:tavLst>
                                    </p:anim>
                                    <p:anim calcmode="lin" valueType="num">
                                      <p:cBhvr>
                                        <p:cTn id="8" dur="1000" fill="hold"/>
                                        <p:tgtEl>
                                          <p:spTgt spid="38"/>
                                        </p:tgtEl>
                                        <p:attrNameLst>
                                          <p:attrName>ppt_h</p:attrName>
                                        </p:attrNameLst>
                                      </p:cBhvr>
                                      <p:tavLst>
                                        <p:tav tm="0">
                                          <p:val>
                                            <p:fltVal val="0"/>
                                          </p:val>
                                        </p:tav>
                                        <p:tav tm="100000">
                                          <p:val>
                                            <p:strVal val="#ppt_h"/>
                                          </p:val>
                                        </p:tav>
                                      </p:tavLst>
                                    </p:anim>
                                    <p:anim calcmode="lin" valueType="num">
                                      <p:cBhvr>
                                        <p:cTn id="9" dur="1000" fill="hold"/>
                                        <p:tgtEl>
                                          <p:spTgt spid="38"/>
                                        </p:tgtEl>
                                        <p:attrNameLst>
                                          <p:attrName>style.rotation</p:attrName>
                                        </p:attrNameLst>
                                      </p:cBhvr>
                                      <p:tavLst>
                                        <p:tav tm="0">
                                          <p:val>
                                            <p:fltVal val="90"/>
                                          </p:val>
                                        </p:tav>
                                        <p:tav tm="100000">
                                          <p:val>
                                            <p:fltVal val="0"/>
                                          </p:val>
                                        </p:tav>
                                      </p:tavLst>
                                    </p:anim>
                                    <p:animEffect transition="in" filter="fade">
                                      <p:cBhvr>
                                        <p:cTn id="10" dur="10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p:cTn id="15" dur="500" fill="hold"/>
                                        <p:tgtEl>
                                          <p:spTgt spid="39"/>
                                        </p:tgtEl>
                                        <p:attrNameLst>
                                          <p:attrName>ppt_w</p:attrName>
                                        </p:attrNameLst>
                                      </p:cBhvr>
                                      <p:tavLst>
                                        <p:tav tm="0">
                                          <p:val>
                                            <p:fltVal val="0"/>
                                          </p:val>
                                        </p:tav>
                                        <p:tav tm="100000">
                                          <p:val>
                                            <p:strVal val="#ppt_w"/>
                                          </p:val>
                                        </p:tav>
                                      </p:tavLst>
                                    </p:anim>
                                    <p:anim calcmode="lin" valueType="num">
                                      <p:cBhvr>
                                        <p:cTn id="16" dur="500" fill="hold"/>
                                        <p:tgtEl>
                                          <p:spTgt spid="39"/>
                                        </p:tgtEl>
                                        <p:attrNameLst>
                                          <p:attrName>ppt_h</p:attrName>
                                        </p:attrNameLst>
                                      </p:cBhvr>
                                      <p:tavLst>
                                        <p:tav tm="0">
                                          <p:val>
                                            <p:fltVal val="0"/>
                                          </p:val>
                                        </p:tav>
                                        <p:tav tm="100000">
                                          <p:val>
                                            <p:strVal val="#ppt_h"/>
                                          </p:val>
                                        </p:tav>
                                      </p:tavLst>
                                    </p:anim>
                                    <p:animEffect transition="in" filter="fade">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80">
                                          <p:stCondLst>
                                            <p:cond delay="0"/>
                                          </p:stCondLst>
                                        </p:cTn>
                                        <p:tgtEl>
                                          <p:spTgt spid="8"/>
                                        </p:tgtEl>
                                      </p:cBhvr>
                                    </p:animEffect>
                                    <p:anim calcmode="lin" valueType="num">
                                      <p:cBhvr>
                                        <p:cTn id="2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8" dur="26">
                                          <p:stCondLst>
                                            <p:cond delay="650"/>
                                          </p:stCondLst>
                                        </p:cTn>
                                        <p:tgtEl>
                                          <p:spTgt spid="8"/>
                                        </p:tgtEl>
                                      </p:cBhvr>
                                      <p:to x="100000" y="60000"/>
                                    </p:animScale>
                                    <p:animScale>
                                      <p:cBhvr>
                                        <p:cTn id="29" dur="166" decel="50000">
                                          <p:stCondLst>
                                            <p:cond delay="676"/>
                                          </p:stCondLst>
                                        </p:cTn>
                                        <p:tgtEl>
                                          <p:spTgt spid="8"/>
                                        </p:tgtEl>
                                      </p:cBhvr>
                                      <p:to x="100000" y="100000"/>
                                    </p:animScale>
                                    <p:animScale>
                                      <p:cBhvr>
                                        <p:cTn id="30" dur="26">
                                          <p:stCondLst>
                                            <p:cond delay="1312"/>
                                          </p:stCondLst>
                                        </p:cTn>
                                        <p:tgtEl>
                                          <p:spTgt spid="8"/>
                                        </p:tgtEl>
                                      </p:cBhvr>
                                      <p:to x="100000" y="80000"/>
                                    </p:animScale>
                                    <p:animScale>
                                      <p:cBhvr>
                                        <p:cTn id="31" dur="166" decel="50000">
                                          <p:stCondLst>
                                            <p:cond delay="1338"/>
                                          </p:stCondLst>
                                        </p:cTn>
                                        <p:tgtEl>
                                          <p:spTgt spid="8"/>
                                        </p:tgtEl>
                                      </p:cBhvr>
                                      <p:to x="100000" y="100000"/>
                                    </p:animScale>
                                    <p:animScale>
                                      <p:cBhvr>
                                        <p:cTn id="32" dur="26">
                                          <p:stCondLst>
                                            <p:cond delay="1642"/>
                                          </p:stCondLst>
                                        </p:cTn>
                                        <p:tgtEl>
                                          <p:spTgt spid="8"/>
                                        </p:tgtEl>
                                      </p:cBhvr>
                                      <p:to x="100000" y="90000"/>
                                    </p:animScale>
                                    <p:animScale>
                                      <p:cBhvr>
                                        <p:cTn id="33" dur="166" decel="50000">
                                          <p:stCondLst>
                                            <p:cond delay="1668"/>
                                          </p:stCondLst>
                                        </p:cTn>
                                        <p:tgtEl>
                                          <p:spTgt spid="8"/>
                                        </p:tgtEl>
                                      </p:cBhvr>
                                      <p:to x="100000" y="100000"/>
                                    </p:animScale>
                                    <p:animScale>
                                      <p:cBhvr>
                                        <p:cTn id="34" dur="26">
                                          <p:stCondLst>
                                            <p:cond delay="1808"/>
                                          </p:stCondLst>
                                        </p:cTn>
                                        <p:tgtEl>
                                          <p:spTgt spid="8"/>
                                        </p:tgtEl>
                                      </p:cBhvr>
                                      <p:to x="100000" y="95000"/>
                                    </p:animScale>
                                    <p:animScale>
                                      <p:cBhvr>
                                        <p:cTn id="35" dur="166" decel="50000">
                                          <p:stCondLst>
                                            <p:cond delay="1834"/>
                                          </p:stCondLst>
                                        </p:cTn>
                                        <p:tgtEl>
                                          <p:spTgt spid="8"/>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6" presetClass="entr" presetSubtype="0" fill="hold" nodeType="click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wipe(down)">
                                      <p:cBhvr>
                                        <p:cTn id="40" dur="580">
                                          <p:stCondLst>
                                            <p:cond delay="0"/>
                                          </p:stCondLst>
                                        </p:cTn>
                                        <p:tgtEl>
                                          <p:spTgt spid="40"/>
                                        </p:tgtEl>
                                      </p:cBhvr>
                                    </p:animEffect>
                                    <p:anim calcmode="lin" valueType="num">
                                      <p:cBhvr>
                                        <p:cTn id="41"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46" dur="26">
                                          <p:stCondLst>
                                            <p:cond delay="650"/>
                                          </p:stCondLst>
                                        </p:cTn>
                                        <p:tgtEl>
                                          <p:spTgt spid="40"/>
                                        </p:tgtEl>
                                      </p:cBhvr>
                                      <p:to x="100000" y="60000"/>
                                    </p:animScale>
                                    <p:animScale>
                                      <p:cBhvr>
                                        <p:cTn id="47" dur="166" decel="50000">
                                          <p:stCondLst>
                                            <p:cond delay="676"/>
                                          </p:stCondLst>
                                        </p:cTn>
                                        <p:tgtEl>
                                          <p:spTgt spid="40"/>
                                        </p:tgtEl>
                                      </p:cBhvr>
                                      <p:to x="100000" y="100000"/>
                                    </p:animScale>
                                    <p:animScale>
                                      <p:cBhvr>
                                        <p:cTn id="48" dur="26">
                                          <p:stCondLst>
                                            <p:cond delay="1312"/>
                                          </p:stCondLst>
                                        </p:cTn>
                                        <p:tgtEl>
                                          <p:spTgt spid="40"/>
                                        </p:tgtEl>
                                      </p:cBhvr>
                                      <p:to x="100000" y="80000"/>
                                    </p:animScale>
                                    <p:animScale>
                                      <p:cBhvr>
                                        <p:cTn id="49" dur="166" decel="50000">
                                          <p:stCondLst>
                                            <p:cond delay="1338"/>
                                          </p:stCondLst>
                                        </p:cTn>
                                        <p:tgtEl>
                                          <p:spTgt spid="40"/>
                                        </p:tgtEl>
                                      </p:cBhvr>
                                      <p:to x="100000" y="100000"/>
                                    </p:animScale>
                                    <p:animScale>
                                      <p:cBhvr>
                                        <p:cTn id="50" dur="26">
                                          <p:stCondLst>
                                            <p:cond delay="1642"/>
                                          </p:stCondLst>
                                        </p:cTn>
                                        <p:tgtEl>
                                          <p:spTgt spid="40"/>
                                        </p:tgtEl>
                                      </p:cBhvr>
                                      <p:to x="100000" y="90000"/>
                                    </p:animScale>
                                    <p:animScale>
                                      <p:cBhvr>
                                        <p:cTn id="51" dur="166" decel="50000">
                                          <p:stCondLst>
                                            <p:cond delay="1668"/>
                                          </p:stCondLst>
                                        </p:cTn>
                                        <p:tgtEl>
                                          <p:spTgt spid="40"/>
                                        </p:tgtEl>
                                      </p:cBhvr>
                                      <p:to x="100000" y="100000"/>
                                    </p:animScale>
                                    <p:animScale>
                                      <p:cBhvr>
                                        <p:cTn id="52" dur="26">
                                          <p:stCondLst>
                                            <p:cond delay="1808"/>
                                          </p:stCondLst>
                                        </p:cTn>
                                        <p:tgtEl>
                                          <p:spTgt spid="40"/>
                                        </p:tgtEl>
                                      </p:cBhvr>
                                      <p:to x="100000" y="95000"/>
                                    </p:animScale>
                                    <p:animScale>
                                      <p:cBhvr>
                                        <p:cTn id="53" dur="166" decel="50000">
                                          <p:stCondLst>
                                            <p:cond delay="1834"/>
                                          </p:stCondLst>
                                        </p:cTn>
                                        <p:tgtEl>
                                          <p:spTgt spid="40"/>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nodeType="clickEffect">
                                  <p:stCondLst>
                                    <p:cond delay="0"/>
                                  </p:stCondLst>
                                  <p:childTnLst>
                                    <p:set>
                                      <p:cBhvr>
                                        <p:cTn id="57" dur="1" fill="hold">
                                          <p:stCondLst>
                                            <p:cond delay="0"/>
                                          </p:stCondLst>
                                        </p:cTn>
                                        <p:tgtEl>
                                          <p:spTgt spid="41"/>
                                        </p:tgtEl>
                                        <p:attrNameLst>
                                          <p:attrName>style.visibility</p:attrName>
                                        </p:attrNameLst>
                                      </p:cBhvr>
                                      <p:to>
                                        <p:strVal val="visible"/>
                                      </p:to>
                                    </p:set>
                                    <p:animEffect transition="in" filter="wipe(down)">
                                      <p:cBhvr>
                                        <p:cTn id="58" dur="580">
                                          <p:stCondLst>
                                            <p:cond delay="0"/>
                                          </p:stCondLst>
                                        </p:cTn>
                                        <p:tgtEl>
                                          <p:spTgt spid="41"/>
                                        </p:tgtEl>
                                      </p:cBhvr>
                                    </p:animEffect>
                                    <p:anim calcmode="lin" valueType="num">
                                      <p:cBhvr>
                                        <p:cTn id="59"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64" dur="26">
                                          <p:stCondLst>
                                            <p:cond delay="650"/>
                                          </p:stCondLst>
                                        </p:cTn>
                                        <p:tgtEl>
                                          <p:spTgt spid="41"/>
                                        </p:tgtEl>
                                      </p:cBhvr>
                                      <p:to x="100000" y="60000"/>
                                    </p:animScale>
                                    <p:animScale>
                                      <p:cBhvr>
                                        <p:cTn id="65" dur="166" decel="50000">
                                          <p:stCondLst>
                                            <p:cond delay="676"/>
                                          </p:stCondLst>
                                        </p:cTn>
                                        <p:tgtEl>
                                          <p:spTgt spid="41"/>
                                        </p:tgtEl>
                                      </p:cBhvr>
                                      <p:to x="100000" y="100000"/>
                                    </p:animScale>
                                    <p:animScale>
                                      <p:cBhvr>
                                        <p:cTn id="66" dur="26">
                                          <p:stCondLst>
                                            <p:cond delay="1312"/>
                                          </p:stCondLst>
                                        </p:cTn>
                                        <p:tgtEl>
                                          <p:spTgt spid="41"/>
                                        </p:tgtEl>
                                      </p:cBhvr>
                                      <p:to x="100000" y="80000"/>
                                    </p:animScale>
                                    <p:animScale>
                                      <p:cBhvr>
                                        <p:cTn id="67" dur="166" decel="50000">
                                          <p:stCondLst>
                                            <p:cond delay="1338"/>
                                          </p:stCondLst>
                                        </p:cTn>
                                        <p:tgtEl>
                                          <p:spTgt spid="41"/>
                                        </p:tgtEl>
                                      </p:cBhvr>
                                      <p:to x="100000" y="100000"/>
                                    </p:animScale>
                                    <p:animScale>
                                      <p:cBhvr>
                                        <p:cTn id="68" dur="26">
                                          <p:stCondLst>
                                            <p:cond delay="1642"/>
                                          </p:stCondLst>
                                        </p:cTn>
                                        <p:tgtEl>
                                          <p:spTgt spid="41"/>
                                        </p:tgtEl>
                                      </p:cBhvr>
                                      <p:to x="100000" y="90000"/>
                                    </p:animScale>
                                    <p:animScale>
                                      <p:cBhvr>
                                        <p:cTn id="69" dur="166" decel="50000">
                                          <p:stCondLst>
                                            <p:cond delay="1668"/>
                                          </p:stCondLst>
                                        </p:cTn>
                                        <p:tgtEl>
                                          <p:spTgt spid="41"/>
                                        </p:tgtEl>
                                      </p:cBhvr>
                                      <p:to x="100000" y="100000"/>
                                    </p:animScale>
                                    <p:animScale>
                                      <p:cBhvr>
                                        <p:cTn id="70" dur="26">
                                          <p:stCondLst>
                                            <p:cond delay="1808"/>
                                          </p:stCondLst>
                                        </p:cTn>
                                        <p:tgtEl>
                                          <p:spTgt spid="41"/>
                                        </p:tgtEl>
                                      </p:cBhvr>
                                      <p:to x="100000" y="95000"/>
                                    </p:animScale>
                                    <p:animScale>
                                      <p:cBhvr>
                                        <p:cTn id="71" dur="166" decel="50000">
                                          <p:stCondLst>
                                            <p:cond delay="1834"/>
                                          </p:stCondLst>
                                        </p:cTn>
                                        <p:tgtEl>
                                          <p:spTgt spid="41"/>
                                        </p:tgtEl>
                                      </p:cBhvr>
                                      <p:to x="100000" y="100000"/>
                                    </p:animScale>
                                  </p:childTnLst>
                                </p:cTn>
                              </p:par>
                            </p:childTnLst>
                          </p:cTn>
                        </p:par>
                      </p:childTnLst>
                    </p:cTn>
                  </p:par>
                  <p:par>
                    <p:cTn id="72" fill="hold">
                      <p:stCondLst>
                        <p:cond delay="indefinite"/>
                      </p:stCondLst>
                      <p:childTnLst>
                        <p:par>
                          <p:cTn id="73" fill="hold">
                            <p:stCondLst>
                              <p:cond delay="0"/>
                            </p:stCondLst>
                            <p:childTnLst>
                              <p:par>
                                <p:cTn id="74" presetID="26" presetClass="entr" presetSubtype="0" fill="hold" nodeType="click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wipe(down)">
                                      <p:cBhvr>
                                        <p:cTn id="76" dur="580">
                                          <p:stCondLst>
                                            <p:cond delay="0"/>
                                          </p:stCondLst>
                                        </p:cTn>
                                        <p:tgtEl>
                                          <p:spTgt spid="42"/>
                                        </p:tgtEl>
                                      </p:cBhvr>
                                    </p:animEffect>
                                    <p:anim calcmode="lin" valueType="num">
                                      <p:cBhvr>
                                        <p:cTn id="77"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82" dur="26">
                                          <p:stCondLst>
                                            <p:cond delay="650"/>
                                          </p:stCondLst>
                                        </p:cTn>
                                        <p:tgtEl>
                                          <p:spTgt spid="42"/>
                                        </p:tgtEl>
                                      </p:cBhvr>
                                      <p:to x="100000" y="60000"/>
                                    </p:animScale>
                                    <p:animScale>
                                      <p:cBhvr>
                                        <p:cTn id="83" dur="166" decel="50000">
                                          <p:stCondLst>
                                            <p:cond delay="676"/>
                                          </p:stCondLst>
                                        </p:cTn>
                                        <p:tgtEl>
                                          <p:spTgt spid="42"/>
                                        </p:tgtEl>
                                      </p:cBhvr>
                                      <p:to x="100000" y="100000"/>
                                    </p:animScale>
                                    <p:animScale>
                                      <p:cBhvr>
                                        <p:cTn id="84" dur="26">
                                          <p:stCondLst>
                                            <p:cond delay="1312"/>
                                          </p:stCondLst>
                                        </p:cTn>
                                        <p:tgtEl>
                                          <p:spTgt spid="42"/>
                                        </p:tgtEl>
                                      </p:cBhvr>
                                      <p:to x="100000" y="80000"/>
                                    </p:animScale>
                                    <p:animScale>
                                      <p:cBhvr>
                                        <p:cTn id="85" dur="166" decel="50000">
                                          <p:stCondLst>
                                            <p:cond delay="1338"/>
                                          </p:stCondLst>
                                        </p:cTn>
                                        <p:tgtEl>
                                          <p:spTgt spid="42"/>
                                        </p:tgtEl>
                                      </p:cBhvr>
                                      <p:to x="100000" y="100000"/>
                                    </p:animScale>
                                    <p:animScale>
                                      <p:cBhvr>
                                        <p:cTn id="86" dur="26">
                                          <p:stCondLst>
                                            <p:cond delay="1642"/>
                                          </p:stCondLst>
                                        </p:cTn>
                                        <p:tgtEl>
                                          <p:spTgt spid="42"/>
                                        </p:tgtEl>
                                      </p:cBhvr>
                                      <p:to x="100000" y="90000"/>
                                    </p:animScale>
                                    <p:animScale>
                                      <p:cBhvr>
                                        <p:cTn id="87" dur="166" decel="50000">
                                          <p:stCondLst>
                                            <p:cond delay="1668"/>
                                          </p:stCondLst>
                                        </p:cTn>
                                        <p:tgtEl>
                                          <p:spTgt spid="42"/>
                                        </p:tgtEl>
                                      </p:cBhvr>
                                      <p:to x="100000" y="100000"/>
                                    </p:animScale>
                                    <p:animScale>
                                      <p:cBhvr>
                                        <p:cTn id="88" dur="26">
                                          <p:stCondLst>
                                            <p:cond delay="1808"/>
                                          </p:stCondLst>
                                        </p:cTn>
                                        <p:tgtEl>
                                          <p:spTgt spid="42"/>
                                        </p:tgtEl>
                                      </p:cBhvr>
                                      <p:to x="100000" y="95000"/>
                                    </p:animScale>
                                    <p:animScale>
                                      <p:cBhvr>
                                        <p:cTn id="89" dur="166" decel="50000">
                                          <p:stCondLst>
                                            <p:cond delay="1834"/>
                                          </p:stCondLst>
                                        </p:cTn>
                                        <p:tgtEl>
                                          <p:spTgt spid="42"/>
                                        </p:tgtEl>
                                      </p:cBhvr>
                                      <p:to x="100000" y="100000"/>
                                    </p:animScale>
                                  </p:childTnLst>
                                </p:cTn>
                              </p:par>
                            </p:childTnLst>
                          </p:cTn>
                        </p:par>
                      </p:childTnLst>
                    </p:cTn>
                  </p:par>
                  <p:par>
                    <p:cTn id="90" fill="hold">
                      <p:stCondLst>
                        <p:cond delay="indefinite"/>
                      </p:stCondLst>
                      <p:childTnLst>
                        <p:par>
                          <p:cTn id="91" fill="hold">
                            <p:stCondLst>
                              <p:cond delay="0"/>
                            </p:stCondLst>
                            <p:childTnLst>
                              <p:par>
                                <p:cTn id="92" presetID="26" presetClass="entr" presetSubtype="0" fill="hold" nodeType="click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down)">
                                      <p:cBhvr>
                                        <p:cTn id="94" dur="580">
                                          <p:stCondLst>
                                            <p:cond delay="0"/>
                                          </p:stCondLst>
                                        </p:cTn>
                                        <p:tgtEl>
                                          <p:spTgt spid="43"/>
                                        </p:tgtEl>
                                      </p:cBhvr>
                                    </p:animEffect>
                                    <p:anim calcmode="lin" valueType="num">
                                      <p:cBhvr>
                                        <p:cTn id="95"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100" dur="26">
                                          <p:stCondLst>
                                            <p:cond delay="650"/>
                                          </p:stCondLst>
                                        </p:cTn>
                                        <p:tgtEl>
                                          <p:spTgt spid="43"/>
                                        </p:tgtEl>
                                      </p:cBhvr>
                                      <p:to x="100000" y="60000"/>
                                    </p:animScale>
                                    <p:animScale>
                                      <p:cBhvr>
                                        <p:cTn id="101" dur="166" decel="50000">
                                          <p:stCondLst>
                                            <p:cond delay="676"/>
                                          </p:stCondLst>
                                        </p:cTn>
                                        <p:tgtEl>
                                          <p:spTgt spid="43"/>
                                        </p:tgtEl>
                                      </p:cBhvr>
                                      <p:to x="100000" y="100000"/>
                                    </p:animScale>
                                    <p:animScale>
                                      <p:cBhvr>
                                        <p:cTn id="102" dur="26">
                                          <p:stCondLst>
                                            <p:cond delay="1312"/>
                                          </p:stCondLst>
                                        </p:cTn>
                                        <p:tgtEl>
                                          <p:spTgt spid="43"/>
                                        </p:tgtEl>
                                      </p:cBhvr>
                                      <p:to x="100000" y="80000"/>
                                    </p:animScale>
                                    <p:animScale>
                                      <p:cBhvr>
                                        <p:cTn id="103" dur="166" decel="50000">
                                          <p:stCondLst>
                                            <p:cond delay="1338"/>
                                          </p:stCondLst>
                                        </p:cTn>
                                        <p:tgtEl>
                                          <p:spTgt spid="43"/>
                                        </p:tgtEl>
                                      </p:cBhvr>
                                      <p:to x="100000" y="100000"/>
                                    </p:animScale>
                                    <p:animScale>
                                      <p:cBhvr>
                                        <p:cTn id="104" dur="26">
                                          <p:stCondLst>
                                            <p:cond delay="1642"/>
                                          </p:stCondLst>
                                        </p:cTn>
                                        <p:tgtEl>
                                          <p:spTgt spid="43"/>
                                        </p:tgtEl>
                                      </p:cBhvr>
                                      <p:to x="100000" y="90000"/>
                                    </p:animScale>
                                    <p:animScale>
                                      <p:cBhvr>
                                        <p:cTn id="105" dur="166" decel="50000">
                                          <p:stCondLst>
                                            <p:cond delay="1668"/>
                                          </p:stCondLst>
                                        </p:cTn>
                                        <p:tgtEl>
                                          <p:spTgt spid="43"/>
                                        </p:tgtEl>
                                      </p:cBhvr>
                                      <p:to x="100000" y="100000"/>
                                    </p:animScale>
                                    <p:animScale>
                                      <p:cBhvr>
                                        <p:cTn id="106" dur="26">
                                          <p:stCondLst>
                                            <p:cond delay="1808"/>
                                          </p:stCondLst>
                                        </p:cTn>
                                        <p:tgtEl>
                                          <p:spTgt spid="43"/>
                                        </p:tgtEl>
                                      </p:cBhvr>
                                      <p:to x="100000" y="95000"/>
                                    </p:animScale>
                                    <p:animScale>
                                      <p:cBhvr>
                                        <p:cTn id="107" dur="166" decel="50000">
                                          <p:stCondLst>
                                            <p:cond delay="1834"/>
                                          </p:stCondLst>
                                        </p:cTn>
                                        <p:tgtEl>
                                          <p:spTgt spid="43"/>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nodeType="clickEffect">
                                  <p:stCondLst>
                                    <p:cond delay="0"/>
                                  </p:stCondLst>
                                  <p:childTnLst>
                                    <p:set>
                                      <p:cBhvr>
                                        <p:cTn id="111" dur="1" fill="hold">
                                          <p:stCondLst>
                                            <p:cond delay="0"/>
                                          </p:stCondLst>
                                        </p:cTn>
                                        <p:tgtEl>
                                          <p:spTgt spid="44"/>
                                        </p:tgtEl>
                                        <p:attrNameLst>
                                          <p:attrName>style.visibility</p:attrName>
                                        </p:attrNameLst>
                                      </p:cBhvr>
                                      <p:to>
                                        <p:strVal val="visible"/>
                                      </p:to>
                                    </p:set>
                                    <p:animEffect transition="in" filter="wipe(down)">
                                      <p:cBhvr>
                                        <p:cTn id="112" dur="580">
                                          <p:stCondLst>
                                            <p:cond delay="0"/>
                                          </p:stCondLst>
                                        </p:cTn>
                                        <p:tgtEl>
                                          <p:spTgt spid="44"/>
                                        </p:tgtEl>
                                      </p:cBhvr>
                                    </p:animEffect>
                                    <p:anim calcmode="lin" valueType="num">
                                      <p:cBhvr>
                                        <p:cTn id="113"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18" dur="26">
                                          <p:stCondLst>
                                            <p:cond delay="650"/>
                                          </p:stCondLst>
                                        </p:cTn>
                                        <p:tgtEl>
                                          <p:spTgt spid="44"/>
                                        </p:tgtEl>
                                      </p:cBhvr>
                                      <p:to x="100000" y="60000"/>
                                    </p:animScale>
                                    <p:animScale>
                                      <p:cBhvr>
                                        <p:cTn id="119" dur="166" decel="50000">
                                          <p:stCondLst>
                                            <p:cond delay="676"/>
                                          </p:stCondLst>
                                        </p:cTn>
                                        <p:tgtEl>
                                          <p:spTgt spid="44"/>
                                        </p:tgtEl>
                                      </p:cBhvr>
                                      <p:to x="100000" y="100000"/>
                                    </p:animScale>
                                    <p:animScale>
                                      <p:cBhvr>
                                        <p:cTn id="120" dur="26">
                                          <p:stCondLst>
                                            <p:cond delay="1312"/>
                                          </p:stCondLst>
                                        </p:cTn>
                                        <p:tgtEl>
                                          <p:spTgt spid="44"/>
                                        </p:tgtEl>
                                      </p:cBhvr>
                                      <p:to x="100000" y="80000"/>
                                    </p:animScale>
                                    <p:animScale>
                                      <p:cBhvr>
                                        <p:cTn id="121" dur="166" decel="50000">
                                          <p:stCondLst>
                                            <p:cond delay="1338"/>
                                          </p:stCondLst>
                                        </p:cTn>
                                        <p:tgtEl>
                                          <p:spTgt spid="44"/>
                                        </p:tgtEl>
                                      </p:cBhvr>
                                      <p:to x="100000" y="100000"/>
                                    </p:animScale>
                                    <p:animScale>
                                      <p:cBhvr>
                                        <p:cTn id="122" dur="26">
                                          <p:stCondLst>
                                            <p:cond delay="1642"/>
                                          </p:stCondLst>
                                        </p:cTn>
                                        <p:tgtEl>
                                          <p:spTgt spid="44"/>
                                        </p:tgtEl>
                                      </p:cBhvr>
                                      <p:to x="100000" y="90000"/>
                                    </p:animScale>
                                    <p:animScale>
                                      <p:cBhvr>
                                        <p:cTn id="123" dur="166" decel="50000">
                                          <p:stCondLst>
                                            <p:cond delay="1668"/>
                                          </p:stCondLst>
                                        </p:cTn>
                                        <p:tgtEl>
                                          <p:spTgt spid="44"/>
                                        </p:tgtEl>
                                      </p:cBhvr>
                                      <p:to x="100000" y="100000"/>
                                    </p:animScale>
                                    <p:animScale>
                                      <p:cBhvr>
                                        <p:cTn id="124" dur="26">
                                          <p:stCondLst>
                                            <p:cond delay="1808"/>
                                          </p:stCondLst>
                                        </p:cTn>
                                        <p:tgtEl>
                                          <p:spTgt spid="44"/>
                                        </p:tgtEl>
                                      </p:cBhvr>
                                      <p:to x="100000" y="95000"/>
                                    </p:animScale>
                                    <p:animScale>
                                      <p:cBhvr>
                                        <p:cTn id="125" dur="166" decel="50000">
                                          <p:stCondLst>
                                            <p:cond delay="1834"/>
                                          </p:stCondLst>
                                        </p:cTn>
                                        <p:tgtEl>
                                          <p:spTgt spid="4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56176" y="116632"/>
            <a:ext cx="2880320" cy="816091"/>
          </a:xfrm>
        </p:spPr>
        <p:txBody>
          <a:bodyPr/>
          <a:lstStyle/>
          <a:p>
            <a:pPr algn="ctr"/>
            <a:r>
              <a:rPr lang="ar-EG" sz="3200" dirty="0" smtClean="0">
                <a:solidFill>
                  <a:schemeClr val="bg1">
                    <a:lumMod val="65000"/>
                  </a:schemeClr>
                </a:solidFill>
                <a:latin typeface="Simplified Arabic" panose="02020603050405020304" pitchFamily="18" charset="-78"/>
                <a:cs typeface="Simplified Arabic" panose="02020603050405020304" pitchFamily="18" charset="-78"/>
              </a:rPr>
              <a:t>عناصر الدرس</a:t>
            </a:r>
            <a:endParaRPr lang="ar-EG" sz="3200" dirty="0">
              <a:solidFill>
                <a:schemeClr val="bg1">
                  <a:lumMod val="65000"/>
                </a:schemeClr>
              </a:solidFill>
              <a:latin typeface="Simplified Arabic" panose="02020603050405020304" pitchFamily="18" charset="-78"/>
              <a:cs typeface="Simplified Arabic" panose="02020603050405020304" pitchFamily="18" charset="-78"/>
            </a:endParaRPr>
          </a:p>
        </p:txBody>
      </p:sp>
      <p:graphicFrame>
        <p:nvGraphicFramePr>
          <p:cNvPr id="3" name="Chart 2">
            <a:extLst>
              <a:ext uri="{FF2B5EF4-FFF2-40B4-BE49-F238E27FC236}">
                <a16:creationId xmlns:a16="http://schemas.microsoft.com/office/drawing/2014/main" id="{88531F76-F172-4855-8E9E-B70B4DB8011E}"/>
              </a:ext>
            </a:extLst>
          </p:cNvPr>
          <p:cNvGraphicFramePr/>
          <p:nvPr>
            <p:extLst>
              <p:ext uri="{D42A27DB-BD31-4B8C-83A1-F6EECF244321}">
                <p14:modId xmlns:p14="http://schemas.microsoft.com/office/powerpoint/2010/main" val="1261363410"/>
              </p:ext>
            </p:extLst>
          </p:nvPr>
        </p:nvGraphicFramePr>
        <p:xfrm>
          <a:off x="3779912" y="1268760"/>
          <a:ext cx="2160240" cy="2160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2">
            <a:extLst>
              <a:ext uri="{FF2B5EF4-FFF2-40B4-BE49-F238E27FC236}">
                <a16:creationId xmlns:a16="http://schemas.microsoft.com/office/drawing/2014/main" id="{ADE54E24-7450-4612-A781-7BE3832ACE06}"/>
              </a:ext>
            </a:extLst>
          </p:cNvPr>
          <p:cNvGraphicFramePr/>
          <p:nvPr>
            <p:extLst>
              <p:ext uri="{D42A27DB-BD31-4B8C-83A1-F6EECF244321}">
                <p14:modId xmlns:p14="http://schemas.microsoft.com/office/powerpoint/2010/main" val="2873513889"/>
              </p:ext>
            </p:extLst>
          </p:nvPr>
        </p:nvGraphicFramePr>
        <p:xfrm>
          <a:off x="6999970" y="1384077"/>
          <a:ext cx="2144029" cy="205831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2">
            <a:extLst>
              <a:ext uri="{FF2B5EF4-FFF2-40B4-BE49-F238E27FC236}">
                <a16:creationId xmlns:a16="http://schemas.microsoft.com/office/drawing/2014/main" id="{8F110771-1394-460F-9116-DF97788E69CD}"/>
              </a:ext>
            </a:extLst>
          </p:cNvPr>
          <p:cNvGraphicFramePr/>
          <p:nvPr>
            <p:extLst>
              <p:ext uri="{D42A27DB-BD31-4B8C-83A1-F6EECF244321}">
                <p14:modId xmlns:p14="http://schemas.microsoft.com/office/powerpoint/2010/main" val="540940169"/>
              </p:ext>
            </p:extLst>
          </p:nvPr>
        </p:nvGraphicFramePr>
        <p:xfrm>
          <a:off x="899592" y="1340769"/>
          <a:ext cx="2376264" cy="2088231"/>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p:cNvSpPr/>
          <p:nvPr/>
        </p:nvSpPr>
        <p:spPr>
          <a:xfrm>
            <a:off x="6639255" y="3463831"/>
            <a:ext cx="2476960" cy="584775"/>
          </a:xfrm>
          <a:prstGeom prst="rect">
            <a:avLst/>
          </a:prstGeom>
        </p:spPr>
        <p:txBody>
          <a:bodyPr wrap="none">
            <a:spAutoFit/>
          </a:bodyPr>
          <a:lstStyle/>
          <a:p>
            <a:r>
              <a:rPr lang="ar-EG" sz="3200" b="1" dirty="0">
                <a:solidFill>
                  <a:schemeClr val="bg1">
                    <a:lumMod val="65000"/>
                  </a:schemeClr>
                </a:solidFill>
                <a:latin typeface="Simplified Arabic" panose="02020603050405020304" pitchFamily="18" charset="-78"/>
                <a:cs typeface="Simplified Arabic" panose="02020603050405020304" pitchFamily="18" charset="-78"/>
              </a:rPr>
              <a:t>القضايا المتضمنة</a:t>
            </a:r>
            <a:endParaRPr lang="ar-EG" sz="1600" dirty="0">
              <a:solidFill>
                <a:schemeClr val="bg1">
                  <a:lumMod val="65000"/>
                </a:schemeClr>
              </a:solidFill>
              <a:latin typeface="Simplified Arabic" panose="02020603050405020304" pitchFamily="18" charset="-78"/>
              <a:cs typeface="Simplified Arabic" panose="02020603050405020304" pitchFamily="18" charset="-78"/>
            </a:endParaRPr>
          </a:p>
        </p:txBody>
      </p:sp>
      <p:graphicFrame>
        <p:nvGraphicFramePr>
          <p:cNvPr id="8" name="Chart 2">
            <a:extLst>
              <a:ext uri="{FF2B5EF4-FFF2-40B4-BE49-F238E27FC236}">
                <a16:creationId xmlns:a16="http://schemas.microsoft.com/office/drawing/2014/main" id="{ADE54E24-7450-4612-A781-7BE3832ACE06}"/>
              </a:ext>
            </a:extLst>
          </p:cNvPr>
          <p:cNvGraphicFramePr/>
          <p:nvPr>
            <p:extLst>
              <p:ext uri="{D42A27DB-BD31-4B8C-83A1-F6EECF244321}">
                <p14:modId xmlns:p14="http://schemas.microsoft.com/office/powerpoint/2010/main" val="3147225163"/>
              </p:ext>
            </p:extLst>
          </p:nvPr>
        </p:nvGraphicFramePr>
        <p:xfrm>
          <a:off x="6634812" y="4070046"/>
          <a:ext cx="2401684" cy="279470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Chart 8">
            <a:extLst>
              <a:ext uri="{FF2B5EF4-FFF2-40B4-BE49-F238E27FC236}">
                <a16:creationId xmlns:a16="http://schemas.microsoft.com/office/drawing/2014/main" id="{88531F76-F172-4855-8E9E-B70B4DB8011E}"/>
              </a:ext>
            </a:extLst>
          </p:cNvPr>
          <p:cNvGraphicFramePr/>
          <p:nvPr>
            <p:extLst>
              <p:ext uri="{D42A27DB-BD31-4B8C-83A1-F6EECF244321}">
                <p14:modId xmlns:p14="http://schemas.microsoft.com/office/powerpoint/2010/main" val="3514127550"/>
              </p:ext>
            </p:extLst>
          </p:nvPr>
        </p:nvGraphicFramePr>
        <p:xfrm>
          <a:off x="4139952" y="4437112"/>
          <a:ext cx="2044236" cy="221864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Chart 2">
            <a:extLst>
              <a:ext uri="{FF2B5EF4-FFF2-40B4-BE49-F238E27FC236}">
                <a16:creationId xmlns:a16="http://schemas.microsoft.com/office/drawing/2014/main" id="{8F110771-1394-460F-9116-DF97788E69CD}"/>
              </a:ext>
            </a:extLst>
          </p:cNvPr>
          <p:cNvGraphicFramePr/>
          <p:nvPr>
            <p:extLst>
              <p:ext uri="{D42A27DB-BD31-4B8C-83A1-F6EECF244321}">
                <p14:modId xmlns:p14="http://schemas.microsoft.com/office/powerpoint/2010/main" val="365765385"/>
              </p:ext>
            </p:extLst>
          </p:nvPr>
        </p:nvGraphicFramePr>
        <p:xfrm>
          <a:off x="1331640" y="4221088"/>
          <a:ext cx="2160240" cy="2376264"/>
        </p:xfrm>
        <a:graphic>
          <a:graphicData uri="http://schemas.openxmlformats.org/drawingml/2006/chart">
            <c:chart xmlns:c="http://schemas.openxmlformats.org/drawingml/2006/chart" xmlns:r="http://schemas.openxmlformats.org/officeDocument/2006/relationships" r:id="rId7"/>
          </a:graphicData>
        </a:graphic>
      </p:graphicFrame>
      <p:sp>
        <p:nvSpPr>
          <p:cNvPr id="11" name="Action Button: Forward or Next 10">
            <a:hlinkClick r:id="" action="ppaction://hlinkshowjump?jump=nextslide" highlightClick="1"/>
          </p:cNvPr>
          <p:cNvSpPr/>
          <p:nvPr/>
        </p:nvSpPr>
        <p:spPr>
          <a:xfrm>
            <a:off x="6084027" y="6165304"/>
            <a:ext cx="360040" cy="32500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2" name="Action Button: Back or Previous 11">
            <a:hlinkClick r:id="" action="ppaction://hlinkshowjump?jump=previousslide" highlightClick="1"/>
          </p:cNvPr>
          <p:cNvSpPr/>
          <p:nvPr/>
        </p:nvSpPr>
        <p:spPr>
          <a:xfrm>
            <a:off x="3671758" y="6135985"/>
            <a:ext cx="360040" cy="32500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373622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80">
                                          <p:stCondLst>
                                            <p:cond delay="0"/>
                                          </p:stCondLst>
                                        </p:cTn>
                                        <p:tgtEl>
                                          <p:spTgt spid="3"/>
                                        </p:tgtEl>
                                      </p:cBhvr>
                                    </p:animEffect>
                                    <p:anim calcmode="lin" valueType="num">
                                      <p:cBhvr>
                                        <p:cTn id="3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8" dur="26">
                                          <p:stCondLst>
                                            <p:cond delay="650"/>
                                          </p:stCondLst>
                                        </p:cTn>
                                        <p:tgtEl>
                                          <p:spTgt spid="3"/>
                                        </p:tgtEl>
                                      </p:cBhvr>
                                      <p:to x="100000" y="60000"/>
                                    </p:animScale>
                                    <p:animScale>
                                      <p:cBhvr>
                                        <p:cTn id="39" dur="166" decel="50000">
                                          <p:stCondLst>
                                            <p:cond delay="676"/>
                                          </p:stCondLst>
                                        </p:cTn>
                                        <p:tgtEl>
                                          <p:spTgt spid="3"/>
                                        </p:tgtEl>
                                      </p:cBhvr>
                                      <p:to x="100000" y="100000"/>
                                    </p:animScale>
                                    <p:animScale>
                                      <p:cBhvr>
                                        <p:cTn id="40" dur="26">
                                          <p:stCondLst>
                                            <p:cond delay="1312"/>
                                          </p:stCondLst>
                                        </p:cTn>
                                        <p:tgtEl>
                                          <p:spTgt spid="3"/>
                                        </p:tgtEl>
                                      </p:cBhvr>
                                      <p:to x="100000" y="80000"/>
                                    </p:animScale>
                                    <p:animScale>
                                      <p:cBhvr>
                                        <p:cTn id="41" dur="166" decel="50000">
                                          <p:stCondLst>
                                            <p:cond delay="1338"/>
                                          </p:stCondLst>
                                        </p:cTn>
                                        <p:tgtEl>
                                          <p:spTgt spid="3"/>
                                        </p:tgtEl>
                                      </p:cBhvr>
                                      <p:to x="100000" y="100000"/>
                                    </p:animScale>
                                    <p:animScale>
                                      <p:cBhvr>
                                        <p:cTn id="42" dur="26">
                                          <p:stCondLst>
                                            <p:cond delay="1642"/>
                                          </p:stCondLst>
                                        </p:cTn>
                                        <p:tgtEl>
                                          <p:spTgt spid="3"/>
                                        </p:tgtEl>
                                      </p:cBhvr>
                                      <p:to x="100000" y="90000"/>
                                    </p:animScale>
                                    <p:animScale>
                                      <p:cBhvr>
                                        <p:cTn id="43" dur="166" decel="50000">
                                          <p:stCondLst>
                                            <p:cond delay="1668"/>
                                          </p:stCondLst>
                                        </p:cTn>
                                        <p:tgtEl>
                                          <p:spTgt spid="3"/>
                                        </p:tgtEl>
                                      </p:cBhvr>
                                      <p:to x="100000" y="100000"/>
                                    </p:animScale>
                                    <p:animScale>
                                      <p:cBhvr>
                                        <p:cTn id="44" dur="26">
                                          <p:stCondLst>
                                            <p:cond delay="1808"/>
                                          </p:stCondLst>
                                        </p:cTn>
                                        <p:tgtEl>
                                          <p:spTgt spid="3"/>
                                        </p:tgtEl>
                                      </p:cBhvr>
                                      <p:to x="100000" y="95000"/>
                                    </p:animScale>
                                    <p:animScale>
                                      <p:cBhvr>
                                        <p:cTn id="45" dur="166" decel="50000">
                                          <p:stCondLst>
                                            <p:cond delay="1834"/>
                                          </p:stCondLst>
                                        </p:cTn>
                                        <p:tgtEl>
                                          <p:spTgt spid="3"/>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26" presetClass="entr" presetSubtype="0"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down)">
                                      <p:cBhvr>
                                        <p:cTn id="50" dur="580">
                                          <p:stCondLst>
                                            <p:cond delay="0"/>
                                          </p:stCondLst>
                                        </p:cTn>
                                        <p:tgtEl>
                                          <p:spTgt spid="4"/>
                                        </p:tgtEl>
                                      </p:cBhvr>
                                    </p:animEffect>
                                    <p:anim calcmode="lin" valueType="num">
                                      <p:cBhvr>
                                        <p:cTn id="51"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2"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3"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4"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5"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6" dur="26">
                                          <p:stCondLst>
                                            <p:cond delay="650"/>
                                          </p:stCondLst>
                                        </p:cTn>
                                        <p:tgtEl>
                                          <p:spTgt spid="4"/>
                                        </p:tgtEl>
                                      </p:cBhvr>
                                      <p:to x="100000" y="60000"/>
                                    </p:animScale>
                                    <p:animScale>
                                      <p:cBhvr>
                                        <p:cTn id="57" dur="166" decel="50000">
                                          <p:stCondLst>
                                            <p:cond delay="676"/>
                                          </p:stCondLst>
                                        </p:cTn>
                                        <p:tgtEl>
                                          <p:spTgt spid="4"/>
                                        </p:tgtEl>
                                      </p:cBhvr>
                                      <p:to x="100000" y="100000"/>
                                    </p:animScale>
                                    <p:animScale>
                                      <p:cBhvr>
                                        <p:cTn id="58" dur="26">
                                          <p:stCondLst>
                                            <p:cond delay="1312"/>
                                          </p:stCondLst>
                                        </p:cTn>
                                        <p:tgtEl>
                                          <p:spTgt spid="4"/>
                                        </p:tgtEl>
                                      </p:cBhvr>
                                      <p:to x="100000" y="80000"/>
                                    </p:animScale>
                                    <p:animScale>
                                      <p:cBhvr>
                                        <p:cTn id="59" dur="166" decel="50000">
                                          <p:stCondLst>
                                            <p:cond delay="1338"/>
                                          </p:stCondLst>
                                        </p:cTn>
                                        <p:tgtEl>
                                          <p:spTgt spid="4"/>
                                        </p:tgtEl>
                                      </p:cBhvr>
                                      <p:to x="100000" y="100000"/>
                                    </p:animScale>
                                    <p:animScale>
                                      <p:cBhvr>
                                        <p:cTn id="60" dur="26">
                                          <p:stCondLst>
                                            <p:cond delay="1642"/>
                                          </p:stCondLst>
                                        </p:cTn>
                                        <p:tgtEl>
                                          <p:spTgt spid="4"/>
                                        </p:tgtEl>
                                      </p:cBhvr>
                                      <p:to x="100000" y="90000"/>
                                    </p:animScale>
                                    <p:animScale>
                                      <p:cBhvr>
                                        <p:cTn id="61" dur="166" decel="50000">
                                          <p:stCondLst>
                                            <p:cond delay="1668"/>
                                          </p:stCondLst>
                                        </p:cTn>
                                        <p:tgtEl>
                                          <p:spTgt spid="4"/>
                                        </p:tgtEl>
                                      </p:cBhvr>
                                      <p:to x="100000" y="100000"/>
                                    </p:animScale>
                                    <p:animScale>
                                      <p:cBhvr>
                                        <p:cTn id="62" dur="26">
                                          <p:stCondLst>
                                            <p:cond delay="1808"/>
                                          </p:stCondLst>
                                        </p:cTn>
                                        <p:tgtEl>
                                          <p:spTgt spid="4"/>
                                        </p:tgtEl>
                                      </p:cBhvr>
                                      <p:to x="100000" y="95000"/>
                                    </p:animScale>
                                    <p:animScale>
                                      <p:cBhvr>
                                        <p:cTn id="63" dur="166" decel="50000">
                                          <p:stCondLst>
                                            <p:cond delay="1834"/>
                                          </p:stCondLst>
                                        </p:cTn>
                                        <p:tgtEl>
                                          <p:spTgt spid="4"/>
                                        </p:tgtEl>
                                      </p:cBhvr>
                                      <p:to x="100000" y="100000"/>
                                    </p:animScale>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6"/>
                                        </p:tgtEl>
                                        <p:attrNameLst>
                                          <p:attrName>style.visibility</p:attrName>
                                        </p:attrNameLst>
                                      </p:cBhvr>
                                      <p:to>
                                        <p:strVal val="visible"/>
                                      </p:to>
                                    </p:set>
                                    <p:anim calcmode="lin" valueType="num">
                                      <p:cBhvr>
                                        <p:cTn id="68" dur="500" fill="hold"/>
                                        <p:tgtEl>
                                          <p:spTgt spid="6"/>
                                        </p:tgtEl>
                                        <p:attrNameLst>
                                          <p:attrName>ppt_w</p:attrName>
                                        </p:attrNameLst>
                                      </p:cBhvr>
                                      <p:tavLst>
                                        <p:tav tm="0">
                                          <p:val>
                                            <p:fltVal val="0"/>
                                          </p:val>
                                        </p:tav>
                                        <p:tav tm="100000">
                                          <p:val>
                                            <p:strVal val="#ppt_w"/>
                                          </p:val>
                                        </p:tav>
                                      </p:tavLst>
                                    </p:anim>
                                    <p:anim calcmode="lin" valueType="num">
                                      <p:cBhvr>
                                        <p:cTn id="69" dur="500" fill="hold"/>
                                        <p:tgtEl>
                                          <p:spTgt spid="6"/>
                                        </p:tgtEl>
                                        <p:attrNameLst>
                                          <p:attrName>ppt_h</p:attrName>
                                        </p:attrNameLst>
                                      </p:cBhvr>
                                      <p:tavLst>
                                        <p:tav tm="0">
                                          <p:val>
                                            <p:fltVal val="0"/>
                                          </p:val>
                                        </p:tav>
                                        <p:tav tm="100000">
                                          <p:val>
                                            <p:strVal val="#ppt_h"/>
                                          </p:val>
                                        </p:tav>
                                      </p:tavLst>
                                    </p:anim>
                                    <p:animEffect transition="in" filter="fade">
                                      <p:cBhvr>
                                        <p:cTn id="70" dur="500"/>
                                        <p:tgtEl>
                                          <p:spTgt spid="6"/>
                                        </p:tgtEl>
                                      </p:cBhvr>
                                    </p:animEffect>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wipe(down)">
                                      <p:cBhvr>
                                        <p:cTn id="75" dur="580">
                                          <p:stCondLst>
                                            <p:cond delay="0"/>
                                          </p:stCondLst>
                                        </p:cTn>
                                        <p:tgtEl>
                                          <p:spTgt spid="8"/>
                                        </p:tgtEl>
                                      </p:cBhvr>
                                    </p:animEffect>
                                    <p:anim calcmode="lin" valueType="num">
                                      <p:cBhvr>
                                        <p:cTn id="7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1" dur="26">
                                          <p:stCondLst>
                                            <p:cond delay="650"/>
                                          </p:stCondLst>
                                        </p:cTn>
                                        <p:tgtEl>
                                          <p:spTgt spid="8"/>
                                        </p:tgtEl>
                                      </p:cBhvr>
                                      <p:to x="100000" y="60000"/>
                                    </p:animScale>
                                    <p:animScale>
                                      <p:cBhvr>
                                        <p:cTn id="82" dur="166" decel="50000">
                                          <p:stCondLst>
                                            <p:cond delay="676"/>
                                          </p:stCondLst>
                                        </p:cTn>
                                        <p:tgtEl>
                                          <p:spTgt spid="8"/>
                                        </p:tgtEl>
                                      </p:cBhvr>
                                      <p:to x="100000" y="100000"/>
                                    </p:animScale>
                                    <p:animScale>
                                      <p:cBhvr>
                                        <p:cTn id="83" dur="26">
                                          <p:stCondLst>
                                            <p:cond delay="1312"/>
                                          </p:stCondLst>
                                        </p:cTn>
                                        <p:tgtEl>
                                          <p:spTgt spid="8"/>
                                        </p:tgtEl>
                                      </p:cBhvr>
                                      <p:to x="100000" y="80000"/>
                                    </p:animScale>
                                    <p:animScale>
                                      <p:cBhvr>
                                        <p:cTn id="84" dur="166" decel="50000">
                                          <p:stCondLst>
                                            <p:cond delay="1338"/>
                                          </p:stCondLst>
                                        </p:cTn>
                                        <p:tgtEl>
                                          <p:spTgt spid="8"/>
                                        </p:tgtEl>
                                      </p:cBhvr>
                                      <p:to x="100000" y="100000"/>
                                    </p:animScale>
                                    <p:animScale>
                                      <p:cBhvr>
                                        <p:cTn id="85" dur="26">
                                          <p:stCondLst>
                                            <p:cond delay="1642"/>
                                          </p:stCondLst>
                                        </p:cTn>
                                        <p:tgtEl>
                                          <p:spTgt spid="8"/>
                                        </p:tgtEl>
                                      </p:cBhvr>
                                      <p:to x="100000" y="90000"/>
                                    </p:animScale>
                                    <p:animScale>
                                      <p:cBhvr>
                                        <p:cTn id="86" dur="166" decel="50000">
                                          <p:stCondLst>
                                            <p:cond delay="1668"/>
                                          </p:stCondLst>
                                        </p:cTn>
                                        <p:tgtEl>
                                          <p:spTgt spid="8"/>
                                        </p:tgtEl>
                                      </p:cBhvr>
                                      <p:to x="100000" y="100000"/>
                                    </p:animScale>
                                    <p:animScale>
                                      <p:cBhvr>
                                        <p:cTn id="87" dur="26">
                                          <p:stCondLst>
                                            <p:cond delay="1808"/>
                                          </p:stCondLst>
                                        </p:cTn>
                                        <p:tgtEl>
                                          <p:spTgt spid="8"/>
                                        </p:tgtEl>
                                      </p:cBhvr>
                                      <p:to x="100000" y="95000"/>
                                    </p:animScale>
                                    <p:animScale>
                                      <p:cBhvr>
                                        <p:cTn id="88" dur="166" decel="50000">
                                          <p:stCondLst>
                                            <p:cond delay="1834"/>
                                          </p:stCondLst>
                                        </p:cTn>
                                        <p:tgtEl>
                                          <p:spTgt spid="8"/>
                                        </p:tgtEl>
                                      </p:cBhvr>
                                      <p:to x="100000" y="100000"/>
                                    </p:animScale>
                                  </p:childTnLst>
                                </p:cTn>
                              </p:par>
                            </p:childTnLst>
                          </p:cTn>
                        </p:par>
                      </p:childTnLst>
                    </p:cTn>
                  </p:par>
                  <p:par>
                    <p:cTn id="89" fill="hold">
                      <p:stCondLst>
                        <p:cond delay="indefinite"/>
                      </p:stCondLst>
                      <p:childTnLst>
                        <p:par>
                          <p:cTn id="90" fill="hold">
                            <p:stCondLst>
                              <p:cond delay="0"/>
                            </p:stCondLst>
                            <p:childTnLst>
                              <p:par>
                                <p:cTn id="91" presetID="26" presetClass="entr" presetSubtype="0" fill="hold" grpId="0" nodeType="clickEffect">
                                  <p:stCondLst>
                                    <p:cond delay="0"/>
                                  </p:stCondLst>
                                  <p:childTnLst>
                                    <p:set>
                                      <p:cBhvr>
                                        <p:cTn id="92" dur="1" fill="hold">
                                          <p:stCondLst>
                                            <p:cond delay="0"/>
                                          </p:stCondLst>
                                        </p:cTn>
                                        <p:tgtEl>
                                          <p:spTgt spid="9"/>
                                        </p:tgtEl>
                                        <p:attrNameLst>
                                          <p:attrName>style.visibility</p:attrName>
                                        </p:attrNameLst>
                                      </p:cBhvr>
                                      <p:to>
                                        <p:strVal val="visible"/>
                                      </p:to>
                                    </p:set>
                                    <p:animEffect transition="in" filter="wipe(down)">
                                      <p:cBhvr>
                                        <p:cTn id="93" dur="580">
                                          <p:stCondLst>
                                            <p:cond delay="0"/>
                                          </p:stCondLst>
                                        </p:cTn>
                                        <p:tgtEl>
                                          <p:spTgt spid="9"/>
                                        </p:tgtEl>
                                      </p:cBhvr>
                                    </p:animEffect>
                                    <p:anim calcmode="lin" valueType="num">
                                      <p:cBhvr>
                                        <p:cTn id="9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9" dur="26">
                                          <p:stCondLst>
                                            <p:cond delay="650"/>
                                          </p:stCondLst>
                                        </p:cTn>
                                        <p:tgtEl>
                                          <p:spTgt spid="9"/>
                                        </p:tgtEl>
                                      </p:cBhvr>
                                      <p:to x="100000" y="60000"/>
                                    </p:animScale>
                                    <p:animScale>
                                      <p:cBhvr>
                                        <p:cTn id="100" dur="166" decel="50000">
                                          <p:stCondLst>
                                            <p:cond delay="676"/>
                                          </p:stCondLst>
                                        </p:cTn>
                                        <p:tgtEl>
                                          <p:spTgt spid="9"/>
                                        </p:tgtEl>
                                      </p:cBhvr>
                                      <p:to x="100000" y="100000"/>
                                    </p:animScale>
                                    <p:animScale>
                                      <p:cBhvr>
                                        <p:cTn id="101" dur="26">
                                          <p:stCondLst>
                                            <p:cond delay="1312"/>
                                          </p:stCondLst>
                                        </p:cTn>
                                        <p:tgtEl>
                                          <p:spTgt spid="9"/>
                                        </p:tgtEl>
                                      </p:cBhvr>
                                      <p:to x="100000" y="80000"/>
                                    </p:animScale>
                                    <p:animScale>
                                      <p:cBhvr>
                                        <p:cTn id="102" dur="166" decel="50000">
                                          <p:stCondLst>
                                            <p:cond delay="1338"/>
                                          </p:stCondLst>
                                        </p:cTn>
                                        <p:tgtEl>
                                          <p:spTgt spid="9"/>
                                        </p:tgtEl>
                                      </p:cBhvr>
                                      <p:to x="100000" y="100000"/>
                                    </p:animScale>
                                    <p:animScale>
                                      <p:cBhvr>
                                        <p:cTn id="103" dur="26">
                                          <p:stCondLst>
                                            <p:cond delay="1642"/>
                                          </p:stCondLst>
                                        </p:cTn>
                                        <p:tgtEl>
                                          <p:spTgt spid="9"/>
                                        </p:tgtEl>
                                      </p:cBhvr>
                                      <p:to x="100000" y="90000"/>
                                    </p:animScale>
                                    <p:animScale>
                                      <p:cBhvr>
                                        <p:cTn id="104" dur="166" decel="50000">
                                          <p:stCondLst>
                                            <p:cond delay="1668"/>
                                          </p:stCondLst>
                                        </p:cTn>
                                        <p:tgtEl>
                                          <p:spTgt spid="9"/>
                                        </p:tgtEl>
                                      </p:cBhvr>
                                      <p:to x="100000" y="100000"/>
                                    </p:animScale>
                                    <p:animScale>
                                      <p:cBhvr>
                                        <p:cTn id="105" dur="26">
                                          <p:stCondLst>
                                            <p:cond delay="1808"/>
                                          </p:stCondLst>
                                        </p:cTn>
                                        <p:tgtEl>
                                          <p:spTgt spid="9"/>
                                        </p:tgtEl>
                                      </p:cBhvr>
                                      <p:to x="100000" y="95000"/>
                                    </p:animScale>
                                    <p:animScale>
                                      <p:cBhvr>
                                        <p:cTn id="106" dur="166" decel="50000">
                                          <p:stCondLst>
                                            <p:cond delay="1834"/>
                                          </p:stCondLst>
                                        </p:cTn>
                                        <p:tgtEl>
                                          <p:spTgt spid="9"/>
                                        </p:tgtEl>
                                      </p:cBhvr>
                                      <p:to x="100000" y="100000"/>
                                    </p:animScale>
                                  </p:childTnLst>
                                </p:cTn>
                              </p:par>
                            </p:childTnLst>
                          </p:cTn>
                        </p:par>
                      </p:childTnLst>
                    </p:cTn>
                  </p:par>
                  <p:par>
                    <p:cTn id="107" fill="hold">
                      <p:stCondLst>
                        <p:cond delay="indefinite"/>
                      </p:stCondLst>
                      <p:childTnLst>
                        <p:par>
                          <p:cTn id="108" fill="hold">
                            <p:stCondLst>
                              <p:cond delay="0"/>
                            </p:stCondLst>
                            <p:childTnLst>
                              <p:par>
                                <p:cTn id="109" presetID="26" presetClass="entr" presetSubtype="0" fill="hold" grpId="0" nodeType="clickEffect">
                                  <p:stCondLst>
                                    <p:cond delay="0"/>
                                  </p:stCondLst>
                                  <p:childTnLst>
                                    <p:set>
                                      <p:cBhvr>
                                        <p:cTn id="110" dur="1" fill="hold">
                                          <p:stCondLst>
                                            <p:cond delay="0"/>
                                          </p:stCondLst>
                                        </p:cTn>
                                        <p:tgtEl>
                                          <p:spTgt spid="10"/>
                                        </p:tgtEl>
                                        <p:attrNameLst>
                                          <p:attrName>style.visibility</p:attrName>
                                        </p:attrNameLst>
                                      </p:cBhvr>
                                      <p:to>
                                        <p:strVal val="visible"/>
                                      </p:to>
                                    </p:set>
                                    <p:animEffect transition="in" filter="wipe(down)">
                                      <p:cBhvr>
                                        <p:cTn id="111" dur="580">
                                          <p:stCondLst>
                                            <p:cond delay="0"/>
                                          </p:stCondLst>
                                        </p:cTn>
                                        <p:tgtEl>
                                          <p:spTgt spid="10"/>
                                        </p:tgtEl>
                                      </p:cBhvr>
                                    </p:animEffect>
                                    <p:anim calcmode="lin" valueType="num">
                                      <p:cBhvr>
                                        <p:cTn id="112"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17" dur="26">
                                          <p:stCondLst>
                                            <p:cond delay="650"/>
                                          </p:stCondLst>
                                        </p:cTn>
                                        <p:tgtEl>
                                          <p:spTgt spid="10"/>
                                        </p:tgtEl>
                                      </p:cBhvr>
                                      <p:to x="100000" y="60000"/>
                                    </p:animScale>
                                    <p:animScale>
                                      <p:cBhvr>
                                        <p:cTn id="118" dur="166" decel="50000">
                                          <p:stCondLst>
                                            <p:cond delay="676"/>
                                          </p:stCondLst>
                                        </p:cTn>
                                        <p:tgtEl>
                                          <p:spTgt spid="10"/>
                                        </p:tgtEl>
                                      </p:cBhvr>
                                      <p:to x="100000" y="100000"/>
                                    </p:animScale>
                                    <p:animScale>
                                      <p:cBhvr>
                                        <p:cTn id="119" dur="26">
                                          <p:stCondLst>
                                            <p:cond delay="1312"/>
                                          </p:stCondLst>
                                        </p:cTn>
                                        <p:tgtEl>
                                          <p:spTgt spid="10"/>
                                        </p:tgtEl>
                                      </p:cBhvr>
                                      <p:to x="100000" y="80000"/>
                                    </p:animScale>
                                    <p:animScale>
                                      <p:cBhvr>
                                        <p:cTn id="120" dur="166" decel="50000">
                                          <p:stCondLst>
                                            <p:cond delay="1338"/>
                                          </p:stCondLst>
                                        </p:cTn>
                                        <p:tgtEl>
                                          <p:spTgt spid="10"/>
                                        </p:tgtEl>
                                      </p:cBhvr>
                                      <p:to x="100000" y="100000"/>
                                    </p:animScale>
                                    <p:animScale>
                                      <p:cBhvr>
                                        <p:cTn id="121" dur="26">
                                          <p:stCondLst>
                                            <p:cond delay="1642"/>
                                          </p:stCondLst>
                                        </p:cTn>
                                        <p:tgtEl>
                                          <p:spTgt spid="10"/>
                                        </p:tgtEl>
                                      </p:cBhvr>
                                      <p:to x="100000" y="90000"/>
                                    </p:animScale>
                                    <p:animScale>
                                      <p:cBhvr>
                                        <p:cTn id="122" dur="166" decel="50000">
                                          <p:stCondLst>
                                            <p:cond delay="1668"/>
                                          </p:stCondLst>
                                        </p:cTn>
                                        <p:tgtEl>
                                          <p:spTgt spid="10"/>
                                        </p:tgtEl>
                                      </p:cBhvr>
                                      <p:to x="100000" y="100000"/>
                                    </p:animScale>
                                    <p:animScale>
                                      <p:cBhvr>
                                        <p:cTn id="123" dur="26">
                                          <p:stCondLst>
                                            <p:cond delay="1808"/>
                                          </p:stCondLst>
                                        </p:cTn>
                                        <p:tgtEl>
                                          <p:spTgt spid="10"/>
                                        </p:tgtEl>
                                      </p:cBhvr>
                                      <p:to x="100000" y="95000"/>
                                    </p:animScale>
                                    <p:animScale>
                                      <p:cBhvr>
                                        <p:cTn id="124"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Graphic spid="5" grpId="0">
        <p:bldAsOne/>
      </p:bldGraphic>
      <p:bldGraphic spid="4" grpId="0">
        <p:bldAsOne/>
      </p:bldGraphic>
      <p:bldP spid="6" grpId="0"/>
      <p:bldGraphic spid="8" grpId="0">
        <p:bldAsOne/>
      </p:bldGraphic>
      <p:bldGraphic spid="9" grpId="0">
        <p:bldAsOne/>
      </p:bldGraphic>
      <p:bldGraphic spid="10"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246" y="453280"/>
            <a:ext cx="7668344" cy="1035373"/>
          </a:xfrm>
        </p:spPr>
        <p:txBody>
          <a:bodyPr/>
          <a:lstStyle/>
          <a:p>
            <a:pPr marL="285750" indent="-285750" algn="r" rtl="1">
              <a:buFont typeface="Wingdings" pitchFamily="2" charset="2"/>
              <a:buChar char="q"/>
            </a:pPr>
            <a:r>
              <a:rPr lang="ar-EG" sz="2400" b="0" dirty="0" smtClean="0">
                <a:latin typeface="Simplified Arabic" panose="02020603050405020304" pitchFamily="18" charset="-78"/>
                <a:cs typeface="Simplified Arabic" panose="02020603050405020304" pitchFamily="18" charset="-78"/>
              </a:rPr>
              <a:t>تعددت محاولات العلماء لتصنيف العناصر بقصد سهولة دراستها و ايجاد علاقة بين العناصر و خواصها الفيزيائية و الكيميائية </a:t>
            </a:r>
            <a:endParaRPr lang="ar-EG" sz="2400" b="0" dirty="0">
              <a:latin typeface="Simplified Arabic" panose="02020603050405020304" pitchFamily="18" charset="-78"/>
              <a:cs typeface="Simplified Arabic" panose="02020603050405020304" pitchFamily="18" charset="-78"/>
            </a:endParaRPr>
          </a:p>
        </p:txBody>
      </p:sp>
      <p:sp>
        <p:nvSpPr>
          <p:cNvPr id="3" name="TextBox 2"/>
          <p:cNvSpPr txBox="1"/>
          <p:nvPr/>
        </p:nvSpPr>
        <p:spPr>
          <a:xfrm>
            <a:off x="1460251" y="1676030"/>
            <a:ext cx="7128792" cy="830997"/>
          </a:xfrm>
          <a:prstGeom prst="rect">
            <a:avLst/>
          </a:prstGeom>
          <a:noFill/>
        </p:spPr>
        <p:txBody>
          <a:bodyPr wrap="square" rtlCol="1">
            <a:spAutoFit/>
          </a:bodyPr>
          <a:lstStyle/>
          <a:p>
            <a:r>
              <a:rPr lang="ar-EG" sz="2400" dirty="0" smtClean="0">
                <a:latin typeface="Simplified Arabic" panose="02020603050405020304" pitchFamily="18" charset="-78"/>
                <a:cs typeface="Simplified Arabic" panose="02020603050405020304" pitchFamily="18" charset="-78"/>
              </a:rPr>
              <a:t>و يعتبر </a:t>
            </a:r>
            <a:r>
              <a:rPr lang="ar-EG" sz="2400" dirty="0" smtClean="0">
                <a:solidFill>
                  <a:srgbClr val="CC66FF"/>
                </a:solidFill>
                <a:latin typeface="Simplified Arabic" panose="02020603050405020304" pitchFamily="18" charset="-78"/>
                <a:cs typeface="Simplified Arabic" panose="02020603050405020304" pitchFamily="18" charset="-78"/>
              </a:rPr>
              <a:t>الجدول الدوري لمندليف </a:t>
            </a:r>
            <a:r>
              <a:rPr lang="ar-EG" sz="2400" dirty="0" smtClean="0">
                <a:latin typeface="Simplified Arabic" panose="02020603050405020304" pitchFamily="18" charset="-78"/>
                <a:cs typeface="Simplified Arabic" panose="02020603050405020304" pitchFamily="18" charset="-78"/>
              </a:rPr>
              <a:t>اول جدول دوري حقيقي لتصنيف العناصر</a:t>
            </a:r>
            <a:endParaRPr lang="ar-EG" sz="2400" dirty="0">
              <a:latin typeface="Simplified Arabic" panose="02020603050405020304" pitchFamily="18" charset="-78"/>
              <a:cs typeface="Simplified Arabic" panose="02020603050405020304" pitchFamily="18" charset="-78"/>
            </a:endParaRPr>
          </a:p>
        </p:txBody>
      </p:sp>
      <p:sp>
        <p:nvSpPr>
          <p:cNvPr id="4" name="TextBox 3"/>
          <p:cNvSpPr txBox="1"/>
          <p:nvPr/>
        </p:nvSpPr>
        <p:spPr>
          <a:xfrm>
            <a:off x="5676849" y="2522658"/>
            <a:ext cx="3348372" cy="584775"/>
          </a:xfrm>
          <a:prstGeom prst="rect">
            <a:avLst/>
          </a:prstGeom>
          <a:noFill/>
        </p:spPr>
        <p:txBody>
          <a:bodyPr wrap="square" rtlCol="1">
            <a:spAutoFit/>
          </a:bodyPr>
          <a:lstStyle/>
          <a:p>
            <a:r>
              <a:rPr lang="ar-EG" sz="3200" b="1" i="1" dirty="0" smtClean="0">
                <a:solidFill>
                  <a:schemeClr val="accent4">
                    <a:lumMod val="50000"/>
                  </a:schemeClr>
                </a:solidFill>
                <a:latin typeface="Simplified Arabic" panose="02020603050405020304" pitchFamily="18" charset="-78"/>
                <a:cs typeface="Simplified Arabic" panose="02020603050405020304" pitchFamily="18" charset="-78"/>
              </a:rPr>
              <a:t>الجدول الدوري لمندليف</a:t>
            </a:r>
            <a:endParaRPr lang="ar-EG" sz="3200" b="1" i="1" dirty="0">
              <a:solidFill>
                <a:schemeClr val="accent4">
                  <a:lumMod val="50000"/>
                </a:schemeClr>
              </a:solidFill>
              <a:latin typeface="Simplified Arabic" panose="02020603050405020304" pitchFamily="18" charset="-78"/>
              <a:cs typeface="Simplified Arabic" panose="02020603050405020304" pitchFamily="18" charset="-78"/>
            </a:endParaRPr>
          </a:p>
        </p:txBody>
      </p:sp>
      <p:sp>
        <p:nvSpPr>
          <p:cNvPr id="7" name="Oval 6"/>
          <p:cNvSpPr/>
          <p:nvPr/>
        </p:nvSpPr>
        <p:spPr>
          <a:xfrm>
            <a:off x="8112186" y="3380605"/>
            <a:ext cx="899592" cy="64807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000" dirty="0" smtClean="0">
                <a:latin typeface="Simplified Arabic" panose="02020603050405020304" pitchFamily="18" charset="-78"/>
                <a:cs typeface="Simplified Arabic" panose="02020603050405020304" pitchFamily="18" charset="-78"/>
              </a:rPr>
              <a:t>نشاط</a:t>
            </a:r>
          </a:p>
          <a:p>
            <a:pPr algn="ctr"/>
            <a:r>
              <a:rPr lang="ar-EG" sz="2000" dirty="0" smtClean="0">
                <a:latin typeface="Simplified Arabic" panose="02020603050405020304" pitchFamily="18" charset="-78"/>
                <a:cs typeface="Simplified Arabic" panose="02020603050405020304" pitchFamily="18" charset="-78"/>
              </a:rPr>
              <a:t>(1)</a:t>
            </a:r>
            <a:endParaRPr lang="ar-EG" sz="2000" dirty="0">
              <a:latin typeface="Simplified Arabic" panose="02020603050405020304" pitchFamily="18" charset="-78"/>
              <a:cs typeface="Simplified Arabic" panose="02020603050405020304" pitchFamily="18" charset="-78"/>
            </a:endParaRPr>
          </a:p>
        </p:txBody>
      </p:sp>
      <p:sp>
        <p:nvSpPr>
          <p:cNvPr id="8" name="TextBox 7"/>
          <p:cNvSpPr txBox="1"/>
          <p:nvPr/>
        </p:nvSpPr>
        <p:spPr>
          <a:xfrm>
            <a:off x="4835719" y="3479353"/>
            <a:ext cx="3163307" cy="461665"/>
          </a:xfrm>
          <a:prstGeom prst="rect">
            <a:avLst/>
          </a:prstGeom>
          <a:solidFill>
            <a:schemeClr val="accent2">
              <a:lumMod val="40000"/>
              <a:lumOff val="60000"/>
            </a:schemeClr>
          </a:solidFill>
        </p:spPr>
        <p:txBody>
          <a:bodyPr wrap="square" rtlCol="1">
            <a:spAutoFit/>
          </a:bodyPr>
          <a:lstStyle/>
          <a:p>
            <a:r>
              <a:rPr lang="ar-EG" sz="2400" dirty="0" smtClean="0">
                <a:solidFill>
                  <a:schemeClr val="accent4">
                    <a:lumMod val="50000"/>
                  </a:schemeClr>
                </a:solidFill>
                <a:latin typeface="Simplified Arabic" panose="02020603050405020304" pitchFamily="18" charset="-78"/>
                <a:cs typeface="Simplified Arabic" panose="02020603050405020304" pitchFamily="18" charset="-78"/>
              </a:rPr>
              <a:t>اكتشاف دورية خواص العناصر </a:t>
            </a:r>
            <a:endParaRPr lang="ar-EG" sz="2400" dirty="0">
              <a:solidFill>
                <a:schemeClr val="accent4">
                  <a:lumMod val="50000"/>
                </a:schemeClr>
              </a:solidFill>
              <a:latin typeface="Simplified Arabic" panose="02020603050405020304" pitchFamily="18" charset="-78"/>
              <a:cs typeface="Simplified Arabic" panose="02020603050405020304" pitchFamily="18" charset="-78"/>
            </a:endParaRPr>
          </a:p>
        </p:txBody>
      </p:sp>
      <p:sp>
        <p:nvSpPr>
          <p:cNvPr id="9" name="TextBox 8"/>
          <p:cNvSpPr txBox="1"/>
          <p:nvPr/>
        </p:nvSpPr>
        <p:spPr>
          <a:xfrm>
            <a:off x="3040040" y="3479353"/>
            <a:ext cx="1656184" cy="461665"/>
          </a:xfrm>
          <a:prstGeom prst="rect">
            <a:avLst/>
          </a:prstGeom>
          <a:noFill/>
        </p:spPr>
        <p:txBody>
          <a:bodyPr wrap="square" rtlCol="1">
            <a:spAutoFit/>
          </a:bodyPr>
          <a:lstStyle/>
          <a:p>
            <a:r>
              <a:rPr lang="ar-EG" sz="2400" dirty="0" smtClean="0">
                <a:solidFill>
                  <a:schemeClr val="accent4">
                    <a:lumMod val="50000"/>
                  </a:schemeClr>
                </a:solidFill>
                <a:latin typeface="Simplified Arabic" panose="02020603050405020304" pitchFamily="18" charset="-78"/>
                <a:cs typeface="Simplified Arabic" panose="02020603050405020304" pitchFamily="18" charset="-78"/>
              </a:rPr>
              <a:t>(نشاط تعاوني)</a:t>
            </a:r>
            <a:endParaRPr lang="ar-EG" sz="2400" dirty="0">
              <a:solidFill>
                <a:schemeClr val="accent4">
                  <a:lumMod val="50000"/>
                </a:schemeClr>
              </a:solidFill>
              <a:latin typeface="Simplified Arabic" panose="02020603050405020304" pitchFamily="18" charset="-78"/>
              <a:cs typeface="Simplified Arabic" panose="02020603050405020304" pitchFamily="18" charset="-78"/>
            </a:endParaRPr>
          </a:p>
        </p:txBody>
      </p:sp>
      <p:sp>
        <p:nvSpPr>
          <p:cNvPr id="10" name="TextBox 9"/>
          <p:cNvSpPr txBox="1"/>
          <p:nvPr/>
        </p:nvSpPr>
        <p:spPr>
          <a:xfrm>
            <a:off x="1223750" y="4221088"/>
            <a:ext cx="7560840" cy="1938992"/>
          </a:xfrm>
          <a:prstGeom prst="rect">
            <a:avLst/>
          </a:prstGeom>
          <a:noFill/>
        </p:spPr>
        <p:txBody>
          <a:bodyPr wrap="square" rtlCol="1">
            <a:spAutoFit/>
          </a:bodyPr>
          <a:lstStyle/>
          <a:p>
            <a:r>
              <a:rPr lang="ar-EG" sz="2400" dirty="0" smtClean="0">
                <a:latin typeface="Simplified Arabic" panose="02020603050405020304" pitchFamily="18" charset="-78"/>
                <a:cs typeface="Simplified Arabic" panose="02020603050405020304" pitchFamily="18" charset="-78"/>
              </a:rPr>
              <a:t>الاشكال  الموضحة بكتاب الانشطة توضح الاعداد الذرية لبعض العناصر رتب هذة العناصر حسب ارقامها و اشكالها الهندسية في الاعمدة الراسية الاربعة الموضحة بالجدول الموجود بكتاب الانشطة و سجل ملاحظاتك صفحة (2)</a:t>
            </a:r>
          </a:p>
          <a:p>
            <a:endParaRPr lang="ar-EG" sz="2400" dirty="0">
              <a:latin typeface="Simplified Arabic" panose="02020603050405020304" pitchFamily="18" charset="-78"/>
              <a:cs typeface="Simplified Arabic" panose="02020603050405020304" pitchFamily="18" charset="-78"/>
            </a:endParaRPr>
          </a:p>
        </p:txBody>
      </p:sp>
      <p:sp>
        <p:nvSpPr>
          <p:cNvPr id="14" name="Action Button: Forward or Next 13">
            <a:hlinkClick r:id="" action="ppaction://hlinkshowjump?jump=nextslide" highlightClick="1"/>
          </p:cNvPr>
          <p:cNvSpPr/>
          <p:nvPr/>
        </p:nvSpPr>
        <p:spPr>
          <a:xfrm>
            <a:off x="6084027" y="6135985"/>
            <a:ext cx="360040" cy="32500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5" name="Action Button: Back or Previous 14">
            <a:hlinkClick r:id="" action="ppaction://hlinkshowjump?jump=previousslide" highlightClick="1"/>
          </p:cNvPr>
          <p:cNvSpPr/>
          <p:nvPr/>
        </p:nvSpPr>
        <p:spPr>
          <a:xfrm>
            <a:off x="3671758" y="6135985"/>
            <a:ext cx="360040" cy="32500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129206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80">
                                          <p:stCondLst>
                                            <p:cond delay="0"/>
                                          </p:stCondLst>
                                        </p:cTn>
                                        <p:tgtEl>
                                          <p:spTgt spid="4"/>
                                        </p:tgtEl>
                                      </p:cBhvr>
                                    </p:animEffect>
                                    <p:anim calcmode="lin" valueType="num">
                                      <p:cBhvr>
                                        <p:cTn id="1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tgtEl>
                                      </p:cBhvr>
                                      <p:to x="100000" y="60000"/>
                                    </p:animScale>
                                    <p:animScale>
                                      <p:cBhvr>
                                        <p:cTn id="24" dur="166" decel="50000">
                                          <p:stCondLst>
                                            <p:cond delay="676"/>
                                          </p:stCondLst>
                                        </p:cTn>
                                        <p:tgtEl>
                                          <p:spTgt spid="4"/>
                                        </p:tgtEl>
                                      </p:cBhvr>
                                      <p:to x="100000" y="100000"/>
                                    </p:animScale>
                                    <p:animScale>
                                      <p:cBhvr>
                                        <p:cTn id="25" dur="26">
                                          <p:stCondLst>
                                            <p:cond delay="1312"/>
                                          </p:stCondLst>
                                        </p:cTn>
                                        <p:tgtEl>
                                          <p:spTgt spid="4"/>
                                        </p:tgtEl>
                                      </p:cBhvr>
                                      <p:to x="100000" y="80000"/>
                                    </p:animScale>
                                    <p:animScale>
                                      <p:cBhvr>
                                        <p:cTn id="26" dur="166" decel="50000">
                                          <p:stCondLst>
                                            <p:cond delay="1338"/>
                                          </p:stCondLst>
                                        </p:cTn>
                                        <p:tgtEl>
                                          <p:spTgt spid="4"/>
                                        </p:tgtEl>
                                      </p:cBhvr>
                                      <p:to x="100000" y="100000"/>
                                    </p:animScale>
                                    <p:animScale>
                                      <p:cBhvr>
                                        <p:cTn id="27" dur="26">
                                          <p:stCondLst>
                                            <p:cond delay="1642"/>
                                          </p:stCondLst>
                                        </p:cTn>
                                        <p:tgtEl>
                                          <p:spTgt spid="4"/>
                                        </p:tgtEl>
                                      </p:cBhvr>
                                      <p:to x="100000" y="90000"/>
                                    </p:animScale>
                                    <p:animScale>
                                      <p:cBhvr>
                                        <p:cTn id="28" dur="166" decel="50000">
                                          <p:stCondLst>
                                            <p:cond delay="1668"/>
                                          </p:stCondLst>
                                        </p:cTn>
                                        <p:tgtEl>
                                          <p:spTgt spid="4"/>
                                        </p:tgtEl>
                                      </p:cBhvr>
                                      <p:to x="100000" y="100000"/>
                                    </p:animScale>
                                    <p:animScale>
                                      <p:cBhvr>
                                        <p:cTn id="29" dur="26">
                                          <p:stCondLst>
                                            <p:cond delay="1808"/>
                                          </p:stCondLst>
                                        </p:cTn>
                                        <p:tgtEl>
                                          <p:spTgt spid="4"/>
                                        </p:tgtEl>
                                      </p:cBhvr>
                                      <p:to x="100000" y="95000"/>
                                    </p:animScale>
                                    <p:animScale>
                                      <p:cBhvr>
                                        <p:cTn id="30" dur="166" decel="50000">
                                          <p:stCondLst>
                                            <p:cond delay="1834"/>
                                          </p:stCondLst>
                                        </p:cTn>
                                        <p:tgtEl>
                                          <p:spTgt spid="4"/>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 calcmode="lin" valueType="num">
                                      <p:cBhvr>
                                        <p:cTn id="53" dur="1000" fill="hold"/>
                                        <p:tgtEl>
                                          <p:spTgt spid="10"/>
                                        </p:tgtEl>
                                        <p:attrNameLst>
                                          <p:attrName>ppt_w</p:attrName>
                                        </p:attrNameLst>
                                      </p:cBhvr>
                                      <p:tavLst>
                                        <p:tav tm="0">
                                          <p:val>
                                            <p:fltVal val="0"/>
                                          </p:val>
                                        </p:tav>
                                        <p:tav tm="100000">
                                          <p:val>
                                            <p:strVal val="#ppt_w"/>
                                          </p:val>
                                        </p:tav>
                                      </p:tavLst>
                                    </p:anim>
                                    <p:anim calcmode="lin" valueType="num">
                                      <p:cBhvr>
                                        <p:cTn id="54" dur="1000" fill="hold"/>
                                        <p:tgtEl>
                                          <p:spTgt spid="10"/>
                                        </p:tgtEl>
                                        <p:attrNameLst>
                                          <p:attrName>ppt_h</p:attrName>
                                        </p:attrNameLst>
                                      </p:cBhvr>
                                      <p:tavLst>
                                        <p:tav tm="0">
                                          <p:val>
                                            <p:fltVal val="0"/>
                                          </p:val>
                                        </p:tav>
                                        <p:tav tm="100000">
                                          <p:val>
                                            <p:strVal val="#ppt_h"/>
                                          </p:val>
                                        </p:tav>
                                      </p:tavLst>
                                    </p:anim>
                                    <p:anim calcmode="lin" valueType="num">
                                      <p:cBhvr>
                                        <p:cTn id="55" dur="1000" fill="hold"/>
                                        <p:tgtEl>
                                          <p:spTgt spid="10"/>
                                        </p:tgtEl>
                                        <p:attrNameLst>
                                          <p:attrName>style.rotation</p:attrName>
                                        </p:attrNameLst>
                                      </p:cBhvr>
                                      <p:tavLst>
                                        <p:tav tm="0">
                                          <p:val>
                                            <p:fltVal val="90"/>
                                          </p:val>
                                        </p:tav>
                                        <p:tav tm="100000">
                                          <p:val>
                                            <p:fltVal val="0"/>
                                          </p:val>
                                        </p:tav>
                                      </p:tavLst>
                                    </p:anim>
                                    <p:animEffect transition="in" filter="fade">
                                      <p:cBhvr>
                                        <p:cTn id="5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7" grpId="0" animBg="1"/>
      <p:bldP spid="8" grpId="0" animBg="1"/>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48535" y="4520709"/>
            <a:ext cx="7596336" cy="830997"/>
          </a:xfrm>
          <a:prstGeom prst="rect">
            <a:avLst/>
          </a:prstGeom>
          <a:noFill/>
        </p:spPr>
        <p:txBody>
          <a:bodyPr wrap="square" rtlCol="1">
            <a:spAutoFit/>
          </a:bodyPr>
          <a:lstStyle/>
          <a:p>
            <a:r>
              <a:rPr lang="ar-EG" sz="2400" dirty="0" smtClean="0">
                <a:latin typeface="Simplified Arabic" panose="02020603050405020304" pitchFamily="18" charset="-78"/>
                <a:cs typeface="Simplified Arabic" panose="02020603050405020304" pitchFamily="18" charset="-78"/>
              </a:rPr>
              <a:t>وقسم عناصر كل مجموعة رئسية الي مجموعتين فرعيتين هما </a:t>
            </a:r>
            <a:r>
              <a:rPr lang="en-US" sz="2400" dirty="0" smtClean="0">
                <a:latin typeface="Simplified Arabic" panose="02020603050405020304" pitchFamily="18" charset="-78"/>
                <a:cs typeface="Simplified Arabic" panose="02020603050405020304" pitchFamily="18" charset="-78"/>
              </a:rPr>
              <a:t>A.B </a:t>
            </a:r>
            <a:r>
              <a:rPr lang="ar-EG" sz="2400" dirty="0" smtClean="0">
                <a:latin typeface="Simplified Arabic" panose="02020603050405020304" pitchFamily="18" charset="-78"/>
                <a:cs typeface="Simplified Arabic" panose="02020603050405020304" pitchFamily="18" charset="-78"/>
              </a:rPr>
              <a:t>حيث وجد فروقا بين خواصها </a:t>
            </a:r>
            <a:endParaRPr lang="ar-EG" sz="2400" dirty="0">
              <a:latin typeface="Simplified Arabic" panose="02020603050405020304" pitchFamily="18" charset="-78"/>
              <a:cs typeface="Simplified Arabic" panose="02020603050405020304" pitchFamily="18" charset="-78"/>
            </a:endParaRPr>
          </a:p>
        </p:txBody>
      </p:sp>
      <p:sp>
        <p:nvSpPr>
          <p:cNvPr id="4" name="Title 1"/>
          <p:cNvSpPr txBox="1">
            <a:spLocks/>
          </p:cNvSpPr>
          <p:nvPr/>
        </p:nvSpPr>
        <p:spPr>
          <a:xfrm>
            <a:off x="986771" y="3356992"/>
            <a:ext cx="7596336" cy="1035373"/>
          </a:xfrm>
          <a:prstGeom prst="rect">
            <a:avLst/>
          </a:prstGeom>
        </p:spPr>
        <p:txBody>
          <a:bodyPr anchor="ctr"/>
          <a:lstStyle>
            <a:lvl1pPr algn="l" defTabSz="914400" rtl="0" eaLnBrk="1" latinLnBrk="1" hangingPunct="1">
              <a:spcBef>
                <a:spcPct val="0"/>
              </a:spcBef>
              <a:buNone/>
              <a:defRPr sz="3600" b="1" kern="1200" baseline="0">
                <a:solidFill>
                  <a:schemeClr val="tx1">
                    <a:lumMod val="75000"/>
                    <a:lumOff val="25000"/>
                  </a:schemeClr>
                </a:solidFill>
                <a:latin typeface="+mj-lt"/>
                <a:ea typeface="+mj-ea"/>
                <a:cs typeface="Arial" pitchFamily="34" charset="0"/>
              </a:defRPr>
            </a:lvl1pPr>
          </a:lstStyle>
          <a:p>
            <a:pPr algn="r"/>
            <a:r>
              <a:rPr lang="ar-EG" sz="2400" b="0" dirty="0" smtClean="0">
                <a:latin typeface="Simplified Arabic" panose="02020603050405020304" pitchFamily="18" charset="-78"/>
                <a:cs typeface="Simplified Arabic" panose="02020603050405020304" pitchFamily="18" charset="-78"/>
              </a:rPr>
              <a:t>و قد اوضح مندليف جدولة الدوري في كتابة مبادئ الكيمياء عام 1871م و الذي صنف فية العناصر المعروفة حتي هذا الوقت (67عنصرا)</a:t>
            </a:r>
            <a:endParaRPr lang="ar-EG" sz="2400" b="0" dirty="0">
              <a:latin typeface="Simplified Arabic" panose="02020603050405020304" pitchFamily="18" charset="-78"/>
              <a:cs typeface="Simplified Arabic" panose="02020603050405020304" pitchFamily="18" charset="-78"/>
            </a:endParaRPr>
          </a:p>
        </p:txBody>
      </p:sp>
      <p:sp>
        <p:nvSpPr>
          <p:cNvPr id="5" name="TextBox 4"/>
          <p:cNvSpPr txBox="1"/>
          <p:nvPr/>
        </p:nvSpPr>
        <p:spPr>
          <a:xfrm>
            <a:off x="1310299" y="548680"/>
            <a:ext cx="7272808" cy="2677656"/>
          </a:xfrm>
          <a:prstGeom prst="rect">
            <a:avLst/>
          </a:prstGeom>
          <a:noFill/>
        </p:spPr>
        <p:txBody>
          <a:bodyPr wrap="square" rtlCol="1">
            <a:spAutoFit/>
          </a:bodyPr>
          <a:lstStyle/>
          <a:p>
            <a:pPr marL="285750" indent="-285750">
              <a:buFont typeface="Wingdings" pitchFamily="2" charset="2"/>
              <a:buChar char="q"/>
            </a:pPr>
            <a:r>
              <a:rPr lang="ar-EG" sz="2400" dirty="0" smtClean="0">
                <a:latin typeface="Simplified Arabic" panose="02020603050405020304" pitchFamily="18" charset="-78"/>
                <a:cs typeface="Simplified Arabic" panose="02020603050405020304" pitchFamily="18" charset="-78"/>
              </a:rPr>
              <a:t>ان النشاط الذيء قمت به لا يختلف كثيرا عما قام به العالم الروسي </a:t>
            </a:r>
            <a:r>
              <a:rPr lang="ar-EG" sz="2400" dirty="0" smtClean="0">
                <a:solidFill>
                  <a:srgbClr val="CC00FF"/>
                </a:solidFill>
                <a:latin typeface="Simplified Arabic" panose="02020603050405020304" pitchFamily="18" charset="-78"/>
                <a:cs typeface="Simplified Arabic" panose="02020603050405020304" pitchFamily="18" charset="-78"/>
              </a:rPr>
              <a:t>مندليف</a:t>
            </a:r>
            <a:r>
              <a:rPr lang="ar-EG" sz="2400" dirty="0" smtClean="0">
                <a:solidFill>
                  <a:srgbClr val="FFCCFF"/>
                </a:solidFill>
                <a:latin typeface="Simplified Arabic" panose="02020603050405020304" pitchFamily="18" charset="-78"/>
                <a:cs typeface="Simplified Arabic" panose="02020603050405020304" pitchFamily="18" charset="-78"/>
              </a:rPr>
              <a:t> </a:t>
            </a:r>
            <a:r>
              <a:rPr lang="ar-EG" sz="2400" dirty="0" smtClean="0">
                <a:latin typeface="Simplified Arabic" panose="02020603050405020304" pitchFamily="18" charset="-78"/>
                <a:cs typeface="Simplified Arabic" panose="02020603050405020304" pitchFamily="18" charset="-78"/>
              </a:rPr>
              <a:t> (شكل 1) في العام 1871م فقد سجل هذا بطاقتات منفردة اسماء العناصر مع اوزانها الذرية و خواصها الهامة و رتب العناصر المتشابة في اعمدة راسية سميت فيها بعد </a:t>
            </a:r>
            <a:r>
              <a:rPr lang="ar-EG" sz="2400" dirty="0" smtClean="0">
                <a:solidFill>
                  <a:srgbClr val="CC00FF"/>
                </a:solidFill>
                <a:latin typeface="Simplified Arabic" panose="02020603050405020304" pitchFamily="18" charset="-78"/>
                <a:cs typeface="Simplified Arabic" panose="02020603050405020304" pitchFamily="18" charset="-78"/>
              </a:rPr>
              <a:t>بالمجوعات</a:t>
            </a:r>
            <a:r>
              <a:rPr lang="ar-EG" sz="2400" dirty="0" smtClean="0">
                <a:latin typeface="Simplified Arabic" panose="02020603050405020304" pitchFamily="18" charset="-78"/>
                <a:cs typeface="Simplified Arabic" panose="02020603050405020304" pitchFamily="18" charset="-78"/>
              </a:rPr>
              <a:t> ليكتشف ان العناصر تترتب </a:t>
            </a:r>
            <a:r>
              <a:rPr lang="ar-EG" sz="2400" dirty="0" smtClean="0">
                <a:solidFill>
                  <a:srgbClr val="CC00FF"/>
                </a:solidFill>
                <a:latin typeface="Simplified Arabic" panose="02020603050405020304" pitchFamily="18" charset="-78"/>
                <a:cs typeface="Simplified Arabic" panose="02020603050405020304" pitchFamily="18" charset="-78"/>
              </a:rPr>
              <a:t>تصاعديا</a:t>
            </a:r>
            <a:r>
              <a:rPr lang="ar-EG" sz="2400" dirty="0" smtClean="0">
                <a:latin typeface="Simplified Arabic" panose="02020603050405020304" pitchFamily="18" charset="-78"/>
                <a:cs typeface="Simplified Arabic" panose="02020603050405020304" pitchFamily="18" charset="-78"/>
              </a:rPr>
              <a:t> </a:t>
            </a:r>
            <a:r>
              <a:rPr lang="ar-EG" sz="2400" dirty="0" smtClean="0">
                <a:solidFill>
                  <a:srgbClr val="CC00FF"/>
                </a:solidFill>
                <a:latin typeface="Simplified Arabic" panose="02020603050405020304" pitchFamily="18" charset="-78"/>
                <a:cs typeface="Simplified Arabic" panose="02020603050405020304" pitchFamily="18" charset="-78"/>
              </a:rPr>
              <a:t>حسب اوزانها الذرية </a:t>
            </a:r>
            <a:r>
              <a:rPr lang="ar-EG" sz="2400" dirty="0" smtClean="0">
                <a:latin typeface="Simplified Arabic" panose="02020603050405020304" pitchFamily="18" charset="-78"/>
                <a:cs typeface="Simplified Arabic" panose="02020603050405020304" pitchFamily="18" charset="-78"/>
              </a:rPr>
              <a:t>عند الانتقال من يسار الجدول الي يمينة في الصفوف الافقية التي سميت فيما بعد </a:t>
            </a:r>
            <a:r>
              <a:rPr lang="ar-EG" sz="2400" dirty="0" smtClean="0">
                <a:solidFill>
                  <a:srgbClr val="CC00FF"/>
                </a:solidFill>
                <a:latin typeface="Simplified Arabic" panose="02020603050405020304" pitchFamily="18" charset="-78"/>
                <a:cs typeface="Simplified Arabic" panose="02020603050405020304" pitchFamily="18" charset="-78"/>
              </a:rPr>
              <a:t>بالدورات</a:t>
            </a:r>
            <a:r>
              <a:rPr lang="ar-EG" sz="2400" dirty="0" smtClean="0">
                <a:latin typeface="Simplified Arabic" panose="02020603050405020304" pitchFamily="18" charset="-78"/>
                <a:cs typeface="Simplified Arabic" panose="02020603050405020304" pitchFamily="18" charset="-78"/>
              </a:rPr>
              <a:t> و ان خواصها تتكرر بشكل دوري مع بداية كل دورة جديدة</a:t>
            </a:r>
            <a:endParaRPr lang="ar-EG" sz="2400" dirty="0">
              <a:latin typeface="Simplified Arabic" panose="02020603050405020304" pitchFamily="18" charset="-78"/>
              <a:cs typeface="Simplified Arabic" panose="02020603050405020304" pitchFamily="18" charset="-78"/>
            </a:endParaRPr>
          </a:p>
        </p:txBody>
      </p:sp>
      <p:sp>
        <p:nvSpPr>
          <p:cNvPr id="6" name="Action Button: Forward or Next 5">
            <a:hlinkClick r:id="" action="ppaction://hlinkshowjump?jump=nextslide" highlightClick="1"/>
          </p:cNvPr>
          <p:cNvSpPr/>
          <p:nvPr/>
        </p:nvSpPr>
        <p:spPr>
          <a:xfrm>
            <a:off x="6084027" y="6135985"/>
            <a:ext cx="360040" cy="325006"/>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Action Button: Back or Previous 6">
            <a:hlinkClick r:id="" action="ppaction://hlinkshowjump?jump=previousslide" highlightClick="1"/>
          </p:cNvPr>
          <p:cNvSpPr/>
          <p:nvPr/>
        </p:nvSpPr>
        <p:spPr>
          <a:xfrm>
            <a:off x="3671758" y="6135985"/>
            <a:ext cx="360040" cy="325006"/>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397076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theme/_rels/them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tents Slide Master">
  <a:themeElements>
    <a:clrScheme name="ALLPPT-COLOR-A04">
      <a:dk1>
        <a:sysClr val="windowText" lastClr="000000"/>
      </a:dk1>
      <a:lt1>
        <a:sysClr val="window" lastClr="FFFFFF"/>
      </a:lt1>
      <a:dk2>
        <a:srgbClr val="1F497D"/>
      </a:dk2>
      <a:lt2>
        <a:srgbClr val="EEECE1"/>
      </a:lt2>
      <a:accent1>
        <a:srgbClr val="76B1D1"/>
      </a:accent1>
      <a:accent2>
        <a:srgbClr val="A0C358"/>
      </a:accent2>
      <a:accent3>
        <a:srgbClr val="F3C04A"/>
      </a:accent3>
      <a:accent4>
        <a:srgbClr val="F26D9A"/>
      </a:accent4>
      <a:accent5>
        <a:srgbClr val="57687C"/>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5_Organic">
  <a:themeElements>
    <a:clrScheme name="Custom 162">
      <a:dk1>
        <a:sysClr val="windowText" lastClr="000000"/>
      </a:dk1>
      <a:lt1>
        <a:sysClr val="window" lastClr="FFFFFF"/>
      </a:lt1>
      <a:dk2>
        <a:srgbClr val="212121"/>
      </a:dk2>
      <a:lt2>
        <a:srgbClr val="DADADA"/>
      </a:lt2>
      <a:accent1>
        <a:srgbClr val="CBAF62"/>
      </a:accent1>
      <a:accent2>
        <a:srgbClr val="4096B0"/>
      </a:accent2>
      <a:accent3>
        <a:srgbClr val="803348"/>
      </a:accent3>
      <a:accent4>
        <a:srgbClr val="8E684C"/>
      </a:accent4>
      <a:accent5>
        <a:srgbClr val="AB946B"/>
      </a:accent5>
      <a:accent6>
        <a:srgbClr val="803348"/>
      </a:accent6>
      <a:hlink>
        <a:srgbClr val="86724D"/>
      </a:hlink>
      <a:folHlink>
        <a:srgbClr val="CBAF62"/>
      </a:folHlink>
    </a:clrScheme>
    <a:fontScheme name="Custom 169">
      <a:majorFont>
        <a:latin typeface="Rockwell"/>
        <a:ea typeface=""/>
        <a:cs typeface=""/>
      </a:majorFont>
      <a:minorFont>
        <a:latin typeface="Trebuchet MS"/>
        <a:ea typeface=""/>
        <a:cs typeface=""/>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TF66931312_Digital time capsule_AAS_v5" id="{70FAC956-2C2E-4E61-8736-FD44862A1361}" vid="{42D0A1C3-4A83-4DA4-BA7B-A54A584438F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1380</TotalTime>
  <Words>1559</Words>
  <Application>Microsoft Office PowerPoint</Application>
  <PresentationFormat>On-screen Show (4:3)</PresentationFormat>
  <Paragraphs>364</Paragraphs>
  <Slides>20</Slides>
  <Notes>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20</vt:i4>
      </vt:variant>
    </vt:vector>
  </HeadingPairs>
  <TitlesOfParts>
    <vt:vector size="34" baseType="lpstr">
      <vt:lpstr>Arial Unicode MS</vt:lpstr>
      <vt:lpstr>맑은 고딕</vt:lpstr>
      <vt:lpstr>Arial</vt:lpstr>
      <vt:lpstr>Calibri</vt:lpstr>
      <vt:lpstr>Courier New</vt:lpstr>
      <vt:lpstr>Lucida Handwriting</vt:lpstr>
      <vt:lpstr>Rockwell</vt:lpstr>
      <vt:lpstr>Simplified Arabic</vt:lpstr>
      <vt:lpstr>Times New Roman</vt:lpstr>
      <vt:lpstr>Trebuchet MS</vt:lpstr>
      <vt:lpstr>Wingdings</vt:lpstr>
      <vt:lpstr>Office Theme</vt:lpstr>
      <vt:lpstr>1_Contents Slide Master</vt:lpstr>
      <vt:lpstr>5_Organic</vt:lpstr>
      <vt:lpstr>تحت إشراف/</vt:lpstr>
      <vt:lpstr>PowerPoint Presentation</vt:lpstr>
      <vt:lpstr>PowerPoint Presentation</vt:lpstr>
      <vt:lpstr>PowerPoint Presentation</vt:lpstr>
      <vt:lpstr>PowerPoint Presentation</vt:lpstr>
      <vt:lpstr>الاهداف</vt:lpstr>
      <vt:lpstr>عناصر الدرس</vt:lpstr>
      <vt:lpstr>تعددت محاولات العلماء لتصنيف العناصر بقصد سهولة دراستها و ايجاد علاقة بين العناصر و خواصها الفيزيائية و الكيميائية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ALethad</dc:creator>
  <cp:lastModifiedBy>ALethad</cp:lastModifiedBy>
  <cp:revision>87</cp:revision>
  <dcterms:created xsi:type="dcterms:W3CDTF">2020-11-24T12:16:01Z</dcterms:created>
  <dcterms:modified xsi:type="dcterms:W3CDTF">2020-12-26T18:36:55Z</dcterms:modified>
</cp:coreProperties>
</file>