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307" r:id="rId3"/>
    <p:sldId id="274" r:id="rId4"/>
    <p:sldId id="275" r:id="rId5"/>
    <p:sldId id="280" r:id="rId6"/>
    <p:sldId id="277" r:id="rId7"/>
    <p:sldId id="278" r:id="rId8"/>
    <p:sldId id="279" r:id="rId9"/>
    <p:sldId id="268" r:id="rId10"/>
    <p:sldId id="281" r:id="rId11"/>
    <p:sldId id="306" r:id="rId12"/>
    <p:sldId id="295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8E6"/>
    <a:srgbClr val="333F50"/>
    <a:srgbClr val="F2F2F2"/>
    <a:srgbClr val="0E3E7C"/>
    <a:srgbClr val="5D7373"/>
    <a:srgbClr val="1C8ECE"/>
    <a:srgbClr val="28A0E1"/>
    <a:srgbClr val="CC6100"/>
    <a:srgbClr val="F47400"/>
    <a:srgbClr val="EF5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91" autoAdjust="0"/>
    <p:restoredTop sz="94660"/>
  </p:normalViewPr>
  <p:slideViewPr>
    <p:cSldViewPr snapToGrid="0">
      <p:cViewPr>
        <p:scale>
          <a:sx n="66" d="100"/>
          <a:sy n="66" d="100"/>
        </p:scale>
        <p:origin x="754" y="4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15.12.2020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036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15.12.2020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635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15.12.2020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11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15.12.2020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467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15.12.2020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36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15.12.2020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03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15.12.2020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77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15.12.2020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33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15.12.2020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956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15.12.2020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600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15.12.2020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689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FAF59-80FD-42F8-B77B-6179688B7234}" type="datetimeFigureOut">
              <a:rPr lang="de-DE" smtClean="0"/>
              <a:t>15.12.2020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87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8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openxmlformats.org/officeDocument/2006/relationships/image" Target="../media/image1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slide" Target="slide9.xml"/><Relationship Id="rId17" Type="http://schemas.microsoft.com/office/2007/relationships/hdphoto" Target="../media/hdphoto3.wdp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5" Type="http://schemas.openxmlformats.org/officeDocument/2006/relationships/slide" Target="slide10.xml"/><Relationship Id="rId10" Type="http://schemas.openxmlformats.org/officeDocument/2006/relationships/slide" Target="slide6.xml"/><Relationship Id="rId4" Type="http://schemas.openxmlformats.org/officeDocument/2006/relationships/slide" Target="slide4.xml"/><Relationship Id="rId9" Type="http://schemas.openxmlformats.org/officeDocument/2006/relationships/hyperlink" Target="http://molfletesblog.blogspot.com/2011/01/states-of-matter.html" TargetMode="External"/><Relationship Id="rId1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11.png"/><Relationship Id="rId5" Type="http://schemas.openxmlformats.org/officeDocument/2006/relationships/image" Target="../media/image17.png"/><Relationship Id="rId10" Type="http://schemas.openxmlformats.org/officeDocument/2006/relationships/image" Target="../media/image10.png"/><Relationship Id="rId4" Type="http://schemas.openxmlformats.org/officeDocument/2006/relationships/image" Target="../media/image16.png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0.png"/><Relationship Id="rId7" Type="http://schemas.microsoft.com/office/2007/relationships/hdphoto" Target="../media/hdphoto4.wdp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slide" Target="slide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7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092613-25F3-4103-9FEF-4E86E4C15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89" y="1843753"/>
            <a:ext cx="8449399" cy="4752787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F3A0CC5E-0908-414C-AA1F-0AC79B4710B6}"/>
              </a:ext>
            </a:extLst>
          </p:cNvPr>
          <p:cNvGrpSpPr/>
          <p:nvPr/>
        </p:nvGrpSpPr>
        <p:grpSpPr>
          <a:xfrm>
            <a:off x="-8771169" y="0"/>
            <a:ext cx="12538228" cy="6858000"/>
            <a:chOff x="-290920" y="0"/>
            <a:chExt cx="12538228" cy="685800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9A002F7-53D0-46EB-AECD-A7DA2EEEFC38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B251469-B8AD-45F1-811B-87048F08E8C5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CBD5919-AFF0-44D1-9A0D-C8ABFC7F3DA2}"/>
                </a:ext>
              </a:extLst>
            </p:cNvPr>
            <p:cNvSpPr txBox="1"/>
            <p:nvPr/>
          </p:nvSpPr>
          <p:spPr>
            <a:xfrm rot="16200000">
              <a:off x="10928100" y="320135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الفهرس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4F39C795-80C6-46AC-976C-3198448BC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8A16B82-6A3C-46F5-8D32-072FDF89864A}"/>
              </a:ext>
            </a:extLst>
          </p:cNvPr>
          <p:cNvGrpSpPr/>
          <p:nvPr/>
        </p:nvGrpSpPr>
        <p:grpSpPr>
          <a:xfrm>
            <a:off x="-9302800" y="0"/>
            <a:ext cx="12538228" cy="6858000"/>
            <a:chOff x="-290920" y="0"/>
            <a:chExt cx="12538228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391CEE-E392-4A9D-BD11-6954B994FB42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AC43ACA-5000-40E2-80D3-19833F9F1A3F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022673-C77C-4E8F-AF41-8B283703E87E}"/>
                </a:ext>
              </a:extLst>
            </p:cNvPr>
            <p:cNvSpPr txBox="1"/>
            <p:nvPr/>
          </p:nvSpPr>
          <p:spPr>
            <a:xfrm rot="16200000">
              <a:off x="10928100" y="320135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الأهداف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8AD023B-AE8D-405F-90E6-27B0D4707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9A27401-3327-4871-86AC-B461CA62C3AC}"/>
              </a:ext>
            </a:extLst>
          </p:cNvPr>
          <p:cNvGrpSpPr/>
          <p:nvPr/>
        </p:nvGrpSpPr>
        <p:grpSpPr>
          <a:xfrm>
            <a:off x="-8798784" y="0"/>
            <a:ext cx="11524433" cy="6858000"/>
            <a:chOff x="213096" y="0"/>
            <a:chExt cx="11524433" cy="685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06C029B-A799-4206-A656-A006D8F83990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328131-EC42-4D6D-A247-91FD3D23E58C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A728384-87ED-4E87-8F78-97EB653FDC67}"/>
                </a:ext>
              </a:extLst>
            </p:cNvPr>
            <p:cNvSpPr txBox="1"/>
            <p:nvPr/>
          </p:nvSpPr>
          <p:spPr>
            <a:xfrm rot="16200000">
              <a:off x="10329421" y="3249607"/>
              <a:ext cx="21698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حالات المادة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B44F548-697F-412D-9B99-861C27246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0099890-786A-4F87-960D-5DADE5168909}"/>
              </a:ext>
            </a:extLst>
          </p:cNvPr>
          <p:cNvGrpSpPr/>
          <p:nvPr/>
        </p:nvGrpSpPr>
        <p:grpSpPr>
          <a:xfrm>
            <a:off x="-7847639" y="0"/>
            <a:ext cx="9983267" cy="6858000"/>
            <a:chOff x="491575" y="0"/>
            <a:chExt cx="9983267" cy="6858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E9AAB1E-3A13-4745-A574-9EE6806378C9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BC0F905-3F71-4932-B130-39D508C4D117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3EC5869-A976-4328-A864-2BB04E7E7BFC}"/>
                </a:ext>
              </a:extLst>
            </p:cNvPr>
            <p:cNvSpPr txBox="1"/>
            <p:nvPr/>
          </p:nvSpPr>
          <p:spPr>
            <a:xfrm rot="16200000">
              <a:off x="9155634" y="320134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نشاط 1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C8E4AB7-ADC0-4FEE-AE7A-994F5DAD3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E4F6447-6163-4D6A-A8D2-BD63B6CB3A42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CB8CB55-9DEC-4367-900E-7257FE1B874F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DF8E6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DBAEDD6-7153-4AFF-BDC7-5A225B4B5642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FA13E8D-3FCC-4EC2-BD8C-6CE7CA0EC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1382190-201C-4BAE-91F3-296A26671C96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FD3EE0D-FD02-4885-9AC0-03F414A9888F}"/>
              </a:ext>
            </a:extLst>
          </p:cNvPr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0A9D552-2EF0-4DB4-9DC6-F52F2FD55E3C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A27D1F1-923F-4591-A07A-39E775B734F9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A9D6167-F7B8-4BFF-8BC5-2D13EF0CF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6789F00-2688-429D-926C-15F83152FDBE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F862AB6-114D-4C6A-B849-5A11B3650265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0105858-8A3E-4676-96A7-18C1A74E36F4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60"/>
          <p:cNvSpPr/>
          <p:nvPr/>
        </p:nvSpPr>
        <p:spPr>
          <a:xfrm>
            <a:off x="4246960" y="890888"/>
            <a:ext cx="693923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8800" dirty="0">
                <a:solidFill>
                  <a:srgbClr val="E45527"/>
                </a:solidFill>
                <a:latin typeface="Tw Cen MT" panose="020B0602020104020603" pitchFamily="34" charset="0"/>
              </a:rPr>
              <a:t>حالات المادة</a:t>
            </a:r>
            <a:endParaRPr lang="en-US" sz="8800" dirty="0">
              <a:solidFill>
                <a:srgbClr val="E45527"/>
              </a:solidFill>
              <a:latin typeface="Tw Cen MT" panose="020B0602020104020603" pitchFamily="34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485" y="36951"/>
            <a:ext cx="1125233" cy="106145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946" y="145541"/>
            <a:ext cx="1385671" cy="1214325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DBC8DD12-B488-4A02-961E-6F138504B568}"/>
              </a:ext>
            </a:extLst>
          </p:cNvPr>
          <p:cNvSpPr txBox="1"/>
          <p:nvPr/>
        </p:nvSpPr>
        <p:spPr>
          <a:xfrm rot="16200000">
            <a:off x="111057" y="3293680"/>
            <a:ext cx="2452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400" b="1" dirty="0">
                <a:solidFill>
                  <a:srgbClr val="F0EEF0"/>
                </a:solidFill>
                <a:latin typeface="Tw Cen MT" panose="020B0602020104020603" pitchFamily="34" charset="0"/>
              </a:rPr>
              <a:t>خواص حالات المادة</a:t>
            </a:r>
            <a:endParaRPr lang="en-US" sz="24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D345F3E-85BA-4E4D-B005-C932501FB379}"/>
              </a:ext>
            </a:extLst>
          </p:cNvPr>
          <p:cNvSpPr txBox="1"/>
          <p:nvPr/>
        </p:nvSpPr>
        <p:spPr>
          <a:xfrm rot="16200000">
            <a:off x="-427369" y="3281939"/>
            <a:ext cx="2452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400" b="1" dirty="0">
                <a:solidFill>
                  <a:srgbClr val="F0EEF0"/>
                </a:solidFill>
                <a:latin typeface="Tw Cen MT" panose="020B0602020104020603" pitchFamily="34" charset="0"/>
              </a:rPr>
              <a:t>خواص حالات المادة</a:t>
            </a:r>
            <a:endParaRPr lang="en-US" sz="24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01DB51B-75F1-4A29-9B6F-721DED112106}"/>
              </a:ext>
            </a:extLst>
          </p:cNvPr>
          <p:cNvSpPr txBox="1"/>
          <p:nvPr/>
        </p:nvSpPr>
        <p:spPr>
          <a:xfrm rot="16200000">
            <a:off x="-964079" y="3281940"/>
            <a:ext cx="2452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400" b="1" dirty="0">
                <a:solidFill>
                  <a:srgbClr val="F0EEF0"/>
                </a:solidFill>
                <a:latin typeface="Tw Cen MT" panose="020B0602020104020603" pitchFamily="34" charset="0"/>
              </a:rPr>
              <a:t>خواص حالات المادة</a:t>
            </a:r>
            <a:endParaRPr lang="en-US" sz="24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66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66ACF4C-6F8C-46FC-8362-2E05C90EEAFA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F373113-18F1-4443-9A8E-5EF06C1D2FEA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F99D053-FB83-41F1-B2CB-C10918BC99BC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F16D026-9721-4676-A99D-452735076968}"/>
              </a:ext>
            </a:extLst>
          </p:cNvPr>
          <p:cNvGrpSpPr/>
          <p:nvPr/>
        </p:nvGrpSpPr>
        <p:grpSpPr>
          <a:xfrm>
            <a:off x="744503" y="0"/>
            <a:ext cx="11447501" cy="6858000"/>
            <a:chOff x="751617" y="0"/>
            <a:chExt cx="11447501" cy="685800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150C247F-7990-4945-869D-5E2A900F477F}"/>
                </a:ext>
              </a:extLst>
            </p:cNvPr>
            <p:cNvGrpSpPr/>
            <p:nvPr/>
          </p:nvGrpSpPr>
          <p:grpSpPr>
            <a:xfrm>
              <a:off x="751617" y="0"/>
              <a:ext cx="11447501" cy="6858000"/>
              <a:chOff x="213096" y="0"/>
              <a:chExt cx="11447501" cy="6858000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D2C93AC-EBE3-4E67-A867-76D5D6BEDB10}"/>
                  </a:ext>
                </a:extLst>
              </p:cNvPr>
              <p:cNvSpPr/>
              <p:nvPr/>
            </p:nvSpPr>
            <p:spPr>
              <a:xfrm>
                <a:off x="213096" y="0"/>
                <a:ext cx="11447501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l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35DBD2B9-E73C-4AE9-91C9-698379867E98}"/>
                  </a:ext>
                </a:extLst>
              </p:cNvPr>
              <p:cNvSpPr/>
              <p:nvPr/>
            </p:nvSpPr>
            <p:spPr>
              <a:xfrm>
                <a:off x="10492197" y="2337441"/>
                <a:ext cx="1168400" cy="2360918"/>
              </a:xfrm>
              <a:custGeom>
                <a:avLst/>
                <a:gdLst>
                  <a:gd name="connsiteX0" fmla="*/ 1168400 w 1168400"/>
                  <a:gd name="connsiteY0" fmla="*/ 0 h 2360918"/>
                  <a:gd name="connsiteX1" fmla="*/ 1168400 w 1168400"/>
                  <a:gd name="connsiteY1" fmla="*/ 2360918 h 2360918"/>
                  <a:gd name="connsiteX2" fmla="*/ 1060340 w 1168400"/>
                  <a:gd name="connsiteY2" fmla="*/ 2355461 h 2360918"/>
                  <a:gd name="connsiteX3" fmla="*/ 0 w 1168400"/>
                  <a:gd name="connsiteY3" fmla="*/ 1180459 h 2360918"/>
                  <a:gd name="connsiteX4" fmla="*/ 1060340 w 1168400"/>
                  <a:gd name="connsiteY4" fmla="*/ 5457 h 2360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8400" h="2360918">
                    <a:moveTo>
                      <a:pt x="1168400" y="0"/>
                    </a:moveTo>
                    <a:lnTo>
                      <a:pt x="1168400" y="2360918"/>
                    </a:lnTo>
                    <a:lnTo>
                      <a:pt x="1060340" y="2355461"/>
                    </a:lnTo>
                    <a:cubicBezTo>
                      <a:pt x="464762" y="2294977"/>
                      <a:pt x="0" y="1791994"/>
                      <a:pt x="0" y="1180459"/>
                    </a:cubicBezTo>
                    <a:cubicBezTo>
                      <a:pt x="0" y="568924"/>
                      <a:pt x="464762" y="65941"/>
                      <a:pt x="1060340" y="5457"/>
                    </a:cubicBezTo>
                    <a:close/>
                  </a:path>
                </a:pathLst>
              </a:custGeom>
              <a:solidFill>
                <a:srgbClr val="1021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654534F-9286-4F1B-BFFA-9515E3239C6D}"/>
                </a:ext>
              </a:extLst>
            </p:cNvPr>
            <p:cNvSpPr txBox="1"/>
            <p:nvPr/>
          </p:nvSpPr>
          <p:spPr>
            <a:xfrm rot="16200000">
              <a:off x="10818481" y="3220386"/>
              <a:ext cx="2176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32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تحولات المادة</a:t>
              </a:r>
              <a:endParaRPr lang="en-US" sz="32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C916508-F80D-434E-B066-812949E5DB94}"/>
              </a:ext>
            </a:extLst>
          </p:cNvPr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E9E3B68-B936-49FB-94D8-7AC0076CF488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D3F9516-66C4-44E6-9877-6C0374B5112C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47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AB39DAF-3109-4CEA-BD1D-C123179FF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2B7020D-701A-4EE7-BDA2-CD171993C203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B77930A-0489-40A5-B3D7-053D64BD29C4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ED749F6-F5EB-48BD-A697-16D473CCCFE8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AD8D2C6E-E22E-4B2C-975B-06E70D4ED49E}"/>
              </a:ext>
            </a:extLst>
          </p:cNvPr>
          <p:cNvSpPr txBox="1"/>
          <p:nvPr/>
        </p:nvSpPr>
        <p:spPr>
          <a:xfrm>
            <a:off x="8936520" y="422368"/>
            <a:ext cx="238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600" b="1" dirty="0">
                <a:solidFill>
                  <a:srgbClr val="102137"/>
                </a:solidFill>
                <a:latin typeface="Tw Cen MT" panose="020B0602020104020603" pitchFamily="34" charset="0"/>
              </a:rPr>
              <a:t>ثانيا التبخر</a:t>
            </a:r>
            <a:endParaRPr lang="en-US" sz="3600" b="1" dirty="0">
              <a:solidFill>
                <a:srgbClr val="102137"/>
              </a:solidFill>
              <a:latin typeface="Tw Cen MT" panose="020B0602020104020603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3AE414F-509C-4E19-B50A-D15A9A195CFB}"/>
              </a:ext>
            </a:extLst>
          </p:cNvPr>
          <p:cNvSpPr txBox="1"/>
          <p:nvPr/>
        </p:nvSpPr>
        <p:spPr>
          <a:xfrm flipH="1">
            <a:off x="2817497" y="4969659"/>
            <a:ext cx="7994691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ar-EG" sz="2800" b="1" dirty="0">
                <a:solidFill>
                  <a:srgbClr val="D26B1F"/>
                </a:solidFill>
                <a:latin typeface="Tw Cen MT" panose="020B0602020104020603" pitchFamily="34" charset="0"/>
              </a:rPr>
              <a:t>التبخر هو عملية تحول المادة من الحالة السائلة الى الحالة الغازية</a:t>
            </a:r>
          </a:p>
          <a:p>
            <a:pPr algn="r" rtl="1"/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65DAA68-5104-4D78-9B2B-B80758639F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458" b="89792" l="17222" r="76389">
                        <a14:foregroundMark x1="24444" y1="45208" x2="24028" y2="7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89" t="12111" r="23113" b="11606"/>
          <a:stretch/>
        </p:blipFill>
        <p:spPr>
          <a:xfrm>
            <a:off x="4402519" y="459986"/>
            <a:ext cx="4824649" cy="4123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BC449AEA-2671-47FA-924F-C3555DC2417E}"/>
              </a:ext>
            </a:extLst>
          </p:cNvPr>
          <p:cNvSpPr txBox="1"/>
          <p:nvPr/>
        </p:nvSpPr>
        <p:spPr>
          <a:xfrm rot="16200000">
            <a:off x="830921" y="3203145"/>
            <a:ext cx="217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200" b="1" dirty="0">
                <a:solidFill>
                  <a:srgbClr val="F0EEF0"/>
                </a:solidFill>
                <a:latin typeface="Tw Cen MT" panose="020B0602020104020603" pitchFamily="34" charset="0"/>
              </a:rPr>
              <a:t>تحولات المادة</a:t>
            </a:r>
            <a:endParaRPr lang="en-US" sz="32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E5E2C17-E3B0-4F6C-9C4F-B442DC958089}"/>
              </a:ext>
            </a:extLst>
          </p:cNvPr>
          <p:cNvSpPr txBox="1"/>
          <p:nvPr/>
        </p:nvSpPr>
        <p:spPr>
          <a:xfrm rot="16200000">
            <a:off x="242010" y="3220385"/>
            <a:ext cx="217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200" b="1" dirty="0">
                <a:solidFill>
                  <a:srgbClr val="F0EEF0"/>
                </a:solidFill>
                <a:latin typeface="Tw Cen MT" panose="020B0602020104020603" pitchFamily="34" charset="0"/>
              </a:rPr>
              <a:t>تحولات المادة</a:t>
            </a:r>
            <a:endParaRPr lang="en-US" sz="32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pic>
        <p:nvPicPr>
          <p:cNvPr id="35" name="Picture 34">
            <a:hlinkClick r:id="rId5" action="ppaction://hlinksldjump"/>
            <a:extLst>
              <a:ext uri="{FF2B5EF4-FFF2-40B4-BE49-F238E27FC236}">
                <a16:creationId xmlns:a16="http://schemas.microsoft.com/office/drawing/2014/main" id="{5D585D06-9AA0-48CA-913D-E100B202A5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97" y="5967575"/>
            <a:ext cx="725999" cy="725999"/>
          </a:xfrm>
          <a:prstGeom prst="rect">
            <a:avLst/>
          </a:prstGeom>
        </p:spPr>
      </p:pic>
      <p:pic>
        <p:nvPicPr>
          <p:cNvPr id="36" name="Picture 3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769B0504-A17C-4C59-B370-E8D2DD0816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890" y="5967101"/>
            <a:ext cx="652518" cy="652518"/>
          </a:xfrm>
          <a:prstGeom prst="rect">
            <a:avLst/>
          </a:prstGeom>
        </p:spPr>
      </p:pic>
      <p:pic>
        <p:nvPicPr>
          <p:cNvPr id="37" name="Picture 3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27747DA-0ECE-4E07-9BD3-5870AE82CE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129" y="6215152"/>
            <a:ext cx="478422" cy="478422"/>
          </a:xfrm>
          <a:prstGeom prst="rect">
            <a:avLst/>
          </a:prstGeom>
        </p:spPr>
      </p:pic>
      <p:pic>
        <p:nvPicPr>
          <p:cNvPr id="38" name="Picture 3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B0CCCF-364F-4F71-B5E2-106A306DB1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1157" y="6217397"/>
            <a:ext cx="478422" cy="478422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574BBA13-7A1E-4455-9B00-109328798237}"/>
              </a:ext>
            </a:extLst>
          </p:cNvPr>
          <p:cNvGrpSpPr/>
          <p:nvPr/>
        </p:nvGrpSpPr>
        <p:grpSpPr>
          <a:xfrm>
            <a:off x="5759288" y="6308806"/>
            <a:ext cx="2789701" cy="304417"/>
            <a:chOff x="4679586" y="878988"/>
            <a:chExt cx="1745757" cy="19050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FF1E6D8-A094-4B9F-A525-55C85D0B3550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32DD9FF-E671-41A6-A57A-04D13FE494B8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08ACCE4-FB52-4746-832F-1BEAB26B431D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F293C1D-BF4F-419B-B3F9-1C7C6F4FA84A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3D4B360-C7F3-4480-A66C-9F54749D03A4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08F04DA-2102-4FA9-A15E-BE3686F57161}"/>
                </a:ext>
              </a:extLst>
            </p:cNvPr>
            <p:cNvSpPr/>
            <p:nvPr/>
          </p:nvSpPr>
          <p:spPr>
            <a:xfrm>
              <a:off x="6234843" y="878988"/>
              <a:ext cx="190500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97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66ACF4C-6F8C-46FC-8362-2E05C90EEAFA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F373113-18F1-4443-9A8E-5EF06C1D2FEA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F99D053-FB83-41F1-B2CB-C10918BC99BC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F4373C1-3934-47C3-8F36-E2FB2615CA87}"/>
                </a:ext>
              </a:extLst>
            </p:cNvPr>
            <p:cNvSpPr txBox="1"/>
            <p:nvPr/>
          </p:nvSpPr>
          <p:spPr>
            <a:xfrm rot="16200000">
              <a:off x="10780585" y="3317718"/>
              <a:ext cx="2176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32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برامج التصميم</a:t>
              </a:r>
              <a:endParaRPr lang="en-US" sz="32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50C247F-7990-4945-869D-5E2A900F477F}"/>
              </a:ext>
            </a:extLst>
          </p:cNvPr>
          <p:cNvGrpSpPr/>
          <p:nvPr/>
        </p:nvGrpSpPr>
        <p:grpSpPr>
          <a:xfrm>
            <a:off x="751617" y="0"/>
            <a:ext cx="11447501" cy="6858000"/>
            <a:chOff x="213096" y="0"/>
            <a:chExt cx="11447501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D2C93AC-EBE3-4E67-A867-76D5D6BEDB10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5DBD2B9-E73C-4AE9-91C9-698379867E98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1021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BE29FC3-9F89-43B5-A890-C1D36E78939F}"/>
              </a:ext>
            </a:extLst>
          </p:cNvPr>
          <p:cNvGrpSpPr/>
          <p:nvPr/>
        </p:nvGrpSpPr>
        <p:grpSpPr>
          <a:xfrm>
            <a:off x="1050461" y="-334"/>
            <a:ext cx="11154150" cy="6858000"/>
            <a:chOff x="1064871" y="0"/>
            <a:chExt cx="11154150" cy="685800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BC916508-F80D-434E-B066-812949E5DB94}"/>
                </a:ext>
              </a:extLst>
            </p:cNvPr>
            <p:cNvGrpSpPr/>
            <p:nvPr/>
          </p:nvGrpSpPr>
          <p:grpSpPr>
            <a:xfrm>
              <a:off x="1064871" y="0"/>
              <a:ext cx="11146037" cy="6858000"/>
              <a:chOff x="491575" y="0"/>
              <a:chExt cx="9961092" cy="6858000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CE9E3B68-B936-49FB-94D8-7AC0076CF488}"/>
                  </a:ext>
                </a:extLst>
              </p:cNvPr>
              <p:cNvSpPr/>
              <p:nvPr/>
            </p:nvSpPr>
            <p:spPr>
              <a:xfrm>
                <a:off x="491575" y="0"/>
                <a:ext cx="9961092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l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0D3F9516-66C4-44E6-9877-6C0374B5112C}"/>
                  </a:ext>
                </a:extLst>
              </p:cNvPr>
              <p:cNvSpPr/>
              <p:nvPr/>
            </p:nvSpPr>
            <p:spPr>
              <a:xfrm>
                <a:off x="9422979" y="2337440"/>
                <a:ext cx="1029688" cy="2360918"/>
              </a:xfrm>
              <a:custGeom>
                <a:avLst/>
                <a:gdLst>
                  <a:gd name="connsiteX0" fmla="*/ 1168400 w 1168400"/>
                  <a:gd name="connsiteY0" fmla="*/ 0 h 2360918"/>
                  <a:gd name="connsiteX1" fmla="*/ 1168400 w 1168400"/>
                  <a:gd name="connsiteY1" fmla="*/ 2360918 h 2360918"/>
                  <a:gd name="connsiteX2" fmla="*/ 1060340 w 1168400"/>
                  <a:gd name="connsiteY2" fmla="*/ 2355461 h 2360918"/>
                  <a:gd name="connsiteX3" fmla="*/ 0 w 1168400"/>
                  <a:gd name="connsiteY3" fmla="*/ 1180459 h 2360918"/>
                  <a:gd name="connsiteX4" fmla="*/ 1060340 w 1168400"/>
                  <a:gd name="connsiteY4" fmla="*/ 5457 h 2360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8400" h="2360918">
                    <a:moveTo>
                      <a:pt x="1168400" y="0"/>
                    </a:moveTo>
                    <a:lnTo>
                      <a:pt x="1168400" y="2360918"/>
                    </a:lnTo>
                    <a:lnTo>
                      <a:pt x="1060340" y="2355461"/>
                    </a:lnTo>
                    <a:cubicBezTo>
                      <a:pt x="464762" y="2294977"/>
                      <a:pt x="0" y="1791994"/>
                      <a:pt x="0" y="1180459"/>
                    </a:cubicBezTo>
                    <a:cubicBezTo>
                      <a:pt x="0" y="568924"/>
                      <a:pt x="464762" y="65941"/>
                      <a:pt x="1060340" y="5457"/>
                    </a:cubicBezTo>
                    <a:close/>
                  </a:path>
                </a:pathLst>
              </a:custGeom>
              <a:solidFill>
                <a:srgbClr val="F474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8790AD1-BDD4-4F1E-BF47-C3ADFCD0570F}"/>
                </a:ext>
              </a:extLst>
            </p:cNvPr>
            <p:cNvSpPr txBox="1"/>
            <p:nvPr/>
          </p:nvSpPr>
          <p:spPr>
            <a:xfrm rot="16200000">
              <a:off x="10838384" y="3136611"/>
              <a:ext cx="2176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32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تحولات المادة</a:t>
              </a:r>
              <a:endParaRPr lang="en-US" sz="32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2B7020D-701A-4EE7-BDA2-CD171993C203}"/>
              </a:ext>
            </a:extLst>
          </p:cNvPr>
          <p:cNvGrpSpPr/>
          <p:nvPr/>
        </p:nvGrpSpPr>
        <p:grpSpPr>
          <a:xfrm>
            <a:off x="-8274563" y="0"/>
            <a:ext cx="9574094" cy="6858000"/>
            <a:chOff x="491575" y="0"/>
            <a:chExt cx="9574094" cy="685800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B77930A-0489-40A5-B3D7-053D64BD29C4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ED749F6-F5EB-48BD-A697-16D473CCCFE8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AED333B1-10BC-43F6-9D38-17040E968D5D}"/>
              </a:ext>
            </a:extLst>
          </p:cNvPr>
          <p:cNvSpPr txBox="1"/>
          <p:nvPr/>
        </p:nvSpPr>
        <p:spPr>
          <a:xfrm>
            <a:off x="8936520" y="422368"/>
            <a:ext cx="238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600" b="1" dirty="0">
                <a:solidFill>
                  <a:srgbClr val="CC6100"/>
                </a:solidFill>
                <a:latin typeface="Tw Cen MT" panose="020B0602020104020603" pitchFamily="34" charset="0"/>
              </a:rPr>
              <a:t>ثالثا التكثف</a:t>
            </a:r>
            <a:endParaRPr lang="en-US" sz="3600" b="1" dirty="0">
              <a:solidFill>
                <a:srgbClr val="CC6100"/>
              </a:solidFill>
              <a:latin typeface="Tw Cen MT" panose="020B0602020104020603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7354807-9DA4-4598-BACB-AE798769FD22}"/>
              </a:ext>
            </a:extLst>
          </p:cNvPr>
          <p:cNvSpPr txBox="1"/>
          <p:nvPr/>
        </p:nvSpPr>
        <p:spPr>
          <a:xfrm flipH="1">
            <a:off x="2690459" y="5000662"/>
            <a:ext cx="7994691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ar-EG" sz="2800" b="1" dirty="0">
                <a:solidFill>
                  <a:srgbClr val="1C8ECE"/>
                </a:solidFill>
                <a:latin typeface="Tw Cen MT" panose="020B0602020104020603" pitchFamily="34" charset="0"/>
              </a:rPr>
              <a:t>التكثف هو عملية تحول المادة من الحالة الغازية الى الحالة السائلة</a:t>
            </a:r>
          </a:p>
          <a:p>
            <a:pPr algn="r" rtl="1"/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612276-7E96-47F4-B33D-B17637118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3203" y1="55957" x2="83203" y2="55957"/>
                        <a14:foregroundMark x1="82969" y1="54102" x2="82969" y2="54102"/>
                        <a14:foregroundMark x1="77969" y1="40039" x2="77969" y2="40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061" y="1256413"/>
            <a:ext cx="4455459" cy="3564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2C9738D6-9D04-4B85-857B-75E5501A9491}"/>
              </a:ext>
            </a:extLst>
          </p:cNvPr>
          <p:cNvSpPr txBox="1"/>
          <p:nvPr/>
        </p:nvSpPr>
        <p:spPr>
          <a:xfrm rot="16200000">
            <a:off x="1337255" y="3220385"/>
            <a:ext cx="217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200" b="1" dirty="0">
                <a:solidFill>
                  <a:srgbClr val="F0EEF0"/>
                </a:solidFill>
                <a:latin typeface="Tw Cen MT" panose="020B0602020104020603" pitchFamily="34" charset="0"/>
              </a:rPr>
              <a:t>تحولات المادة</a:t>
            </a:r>
            <a:endParaRPr lang="en-US" sz="32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6102273-E22D-49B4-9F7F-60AEB9C5C85D}"/>
              </a:ext>
            </a:extLst>
          </p:cNvPr>
          <p:cNvSpPr txBox="1"/>
          <p:nvPr/>
        </p:nvSpPr>
        <p:spPr>
          <a:xfrm rot="16200000">
            <a:off x="-51008" y="3220384"/>
            <a:ext cx="217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200" b="1" dirty="0">
                <a:solidFill>
                  <a:srgbClr val="F0EEF0"/>
                </a:solidFill>
                <a:latin typeface="Tw Cen MT" panose="020B0602020104020603" pitchFamily="34" charset="0"/>
              </a:rPr>
              <a:t>تحولات المادة</a:t>
            </a:r>
            <a:endParaRPr lang="en-US" sz="32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pic>
        <p:nvPicPr>
          <p:cNvPr id="34" name="Picture 33">
            <a:hlinkClick r:id="rId4" action="ppaction://hlinksldjump"/>
            <a:extLst>
              <a:ext uri="{FF2B5EF4-FFF2-40B4-BE49-F238E27FC236}">
                <a16:creationId xmlns:a16="http://schemas.microsoft.com/office/drawing/2014/main" id="{5262B7DB-91C2-47A4-ABCE-5E232B6BBF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247" y="5991408"/>
            <a:ext cx="725999" cy="725999"/>
          </a:xfrm>
          <a:prstGeom prst="rect">
            <a:avLst/>
          </a:prstGeom>
        </p:spPr>
      </p:pic>
      <p:pic>
        <p:nvPicPr>
          <p:cNvPr id="35" name="Picture 34">
            <a:hlinkClick r:id="" action="ppaction://hlinkshowjump?jump=endshow"/>
            <a:extLst>
              <a:ext uri="{FF2B5EF4-FFF2-40B4-BE49-F238E27FC236}">
                <a16:creationId xmlns:a16="http://schemas.microsoft.com/office/drawing/2014/main" id="{19C98198-FB48-40A9-A41D-0FF6C0DDE3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319" y="6028148"/>
            <a:ext cx="652518" cy="652518"/>
          </a:xfrm>
          <a:prstGeom prst="rect">
            <a:avLst/>
          </a:prstGeom>
        </p:spPr>
      </p:pic>
      <p:pic>
        <p:nvPicPr>
          <p:cNvPr id="36" name="Picture 3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7E00144-E1DE-4F80-A0F9-9A09570AAF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33" y="6319792"/>
            <a:ext cx="478422" cy="478422"/>
          </a:xfrm>
          <a:prstGeom prst="rect">
            <a:avLst/>
          </a:prstGeom>
        </p:spPr>
      </p:pic>
      <p:pic>
        <p:nvPicPr>
          <p:cNvPr id="37" name="Picture 3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412CEC5-1232-4C75-92B0-C7E7C3358F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58061" y="6322037"/>
            <a:ext cx="478422" cy="478422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B46AED46-1263-463B-BD2C-8DC0D4F93D74}"/>
              </a:ext>
            </a:extLst>
          </p:cNvPr>
          <p:cNvGrpSpPr/>
          <p:nvPr/>
        </p:nvGrpSpPr>
        <p:grpSpPr>
          <a:xfrm>
            <a:off x="5326192" y="6413446"/>
            <a:ext cx="2789701" cy="304417"/>
            <a:chOff x="4679586" y="878988"/>
            <a:chExt cx="1745757" cy="1905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DCFFBC1-D220-4A09-9AAC-5FF155A3C313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C565579-6A80-464C-B5BB-F5FB4539A32B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09B1744-EB99-4748-8DF8-C63DE56F009C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79D0EE7-B630-4B0C-9914-7CEED930972D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2C57A88-53F7-4996-AB04-50501407BDD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F779A1B-3F42-4AFE-B446-B15B09407401}"/>
                </a:ext>
              </a:extLst>
            </p:cNvPr>
            <p:cNvSpPr/>
            <p:nvPr/>
          </p:nvSpPr>
          <p:spPr>
            <a:xfrm>
              <a:off x="6234843" y="878988"/>
              <a:ext cx="190500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475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BC916508-F80D-434E-B066-812949E5DB94}"/>
              </a:ext>
            </a:extLst>
          </p:cNvPr>
          <p:cNvGrpSpPr/>
          <p:nvPr/>
        </p:nvGrpSpPr>
        <p:grpSpPr>
          <a:xfrm>
            <a:off x="1477822" y="0"/>
            <a:ext cx="10704057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E9E3B68-B936-49FB-94D8-7AC0076CF488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D3F9516-66C4-44E6-9877-6C0374B5112C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47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CCEBCD8-2597-4012-8F61-9BD4A4EFB959}"/>
              </a:ext>
            </a:extLst>
          </p:cNvPr>
          <p:cNvGrpSpPr/>
          <p:nvPr/>
        </p:nvGrpSpPr>
        <p:grpSpPr>
          <a:xfrm>
            <a:off x="-301583" y="0"/>
            <a:ext cx="12482920" cy="6858000"/>
            <a:chOff x="-284070" y="0"/>
            <a:chExt cx="12482920" cy="6858000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92B7020D-701A-4EE7-BDA2-CD171993C203}"/>
                </a:ext>
              </a:extLst>
            </p:cNvPr>
            <p:cNvGrpSpPr/>
            <p:nvPr/>
          </p:nvGrpSpPr>
          <p:grpSpPr>
            <a:xfrm>
              <a:off x="-284070" y="0"/>
              <a:ext cx="12482920" cy="6858000"/>
              <a:chOff x="491575" y="0"/>
              <a:chExt cx="9574094" cy="6858000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3B77930A-0489-40A5-B3D7-053D64BD29C4}"/>
                  </a:ext>
                </a:extLst>
              </p:cNvPr>
              <p:cNvSpPr/>
              <p:nvPr/>
            </p:nvSpPr>
            <p:spPr>
              <a:xfrm>
                <a:off x="491575" y="0"/>
                <a:ext cx="9574094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l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3ED749F6-F5EB-48BD-A697-16D473CCCFE8}"/>
                  </a:ext>
                </a:extLst>
              </p:cNvPr>
              <p:cNvSpPr/>
              <p:nvPr/>
            </p:nvSpPr>
            <p:spPr>
              <a:xfrm>
                <a:off x="9203961" y="2337440"/>
                <a:ext cx="861699" cy="2360918"/>
              </a:xfrm>
              <a:custGeom>
                <a:avLst/>
                <a:gdLst>
                  <a:gd name="connsiteX0" fmla="*/ 1168400 w 1168400"/>
                  <a:gd name="connsiteY0" fmla="*/ 0 h 2360918"/>
                  <a:gd name="connsiteX1" fmla="*/ 1168400 w 1168400"/>
                  <a:gd name="connsiteY1" fmla="*/ 2360918 h 2360918"/>
                  <a:gd name="connsiteX2" fmla="*/ 1060340 w 1168400"/>
                  <a:gd name="connsiteY2" fmla="*/ 2355461 h 2360918"/>
                  <a:gd name="connsiteX3" fmla="*/ 0 w 1168400"/>
                  <a:gd name="connsiteY3" fmla="*/ 1180459 h 2360918"/>
                  <a:gd name="connsiteX4" fmla="*/ 1060340 w 1168400"/>
                  <a:gd name="connsiteY4" fmla="*/ 5457 h 2360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8400" h="2360918">
                    <a:moveTo>
                      <a:pt x="1168400" y="0"/>
                    </a:moveTo>
                    <a:lnTo>
                      <a:pt x="1168400" y="2360918"/>
                    </a:lnTo>
                    <a:lnTo>
                      <a:pt x="1060340" y="2355461"/>
                    </a:lnTo>
                    <a:cubicBezTo>
                      <a:pt x="464762" y="2294977"/>
                      <a:pt x="0" y="1791994"/>
                      <a:pt x="0" y="1180459"/>
                    </a:cubicBezTo>
                    <a:cubicBezTo>
                      <a:pt x="0" y="568924"/>
                      <a:pt x="464762" y="65941"/>
                      <a:pt x="1060340" y="5457"/>
                    </a:cubicBezTo>
                    <a:close/>
                  </a:path>
                </a:pathLst>
              </a:custGeom>
              <a:solidFill>
                <a:srgbClr val="5D73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9C19756-741A-403A-9B6F-9EF227B85EB5}"/>
                </a:ext>
              </a:extLst>
            </p:cNvPr>
            <p:cNvSpPr txBox="1"/>
            <p:nvPr/>
          </p:nvSpPr>
          <p:spPr>
            <a:xfrm rot="16200000">
              <a:off x="10815725" y="3257064"/>
              <a:ext cx="2176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32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تحولات المادة</a:t>
              </a:r>
              <a:endParaRPr lang="en-US" sz="32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0EEDC7A5-4815-4B63-9C46-ADC41502EACE}"/>
              </a:ext>
            </a:extLst>
          </p:cNvPr>
          <p:cNvSpPr txBox="1"/>
          <p:nvPr/>
        </p:nvSpPr>
        <p:spPr>
          <a:xfrm>
            <a:off x="8936520" y="422368"/>
            <a:ext cx="238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600" b="1" dirty="0">
                <a:solidFill>
                  <a:srgbClr val="5D7373"/>
                </a:solidFill>
                <a:latin typeface="Tw Cen MT" panose="020B0602020104020603" pitchFamily="34" charset="0"/>
              </a:rPr>
              <a:t>رابعا التجمد</a:t>
            </a:r>
            <a:endParaRPr lang="en-US" sz="3600" b="1" dirty="0">
              <a:solidFill>
                <a:srgbClr val="5D7373"/>
              </a:solidFill>
              <a:latin typeface="Tw Cen MT" panose="020B0602020104020603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58AF99A-EE0C-4F9B-AA42-3B6A376BA7F8}"/>
              </a:ext>
            </a:extLst>
          </p:cNvPr>
          <p:cNvSpPr txBox="1"/>
          <p:nvPr/>
        </p:nvSpPr>
        <p:spPr>
          <a:xfrm flipH="1">
            <a:off x="1551844" y="4903890"/>
            <a:ext cx="7994691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ar-EG" sz="2800" b="1" dirty="0">
                <a:solidFill>
                  <a:srgbClr val="0E3E7C"/>
                </a:solidFill>
                <a:latin typeface="Tw Cen MT" panose="020B0602020104020603" pitchFamily="34" charset="0"/>
              </a:rPr>
              <a:t>التجمد هو عملية تحول المادة من الحالة السائلة الى الحالة الصلبة</a:t>
            </a:r>
          </a:p>
          <a:p>
            <a:pPr algn="r" rtl="1"/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5454F8-886F-44A1-830F-CFB7053612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2" t="17943" r="6237" b="9960"/>
          <a:stretch/>
        </p:blipFill>
        <p:spPr>
          <a:xfrm>
            <a:off x="3531079" y="1068699"/>
            <a:ext cx="4575979" cy="3569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Picture 40">
            <a:hlinkClick r:id="rId3" action="ppaction://hlinksldjump"/>
            <a:extLst>
              <a:ext uri="{FF2B5EF4-FFF2-40B4-BE49-F238E27FC236}">
                <a16:creationId xmlns:a16="http://schemas.microsoft.com/office/drawing/2014/main" id="{2F0116FA-3A94-4AC5-8A86-F7AF47D7DC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106" y="6072632"/>
            <a:ext cx="725999" cy="725999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endshow"/>
            <a:extLst>
              <a:ext uri="{FF2B5EF4-FFF2-40B4-BE49-F238E27FC236}">
                <a16:creationId xmlns:a16="http://schemas.microsoft.com/office/drawing/2014/main" id="{FBDC04CE-FCA2-4BE6-BDED-02789ACD46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674" y="6045775"/>
            <a:ext cx="652518" cy="652518"/>
          </a:xfrm>
          <a:prstGeom prst="rect">
            <a:avLst/>
          </a:prstGeom>
        </p:spPr>
      </p:pic>
      <p:pic>
        <p:nvPicPr>
          <p:cNvPr id="43" name="Picture 4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CBCEEBB-3166-4F27-B51F-321FDAFF35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720" y="6258500"/>
            <a:ext cx="478422" cy="478422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B8D8E1C-2F22-44AE-9D86-D048D2653B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33748" y="6260745"/>
            <a:ext cx="478422" cy="478422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CDAFD9DD-EBEB-4A20-B42F-EFC9129ECBEE}"/>
              </a:ext>
            </a:extLst>
          </p:cNvPr>
          <p:cNvGrpSpPr/>
          <p:nvPr/>
        </p:nvGrpSpPr>
        <p:grpSpPr>
          <a:xfrm>
            <a:off x="4701879" y="6352154"/>
            <a:ext cx="2789701" cy="304417"/>
            <a:chOff x="4679586" y="878988"/>
            <a:chExt cx="1745757" cy="19050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FB72A5C-2CBC-4BB9-88DA-FE4E12D2BB8D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1527C7E-D712-4E78-96F6-664D0632E9F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02F4025-E26B-4600-B06D-9FEB9CDB4C4D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0885528-D154-4D3C-BFAB-8C1B22A36CD0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EB4F18A-6E91-42B8-84BD-EFC3792C3470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FB29C35-00D0-4B8D-B0F1-AE94D8DEDDA6}"/>
                </a:ext>
              </a:extLst>
            </p:cNvPr>
            <p:cNvSpPr/>
            <p:nvPr/>
          </p:nvSpPr>
          <p:spPr>
            <a:xfrm>
              <a:off x="6234843" y="878988"/>
              <a:ext cx="190500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319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092613-25F3-4103-9FEF-4E86E4C15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89" y="1843753"/>
            <a:ext cx="8449399" cy="4752787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F3A0CC5E-0908-414C-AA1F-0AC79B4710B6}"/>
              </a:ext>
            </a:extLst>
          </p:cNvPr>
          <p:cNvGrpSpPr/>
          <p:nvPr/>
        </p:nvGrpSpPr>
        <p:grpSpPr>
          <a:xfrm>
            <a:off x="-286594" y="0"/>
            <a:ext cx="12538228" cy="6858000"/>
            <a:chOff x="-290920" y="0"/>
            <a:chExt cx="12538228" cy="685800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9A002F7-53D0-46EB-AECD-A7DA2EEEFC38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B251469-B8AD-45F1-811B-87048F08E8C5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CBD5919-AFF0-44D1-9A0D-C8ABFC7F3DA2}"/>
                </a:ext>
              </a:extLst>
            </p:cNvPr>
            <p:cNvSpPr txBox="1"/>
            <p:nvPr/>
          </p:nvSpPr>
          <p:spPr>
            <a:xfrm rot="16200000">
              <a:off x="10928100" y="320135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الفهرس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8A16B82-6A3C-46F5-8D32-072FDF89864A}"/>
              </a:ext>
            </a:extLst>
          </p:cNvPr>
          <p:cNvGrpSpPr/>
          <p:nvPr/>
        </p:nvGrpSpPr>
        <p:grpSpPr>
          <a:xfrm>
            <a:off x="-9302800" y="0"/>
            <a:ext cx="12538228" cy="6858000"/>
            <a:chOff x="-290920" y="0"/>
            <a:chExt cx="12538228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391CEE-E392-4A9D-BD11-6954B994FB42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AC43ACA-5000-40E2-80D3-19833F9F1A3F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022673-C77C-4E8F-AF41-8B283703E87E}"/>
                </a:ext>
              </a:extLst>
            </p:cNvPr>
            <p:cNvSpPr txBox="1"/>
            <p:nvPr/>
          </p:nvSpPr>
          <p:spPr>
            <a:xfrm rot="16200000">
              <a:off x="10928100" y="320135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الأهداف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8AD023B-AE8D-405F-90E6-27B0D4707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9A27401-3327-4871-86AC-B461CA62C3AC}"/>
              </a:ext>
            </a:extLst>
          </p:cNvPr>
          <p:cNvGrpSpPr/>
          <p:nvPr/>
        </p:nvGrpSpPr>
        <p:grpSpPr>
          <a:xfrm>
            <a:off x="-8798784" y="0"/>
            <a:ext cx="11524433" cy="6858000"/>
            <a:chOff x="213096" y="0"/>
            <a:chExt cx="11524433" cy="685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06C029B-A799-4206-A656-A006D8F83990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328131-EC42-4D6D-A247-91FD3D23E58C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A728384-87ED-4E87-8F78-97EB653FDC67}"/>
                </a:ext>
              </a:extLst>
            </p:cNvPr>
            <p:cNvSpPr txBox="1"/>
            <p:nvPr/>
          </p:nvSpPr>
          <p:spPr>
            <a:xfrm rot="16200000">
              <a:off x="10329421" y="3249607"/>
              <a:ext cx="21698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حالات المادة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B44F548-697F-412D-9B99-861C27246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0099890-786A-4F87-960D-5DADE5168909}"/>
              </a:ext>
            </a:extLst>
          </p:cNvPr>
          <p:cNvGrpSpPr/>
          <p:nvPr/>
        </p:nvGrpSpPr>
        <p:grpSpPr>
          <a:xfrm>
            <a:off x="-7847639" y="0"/>
            <a:ext cx="9983267" cy="6858000"/>
            <a:chOff x="491575" y="0"/>
            <a:chExt cx="9983267" cy="6858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E9AAB1E-3A13-4745-A574-9EE6806378C9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BC0F905-3F71-4932-B130-39D508C4D117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3EC5869-A976-4328-A864-2BB04E7E7BFC}"/>
                </a:ext>
              </a:extLst>
            </p:cNvPr>
            <p:cNvSpPr txBox="1"/>
            <p:nvPr/>
          </p:nvSpPr>
          <p:spPr>
            <a:xfrm rot="16200000">
              <a:off x="9155634" y="320134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نشاط 1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C8E4AB7-ADC0-4FEE-AE7A-994F5DAD3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E4F6447-6163-4D6A-A8D2-BD63B6CB3A42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CB8CB55-9DEC-4367-900E-7257FE1B874F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DF8E6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DBAEDD6-7153-4AFF-BDC7-5A225B4B5642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FA13E8D-3FCC-4EC2-BD8C-6CE7CA0EC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1382190-201C-4BAE-91F3-296A26671C96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FD3EE0D-FD02-4885-9AC0-03F414A9888F}"/>
              </a:ext>
            </a:extLst>
          </p:cNvPr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0A9D552-2EF0-4DB4-9DC6-F52F2FD55E3C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A27D1F1-923F-4591-A07A-39E775B734F9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A9D6167-F7B8-4BFF-8BC5-2D13EF0CF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6789F00-2688-429D-926C-15F83152FDBE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F862AB6-114D-4C6A-B849-5A11B3650265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0105858-8A3E-4676-96A7-18C1A74E36F4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DBC8DD12-B488-4A02-961E-6F138504B568}"/>
              </a:ext>
            </a:extLst>
          </p:cNvPr>
          <p:cNvSpPr txBox="1"/>
          <p:nvPr/>
        </p:nvSpPr>
        <p:spPr>
          <a:xfrm rot="16200000">
            <a:off x="111057" y="3293680"/>
            <a:ext cx="2452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400" b="1" dirty="0">
                <a:solidFill>
                  <a:srgbClr val="F0EEF0"/>
                </a:solidFill>
                <a:latin typeface="Tw Cen MT" panose="020B0602020104020603" pitchFamily="34" charset="0"/>
              </a:rPr>
              <a:t>خواص حالات المادة</a:t>
            </a:r>
            <a:endParaRPr lang="en-US" sz="24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D345F3E-85BA-4E4D-B005-C932501FB379}"/>
              </a:ext>
            </a:extLst>
          </p:cNvPr>
          <p:cNvSpPr txBox="1"/>
          <p:nvPr/>
        </p:nvSpPr>
        <p:spPr>
          <a:xfrm rot="16200000">
            <a:off x="-427369" y="3281939"/>
            <a:ext cx="2452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400" b="1" dirty="0">
                <a:solidFill>
                  <a:srgbClr val="F0EEF0"/>
                </a:solidFill>
                <a:latin typeface="Tw Cen MT" panose="020B0602020104020603" pitchFamily="34" charset="0"/>
              </a:rPr>
              <a:t>خواص حالات المادة</a:t>
            </a:r>
            <a:endParaRPr lang="en-US" sz="24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01DB51B-75F1-4A29-9B6F-721DED112106}"/>
              </a:ext>
            </a:extLst>
          </p:cNvPr>
          <p:cNvSpPr txBox="1"/>
          <p:nvPr/>
        </p:nvSpPr>
        <p:spPr>
          <a:xfrm rot="16200000">
            <a:off x="-964079" y="3281940"/>
            <a:ext cx="2452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400" b="1" dirty="0">
                <a:solidFill>
                  <a:srgbClr val="F0EEF0"/>
                </a:solidFill>
                <a:latin typeface="Tw Cen MT" panose="020B0602020104020603" pitchFamily="34" charset="0"/>
              </a:rPr>
              <a:t>خواص حالات المادة</a:t>
            </a:r>
            <a:endParaRPr lang="en-US" sz="24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0DC96F7-FC74-4936-A57E-3F7FF1F69A66}"/>
              </a:ext>
            </a:extLst>
          </p:cNvPr>
          <p:cNvGrpSpPr/>
          <p:nvPr/>
        </p:nvGrpSpPr>
        <p:grpSpPr>
          <a:xfrm>
            <a:off x="7803724" y="810200"/>
            <a:ext cx="2514039" cy="2067106"/>
            <a:chOff x="8872301" y="485452"/>
            <a:chExt cx="1773630" cy="1484244"/>
          </a:xfrm>
        </p:grpSpPr>
        <p:sp>
          <p:nvSpPr>
            <p:cNvPr id="55" name="Rectangle: Rounded Corners 18">
              <a:extLst>
                <a:ext uri="{FF2B5EF4-FFF2-40B4-BE49-F238E27FC236}">
                  <a16:creationId xmlns:a16="http://schemas.microsoft.com/office/drawing/2014/main" id="{EEF12F89-57E6-41A0-8D1B-5D599F71B253}"/>
                </a:ext>
              </a:extLst>
            </p:cNvPr>
            <p:cNvSpPr/>
            <p:nvPr/>
          </p:nvSpPr>
          <p:spPr>
            <a:xfrm rot="2700000">
              <a:off x="9016995" y="485452"/>
              <a:ext cx="1484244" cy="1484244"/>
            </a:xfrm>
            <a:prstGeom prst="roundRect">
              <a:avLst>
                <a:gd name="adj" fmla="val 1309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55">
              <a:hlinkClick r:id="rId4" action="ppaction://hlinksldjump"/>
              <a:extLst>
                <a:ext uri="{FF2B5EF4-FFF2-40B4-BE49-F238E27FC236}">
                  <a16:creationId xmlns:a16="http://schemas.microsoft.com/office/drawing/2014/main" id="{EC09C035-F4DD-4A92-8E40-8188447BB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50563" y="1086092"/>
              <a:ext cx="795569" cy="809711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F539D32-0428-439C-BA66-B89E57C129BD}"/>
                </a:ext>
              </a:extLst>
            </p:cNvPr>
            <p:cNvSpPr txBox="1"/>
            <p:nvPr/>
          </p:nvSpPr>
          <p:spPr>
            <a:xfrm flipH="1">
              <a:off x="8872301" y="701390"/>
              <a:ext cx="1773630" cy="41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EG" sz="3200" b="1" dirty="0">
                  <a:solidFill>
                    <a:srgbClr val="333F50"/>
                  </a:solidFill>
                  <a:latin typeface="Tw Cen MT" panose="020B0602020104020603" pitchFamily="34" charset="0"/>
                </a:rPr>
                <a:t>الاهداف</a:t>
              </a:r>
              <a:endParaRPr lang="en-US" sz="3200" b="1" dirty="0">
                <a:solidFill>
                  <a:srgbClr val="333F5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1FD7DB7-9B49-4009-B049-DC5A198578F3}"/>
              </a:ext>
            </a:extLst>
          </p:cNvPr>
          <p:cNvGrpSpPr/>
          <p:nvPr/>
        </p:nvGrpSpPr>
        <p:grpSpPr>
          <a:xfrm>
            <a:off x="3987694" y="921791"/>
            <a:ext cx="2821590" cy="2067104"/>
            <a:chOff x="6701242" y="485453"/>
            <a:chExt cx="1990604" cy="1484244"/>
          </a:xfrm>
        </p:grpSpPr>
        <p:sp>
          <p:nvSpPr>
            <p:cNvPr id="59" name="Rectangle: Rounded Corners 17">
              <a:hlinkClick r:id="rId6" action="ppaction://hlinksldjump"/>
              <a:extLst>
                <a:ext uri="{FF2B5EF4-FFF2-40B4-BE49-F238E27FC236}">
                  <a16:creationId xmlns:a16="http://schemas.microsoft.com/office/drawing/2014/main" id="{4427CC4B-748E-407E-89CB-212456F86939}"/>
                </a:ext>
              </a:extLst>
            </p:cNvPr>
            <p:cNvSpPr/>
            <p:nvPr/>
          </p:nvSpPr>
          <p:spPr>
            <a:xfrm rot="2700000">
              <a:off x="6949831" y="485453"/>
              <a:ext cx="1484244" cy="1484244"/>
            </a:xfrm>
            <a:prstGeom prst="roundRect">
              <a:avLst>
                <a:gd name="adj" fmla="val 1309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Picture 59">
              <a:hlinkClick r:id="rId6" action="ppaction://hlinksldjump"/>
              <a:extLst>
                <a:ext uri="{FF2B5EF4-FFF2-40B4-BE49-F238E27FC236}">
                  <a16:creationId xmlns:a16="http://schemas.microsoft.com/office/drawing/2014/main" id="{4A1F7709-A5CC-4E49-AF0C-FA9C0A90F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24153" y1="43066" x2="24153" y2="43066"/>
                          <a14:foregroundMark x1="14831" y1="64234" x2="14831" y2="64234"/>
                          <a14:foregroundMark x1="16949" y1="38686" x2="16949" y2="38686"/>
                          <a14:foregroundMark x1="18220" y1="50365" x2="18220" y2="50365"/>
                          <a14:foregroundMark x1="7203" y1="54015" x2="7203" y2="54015"/>
                          <a14:foregroundMark x1="33475" y1="45985" x2="33475" y2="45985"/>
                          <a14:foregroundMark x1="13136" y1="21168" x2="13136" y2="21168"/>
                          <a14:foregroundMark x1="18644" y1="18978" x2="18644" y2="18978"/>
                          <a14:foregroundMark x1="54237" y1="34307" x2="54237" y2="34307"/>
                          <a14:foregroundMark x1="61017" y1="37226" x2="61017" y2="37226"/>
                          <a14:foregroundMark x1="59746" y1="53285" x2="59746" y2="53285"/>
                          <a14:foregroundMark x1="66102" y1="75912" x2="66102" y2="75912"/>
                          <a14:foregroundMark x1="36441" y1="83212" x2="36441" y2="83212"/>
                          <a14:foregroundMark x1="68220" y1="56934" x2="68220" y2="56934"/>
                          <a14:foregroundMark x1="82203" y1="60584" x2="82203" y2="60584"/>
                          <a14:foregroundMark x1="30932" y1="61314" x2="30932" y2="61314"/>
                          <a14:foregroundMark x1="27966" y1="50365" x2="27966" y2="50365"/>
                          <a14:foregroundMark x1="18644" y1="51825" x2="18644" y2="51825"/>
                          <a14:foregroundMark x1="24576" y1="51825" x2="24576" y2="51825"/>
                          <a14:foregroundMark x1="76695" y1="24088" x2="76271" y2="32117"/>
                          <a14:foregroundMark x1="77542" y1="21898" x2="81780" y2="42336"/>
                          <a14:foregroundMark x1="76695" y1="18248" x2="67373" y2="36496"/>
                          <a14:foregroundMark x1="69068" y1="42336" x2="75847" y2="51095"/>
                          <a14:foregroundMark x1="83898" y1="27737" x2="84746" y2="37956"/>
                          <a14:foregroundMark x1="83898" y1="27737" x2="78390" y2="10219"/>
                          <a14:foregroundMark x1="72458" y1="13869" x2="63983" y2="31387"/>
                          <a14:foregroundMark x1="71610" y1="8759" x2="71610" y2="8759"/>
                          <a14:foregroundMark x1="88983" y1="45985" x2="88983" y2="45985"/>
                          <a14:foregroundMark x1="36864" y1="45985" x2="36864" y2="45985"/>
                          <a14:foregroundMark x1="6356" y1="57664" x2="6356" y2="57664"/>
                          <a14:foregroundMark x1="5085" y1="59854" x2="5085" y2="59854"/>
                          <a14:foregroundMark x1="4237" y1="59124" x2="4237" y2="59124"/>
                          <a14:foregroundMark x1="35593" y1="81752" x2="35593" y2="81752"/>
                          <a14:foregroundMark x1="33051" y1="84672" x2="33051" y2="84672"/>
                          <a14:foregroundMark x1="62712" y1="75912" x2="62712" y2="75912"/>
                          <a14:foregroundMark x1="64831" y1="78832" x2="64831" y2="78832"/>
                          <a14:foregroundMark x1="86441" y1="12409" x2="86441" y2="12409"/>
                          <a14:foregroundMark x1="85169" y1="10219" x2="85169" y2="10219"/>
                          <a14:backgroundMark x1="2119" y1="16788" x2="22458" y2="7299"/>
                          <a14:backgroundMark x1="5085" y1="18248" x2="22881" y2="10219"/>
                          <a14:backgroundMark x1="23305" y1="4380" x2="9322" y2="8759"/>
                          <a14:backgroundMark x1="26695" y1="6569" x2="1695" y2="13869"/>
                          <a14:backgroundMark x1="35593" y1="32117" x2="57203" y2="32117"/>
                          <a14:backgroundMark x1="56780" y1="29927" x2="36017" y2="29927"/>
                          <a14:backgroundMark x1="43220" y1="43796" x2="48305" y2="40146"/>
                          <a14:backgroundMark x1="42373" y1="40876" x2="51695" y2="39416"/>
                          <a14:backgroundMark x1="52966" y1="28467" x2="45763" y2="35766"/>
                          <a14:backgroundMark x1="55508" y1="29197" x2="52966" y2="401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rcRect/>
            <a:stretch/>
          </p:blipFill>
          <p:spPr>
            <a:xfrm>
              <a:off x="6975506" y="987656"/>
              <a:ext cx="1534816" cy="906814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7349D60-8BB7-4916-ADAA-CEFAB151DE2F}"/>
                </a:ext>
              </a:extLst>
            </p:cNvPr>
            <p:cNvSpPr txBox="1"/>
            <p:nvPr/>
          </p:nvSpPr>
          <p:spPr>
            <a:xfrm flipH="1">
              <a:off x="6701242" y="686323"/>
              <a:ext cx="1990604" cy="41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3200" b="1" dirty="0">
                  <a:solidFill>
                    <a:srgbClr val="333F50"/>
                  </a:solidFill>
                  <a:latin typeface="Tw Cen MT" panose="020B0602020104020603" pitchFamily="34" charset="0"/>
                </a:rPr>
                <a:t>حالات المادة</a:t>
              </a:r>
              <a:endParaRPr lang="en-US" sz="3200" b="1" dirty="0">
                <a:solidFill>
                  <a:srgbClr val="333F5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4ACA3BB-9BDE-474E-B17A-B70570734FE3}"/>
              </a:ext>
            </a:extLst>
          </p:cNvPr>
          <p:cNvGrpSpPr/>
          <p:nvPr/>
        </p:nvGrpSpPr>
        <p:grpSpPr>
          <a:xfrm>
            <a:off x="6002007" y="2432827"/>
            <a:ext cx="2620973" cy="2067106"/>
            <a:chOff x="4683084" y="485453"/>
            <a:chExt cx="1849070" cy="1484244"/>
          </a:xfrm>
        </p:grpSpPr>
        <p:sp>
          <p:nvSpPr>
            <p:cNvPr id="66" name="Rectangle: Rounded Corners 16">
              <a:extLst>
                <a:ext uri="{FF2B5EF4-FFF2-40B4-BE49-F238E27FC236}">
                  <a16:creationId xmlns:a16="http://schemas.microsoft.com/office/drawing/2014/main" id="{51A6CF84-8D1C-470E-8883-E7A74F376FCB}"/>
                </a:ext>
              </a:extLst>
            </p:cNvPr>
            <p:cNvSpPr/>
            <p:nvPr/>
          </p:nvSpPr>
          <p:spPr>
            <a:xfrm rot="2700000">
              <a:off x="4850792" y="485453"/>
              <a:ext cx="1484244" cy="1484244"/>
            </a:xfrm>
            <a:prstGeom prst="roundRect">
              <a:avLst>
                <a:gd name="adj" fmla="val 13096"/>
              </a:avLst>
            </a:prstGeom>
            <a:solidFill>
              <a:srgbClr val="333F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BBFD494D-1BD1-475A-85CA-0F22D62CF83F}"/>
                </a:ext>
              </a:extLst>
            </p:cNvPr>
            <p:cNvGrpSpPr/>
            <p:nvPr/>
          </p:nvGrpSpPr>
          <p:grpSpPr>
            <a:xfrm>
              <a:off x="4683084" y="546070"/>
              <a:ext cx="1849070" cy="1343658"/>
              <a:chOff x="4095833" y="393897"/>
              <a:chExt cx="2394944" cy="1740329"/>
            </a:xfrm>
          </p:grpSpPr>
          <p:pic>
            <p:nvPicPr>
              <p:cNvPr id="68" name="Picture 67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BEFD5A63-2865-48D9-809C-B06DFC3CF3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679067" y="954658"/>
                <a:ext cx="1129537" cy="1179568"/>
              </a:xfrm>
              <a:prstGeom prst="rect">
                <a:avLst/>
              </a:prstGeom>
            </p:spPr>
          </p:pic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6F29E70-967A-422C-A919-2D425B959A58}"/>
                  </a:ext>
                </a:extLst>
              </p:cNvPr>
              <p:cNvSpPr txBox="1"/>
              <p:nvPr/>
            </p:nvSpPr>
            <p:spPr>
              <a:xfrm flipH="1">
                <a:off x="4095833" y="393897"/>
                <a:ext cx="2394944" cy="543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EG" sz="3200" b="1" dirty="0">
                    <a:solidFill>
                      <a:schemeClr val="bg1"/>
                    </a:solidFill>
                    <a:effectLst/>
                    <a:latin typeface="inherit"/>
                    <a:ea typeface="Calibri" panose="020F0502020204030204" pitchFamily="34" charset="0"/>
                    <a:cs typeface="Arial" panose="020B0604020202020204" pitchFamily="34" charset="0"/>
                  </a:rPr>
                  <a:t>نشاط</a:t>
                </a:r>
                <a:endParaRPr lang="en-US" sz="4000" b="1" dirty="0">
                  <a:solidFill>
                    <a:schemeClr val="bg1"/>
                  </a:solidFill>
                  <a:latin typeface="Tw Cen MT" panose="020B0602020104020603" pitchFamily="34" charset="0"/>
                </a:endParaRPr>
              </a:p>
            </p:txBody>
          </p: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D142330-5C52-44FC-A113-A40A81568D8A}"/>
              </a:ext>
            </a:extLst>
          </p:cNvPr>
          <p:cNvGrpSpPr/>
          <p:nvPr/>
        </p:nvGrpSpPr>
        <p:grpSpPr>
          <a:xfrm>
            <a:off x="7911035" y="3914626"/>
            <a:ext cx="2310599" cy="2508208"/>
            <a:chOff x="7923443" y="1804394"/>
            <a:chExt cx="1630105" cy="1800969"/>
          </a:xfrm>
        </p:grpSpPr>
        <p:sp>
          <p:nvSpPr>
            <p:cNvPr id="75" name="Rectangle: Rounded Corners 22">
              <a:extLst>
                <a:ext uri="{FF2B5EF4-FFF2-40B4-BE49-F238E27FC236}">
                  <a16:creationId xmlns:a16="http://schemas.microsoft.com/office/drawing/2014/main" id="{415876F0-2568-433E-8EEA-DE7C69EFEA5C}"/>
                </a:ext>
              </a:extLst>
            </p:cNvPr>
            <p:cNvSpPr/>
            <p:nvPr/>
          </p:nvSpPr>
          <p:spPr>
            <a:xfrm rot="2700000">
              <a:off x="7967474" y="1804394"/>
              <a:ext cx="1484244" cy="1484244"/>
            </a:xfrm>
            <a:prstGeom prst="roundRect">
              <a:avLst>
                <a:gd name="adj" fmla="val 13096"/>
              </a:avLst>
            </a:prstGeom>
            <a:solidFill>
              <a:srgbClr val="F2F2F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6" name="Picture 75">
              <a:hlinkClick r:id="rId12" action="ppaction://hlinksldjump"/>
              <a:extLst>
                <a:ext uri="{FF2B5EF4-FFF2-40B4-BE49-F238E27FC236}">
                  <a16:creationId xmlns:a16="http://schemas.microsoft.com/office/drawing/2014/main" id="{B4A06601-44D5-476C-A943-673F80D4EA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9518" y1="43470" x2="9518" y2="43470"/>
                          <a14:foregroundMark x1="50000" y1="36754" x2="50120" y2="701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265"/>
            <a:stretch/>
          </p:blipFill>
          <p:spPr>
            <a:xfrm>
              <a:off x="8339310" y="2561939"/>
              <a:ext cx="279621" cy="774325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CC05664-9CEF-4644-A9ED-BDEC25007253}"/>
                </a:ext>
              </a:extLst>
            </p:cNvPr>
            <p:cNvSpPr txBox="1"/>
            <p:nvPr/>
          </p:nvSpPr>
          <p:spPr>
            <a:xfrm flipH="1">
              <a:off x="7923443" y="1994966"/>
              <a:ext cx="1630105" cy="773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3200" b="1" dirty="0">
                  <a:solidFill>
                    <a:srgbClr val="333F50"/>
                  </a:solidFill>
                  <a:latin typeface="Tw Cen MT" panose="020B0602020104020603" pitchFamily="34" charset="0"/>
                </a:rPr>
                <a:t>خواص حالات المادة</a:t>
              </a:r>
            </a:p>
          </p:txBody>
        </p:sp>
        <p:pic>
          <p:nvPicPr>
            <p:cNvPr id="98" name="Picture 97">
              <a:hlinkClick r:id="rId12" action="ppaction://hlinksldjump"/>
              <a:extLst>
                <a:ext uri="{FF2B5EF4-FFF2-40B4-BE49-F238E27FC236}">
                  <a16:creationId xmlns:a16="http://schemas.microsoft.com/office/drawing/2014/main" id="{2168BFD4-5295-4DF1-B874-CF16943294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9518" y1="43470" x2="9518" y2="43470"/>
                          <a14:foregroundMark x1="50000" y1="36754" x2="50120" y2="701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27"/>
            <a:stretch/>
          </p:blipFill>
          <p:spPr>
            <a:xfrm>
              <a:off x="8815334" y="2544901"/>
              <a:ext cx="212916" cy="774325"/>
            </a:xfrm>
            <a:prstGeom prst="rect">
              <a:avLst/>
            </a:prstGeom>
          </p:spPr>
        </p:pic>
        <p:pic>
          <p:nvPicPr>
            <p:cNvPr id="99" name="Picture 98">
              <a:hlinkClick r:id="rId12" action="ppaction://hlinksldjump"/>
              <a:extLst>
                <a:ext uri="{FF2B5EF4-FFF2-40B4-BE49-F238E27FC236}">
                  <a16:creationId xmlns:a16="http://schemas.microsoft.com/office/drawing/2014/main" id="{DE39F6E5-693E-4354-97A7-C7A79FB929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9518" y1="43470" x2="9518" y2="43470"/>
                          <a14:foregroundMark x1="50000" y1="36754" x2="50120" y2="701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34" r="29341"/>
            <a:stretch/>
          </p:blipFill>
          <p:spPr>
            <a:xfrm>
              <a:off x="8601021" y="2831038"/>
              <a:ext cx="336053" cy="774325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94703E4-AE80-440B-A98A-2E7B2647ECA1}"/>
              </a:ext>
            </a:extLst>
          </p:cNvPr>
          <p:cNvGrpSpPr/>
          <p:nvPr/>
        </p:nvGrpSpPr>
        <p:grpSpPr>
          <a:xfrm>
            <a:off x="4040811" y="3907482"/>
            <a:ext cx="2809621" cy="2686058"/>
            <a:chOff x="5613019" y="1804394"/>
            <a:chExt cx="1982160" cy="1928669"/>
          </a:xfrm>
        </p:grpSpPr>
        <p:sp>
          <p:nvSpPr>
            <p:cNvPr id="79" name="Rectangle: Rounded Corners 21">
              <a:extLst>
                <a:ext uri="{FF2B5EF4-FFF2-40B4-BE49-F238E27FC236}">
                  <a16:creationId xmlns:a16="http://schemas.microsoft.com/office/drawing/2014/main" id="{A941652B-CB0A-41BE-BB38-A41A2ABDA3B7}"/>
                </a:ext>
              </a:extLst>
            </p:cNvPr>
            <p:cNvSpPr/>
            <p:nvPr/>
          </p:nvSpPr>
          <p:spPr>
            <a:xfrm rot="2700000">
              <a:off x="5900311" y="1804394"/>
              <a:ext cx="1484244" cy="1484244"/>
            </a:xfrm>
            <a:prstGeom prst="roundRect">
              <a:avLst>
                <a:gd name="adj" fmla="val 13096"/>
              </a:avLst>
            </a:prstGeom>
            <a:solidFill>
              <a:srgbClr val="F2F2F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0" name="Picture 79">
              <a:hlinkClick r:id="rId15" action="ppaction://hlinksldjump"/>
              <a:extLst>
                <a:ext uri="{FF2B5EF4-FFF2-40B4-BE49-F238E27FC236}">
                  <a16:creationId xmlns:a16="http://schemas.microsoft.com/office/drawing/2014/main" id="{3C1CBEC6-2E7A-4FA9-963A-EA34291120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144" b="99346" l="0" r="965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957" r="50224"/>
            <a:stretch/>
          </p:blipFill>
          <p:spPr>
            <a:xfrm>
              <a:off x="6128011" y="2458092"/>
              <a:ext cx="1074281" cy="1274971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6E41B7EB-5F61-4B2C-A76D-CBDE089D1009}"/>
                </a:ext>
              </a:extLst>
            </p:cNvPr>
            <p:cNvSpPr txBox="1"/>
            <p:nvPr/>
          </p:nvSpPr>
          <p:spPr>
            <a:xfrm flipH="1">
              <a:off x="5613019" y="2002771"/>
              <a:ext cx="1982160" cy="773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3200" b="1" dirty="0">
                  <a:solidFill>
                    <a:srgbClr val="333F50"/>
                  </a:solidFill>
                  <a:latin typeface="Tw Cen MT" panose="020B0602020104020603" pitchFamily="34" charset="0"/>
                </a:rPr>
                <a:t>تحولات حالات المادة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241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312CB825-EAFB-4901-8C7E-D5477E0D31C8}"/>
              </a:ext>
            </a:extLst>
          </p:cNvPr>
          <p:cNvGrpSpPr/>
          <p:nvPr/>
        </p:nvGrpSpPr>
        <p:grpSpPr>
          <a:xfrm>
            <a:off x="6291866" y="6434347"/>
            <a:ext cx="2789701" cy="304417"/>
            <a:chOff x="4679586" y="878988"/>
            <a:chExt cx="1745757" cy="1905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88C5CD2-8D88-4E1A-968C-C3E256B4316C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9CA212B-3524-454E-9129-17FD0E8983F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487D07D-4424-43AA-9CF5-4A04A38B6C2D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1E021E3-C26E-4AB9-81EB-239E3D1BBAB2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5AD4D6E-2D38-486B-8F61-738D1E4773C2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88F111D-10A0-4CCB-B20B-B33508AA6193}"/>
                </a:ext>
              </a:extLst>
            </p:cNvPr>
            <p:cNvSpPr/>
            <p:nvPr/>
          </p:nvSpPr>
          <p:spPr>
            <a:xfrm>
              <a:off x="6234843" y="878988"/>
              <a:ext cx="190500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8A16B82-6A3C-46F5-8D32-072FDF89864A}"/>
              </a:ext>
            </a:extLst>
          </p:cNvPr>
          <p:cNvGrpSpPr/>
          <p:nvPr/>
        </p:nvGrpSpPr>
        <p:grpSpPr>
          <a:xfrm>
            <a:off x="-289426" y="0"/>
            <a:ext cx="12538228" cy="6858000"/>
            <a:chOff x="-290920" y="0"/>
            <a:chExt cx="12538228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391CEE-E392-4A9D-BD11-6954B994FB42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AC43ACA-5000-40E2-80D3-19833F9F1A3F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022673-C77C-4E8F-AF41-8B283703E87E}"/>
                </a:ext>
              </a:extLst>
            </p:cNvPr>
            <p:cNvSpPr txBox="1"/>
            <p:nvPr/>
          </p:nvSpPr>
          <p:spPr>
            <a:xfrm rot="16200000">
              <a:off x="10928100" y="320135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الأهداف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9A27401-3327-4871-86AC-B461CA62C3AC}"/>
              </a:ext>
            </a:extLst>
          </p:cNvPr>
          <p:cNvGrpSpPr/>
          <p:nvPr/>
        </p:nvGrpSpPr>
        <p:grpSpPr>
          <a:xfrm>
            <a:off x="-8798784" y="0"/>
            <a:ext cx="11524433" cy="6858000"/>
            <a:chOff x="213096" y="0"/>
            <a:chExt cx="11524433" cy="685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06C029B-A799-4206-A656-A006D8F83990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328131-EC42-4D6D-A247-91FD3D23E58C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A728384-87ED-4E87-8F78-97EB653FDC67}"/>
                </a:ext>
              </a:extLst>
            </p:cNvPr>
            <p:cNvSpPr txBox="1"/>
            <p:nvPr/>
          </p:nvSpPr>
          <p:spPr>
            <a:xfrm rot="16200000">
              <a:off x="10290727" y="3328941"/>
              <a:ext cx="22472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حالات المادة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B44F548-697F-412D-9B99-861C27246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0099890-786A-4F87-960D-5DADE5168909}"/>
              </a:ext>
            </a:extLst>
          </p:cNvPr>
          <p:cNvGrpSpPr/>
          <p:nvPr/>
        </p:nvGrpSpPr>
        <p:grpSpPr>
          <a:xfrm>
            <a:off x="-7847639" y="0"/>
            <a:ext cx="9983267" cy="6858000"/>
            <a:chOff x="491575" y="0"/>
            <a:chExt cx="9983267" cy="6858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E9AAB1E-3A13-4745-A574-9EE6806378C9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BC0F905-3F71-4932-B130-39D508C4D117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3EC5869-A976-4328-A864-2BB04E7E7BFC}"/>
                </a:ext>
              </a:extLst>
            </p:cNvPr>
            <p:cNvSpPr txBox="1"/>
            <p:nvPr/>
          </p:nvSpPr>
          <p:spPr>
            <a:xfrm rot="16200000">
              <a:off x="9155634" y="320134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نشاط 1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C8E4AB7-ADC0-4FEE-AE7A-994F5DAD3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E4F6447-6163-4D6A-A8D2-BD63B6CB3A42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CB8CB55-9DEC-4367-900E-7257FE1B874F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DF8E6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DBAEDD6-7153-4AFF-BDC7-5A225B4B5642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FA13E8D-3FCC-4EC2-BD8C-6CE7CA0EC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1382190-201C-4BAE-91F3-296A26671C96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FD3EE0D-FD02-4885-9AC0-03F414A9888F}"/>
              </a:ext>
            </a:extLst>
          </p:cNvPr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0A9D552-2EF0-4DB4-9DC6-F52F2FD55E3C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A27D1F1-923F-4591-A07A-39E775B734F9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A9D6167-F7B8-4BFF-8BC5-2D13EF0CF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6789F00-2688-429D-926C-15F83152FDBE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F862AB6-114D-4C6A-B849-5A11B3650265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0105858-8A3E-4676-96A7-18C1A74E36F4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618" y="6071348"/>
            <a:ext cx="725999" cy="725999"/>
          </a:xfrm>
          <a:prstGeom prst="rect">
            <a:avLst/>
          </a:prstGeom>
        </p:spPr>
      </p:pic>
      <p:pic>
        <p:nvPicPr>
          <p:cNvPr id="3" name="Picture 2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11" y="6070874"/>
            <a:ext cx="652518" cy="652518"/>
          </a:xfrm>
          <a:prstGeom prst="rect">
            <a:avLst/>
          </a:prstGeom>
        </p:spPr>
      </p:pic>
      <p:pic>
        <p:nvPicPr>
          <p:cNvPr id="4" name="Picture 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50" y="6318925"/>
            <a:ext cx="478422" cy="478422"/>
          </a:xfrm>
          <a:prstGeom prst="rect">
            <a:avLst/>
          </a:prstGeom>
        </p:spPr>
      </p:pic>
      <p:pic>
        <p:nvPicPr>
          <p:cNvPr id="64" name="Picture 6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3278" y="6321170"/>
            <a:ext cx="478422" cy="478422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312CB825-EAFB-4901-8C7E-D5477E0D31C8}"/>
              </a:ext>
            </a:extLst>
          </p:cNvPr>
          <p:cNvGrpSpPr/>
          <p:nvPr/>
        </p:nvGrpSpPr>
        <p:grpSpPr>
          <a:xfrm>
            <a:off x="6081409" y="6412579"/>
            <a:ext cx="2789701" cy="304417"/>
            <a:chOff x="4679586" y="878988"/>
            <a:chExt cx="1745757" cy="190500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88C5CD2-8D88-4E1A-968C-C3E256B4316C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9CA212B-3524-454E-9129-17FD0E8983F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487D07D-4424-43AA-9CF5-4A04A38B6C2D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51E021E3-C26E-4AB9-81EB-239E3D1BBAB2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5AD4D6E-2D38-486B-8F61-738D1E4773C2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88F111D-10A0-4CCB-B20B-B33508AA6193}"/>
                </a:ext>
              </a:extLst>
            </p:cNvPr>
            <p:cNvSpPr/>
            <p:nvPr/>
          </p:nvSpPr>
          <p:spPr>
            <a:xfrm>
              <a:off x="6234843" y="878988"/>
              <a:ext cx="190500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3184E7C-9010-4F68-9870-FB17B1184830}"/>
              </a:ext>
            </a:extLst>
          </p:cNvPr>
          <p:cNvGrpSpPr/>
          <p:nvPr/>
        </p:nvGrpSpPr>
        <p:grpSpPr>
          <a:xfrm>
            <a:off x="8464953" y="457356"/>
            <a:ext cx="2854937" cy="1713644"/>
            <a:chOff x="8464953" y="457356"/>
            <a:chExt cx="2854937" cy="1713644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03D465C-F0F9-40EB-B657-58C699697602}"/>
                </a:ext>
              </a:extLst>
            </p:cNvPr>
            <p:cNvSpPr txBox="1"/>
            <p:nvPr/>
          </p:nvSpPr>
          <p:spPr>
            <a:xfrm flipH="1">
              <a:off x="8464953" y="457356"/>
              <a:ext cx="28549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3600" b="1" dirty="0">
                  <a:solidFill>
                    <a:srgbClr val="373A36"/>
                  </a:solidFill>
                  <a:latin typeface="Tw Cen MT" panose="020B0602020104020603" pitchFamily="34" charset="0"/>
                </a:rPr>
                <a:t>الأهداف</a:t>
              </a:r>
              <a:endParaRPr lang="en-US" sz="3600" b="1" dirty="0">
                <a:solidFill>
                  <a:srgbClr val="373A36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7E842D53-232E-4961-BF60-F3AF4CF3A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551" y="1024178"/>
              <a:ext cx="1146822" cy="1146822"/>
            </a:xfrm>
            <a:prstGeom prst="rect">
              <a:avLst/>
            </a:prstGeom>
          </p:spPr>
        </p:pic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255BBC59-A162-41AD-B2BA-6347C5365378}"/>
              </a:ext>
            </a:extLst>
          </p:cNvPr>
          <p:cNvSpPr txBox="1"/>
          <p:nvPr/>
        </p:nvSpPr>
        <p:spPr>
          <a:xfrm flipH="1">
            <a:off x="2113453" y="1091198"/>
            <a:ext cx="697304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ar-EG" sz="2800" b="1" dirty="0">
                <a:solidFill>
                  <a:srgbClr val="E45527"/>
                </a:solidFill>
                <a:latin typeface="Tw Cen MT" panose="020B0602020104020603" pitchFamily="34" charset="0"/>
              </a:rPr>
              <a:t>ان يذكر الطالب حالات المادة الثلاث</a:t>
            </a:r>
            <a:endParaRPr lang="en-US" sz="2800" b="1" dirty="0">
              <a:solidFill>
                <a:srgbClr val="E45527"/>
              </a:solidFill>
              <a:latin typeface="Tw Cen MT" panose="020B0602020104020603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DB2D59C-9C1F-4FC0-A82F-BC220788BE1E}"/>
              </a:ext>
            </a:extLst>
          </p:cNvPr>
          <p:cNvSpPr txBox="1"/>
          <p:nvPr/>
        </p:nvSpPr>
        <p:spPr>
          <a:xfrm flipH="1">
            <a:off x="2773370" y="3531443"/>
            <a:ext cx="6357327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ar-EG" sz="2800" b="1" dirty="0">
                <a:solidFill>
                  <a:srgbClr val="E45527"/>
                </a:solidFill>
                <a:latin typeface="Tw Cen MT" panose="020B0602020104020603" pitchFamily="34" charset="0"/>
              </a:rPr>
              <a:t>ان يتعرف الطالب على طرق تحول المادة من حالة لاخرى</a:t>
            </a:r>
            <a:endParaRPr lang="en-US" sz="2800" b="1" dirty="0">
              <a:solidFill>
                <a:srgbClr val="E45527"/>
              </a:solidFill>
              <a:latin typeface="Tw Cen MT" panose="020B0602020104020603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FE02771-F174-4A6D-B708-172DFAC18E2E}"/>
              </a:ext>
            </a:extLst>
          </p:cNvPr>
          <p:cNvSpPr txBox="1"/>
          <p:nvPr/>
        </p:nvSpPr>
        <p:spPr>
          <a:xfrm flipH="1">
            <a:off x="3496998" y="2718028"/>
            <a:ext cx="55897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ar-EG" sz="2800" b="1" dirty="0">
                <a:solidFill>
                  <a:srgbClr val="E45527"/>
                </a:solidFill>
                <a:latin typeface="Tw Cen MT" panose="020B0602020104020603" pitchFamily="34" charset="0"/>
              </a:rPr>
              <a:t>ان يصنف المواد حسب حالاتها</a:t>
            </a:r>
            <a:endParaRPr lang="en-US" sz="2800" b="1" dirty="0">
              <a:solidFill>
                <a:srgbClr val="E45527"/>
              </a:solidFill>
              <a:latin typeface="Tw Cen MT" panose="020B0602020104020603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CC35436-24D5-48BC-9C27-9736ABC6C2DD}"/>
              </a:ext>
            </a:extLst>
          </p:cNvPr>
          <p:cNvSpPr txBox="1"/>
          <p:nvPr/>
        </p:nvSpPr>
        <p:spPr>
          <a:xfrm flipH="1">
            <a:off x="2542481" y="1904613"/>
            <a:ext cx="65724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ar-EG" sz="2800" b="1" dirty="0">
                <a:solidFill>
                  <a:srgbClr val="E45527"/>
                </a:solidFill>
                <a:latin typeface="Tw Cen MT" panose="020B0602020104020603" pitchFamily="34" charset="0"/>
              </a:rPr>
              <a:t>ان يحدد الطالب خصائص الحالات المختلفة للمادة</a:t>
            </a:r>
            <a:endParaRPr lang="en-US" sz="2800" b="1" dirty="0">
              <a:solidFill>
                <a:srgbClr val="E45527"/>
              </a:solidFill>
              <a:latin typeface="Tw Cen MT" panose="020B0602020104020603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E2BA061-99B2-4BD4-A8B3-1F0B0CDE52C4}"/>
              </a:ext>
            </a:extLst>
          </p:cNvPr>
          <p:cNvSpPr/>
          <p:nvPr/>
        </p:nvSpPr>
        <p:spPr>
          <a:xfrm flipH="1">
            <a:off x="2857813" y="4775744"/>
            <a:ext cx="6255087" cy="582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ar-EG" sz="2800" b="1" dirty="0">
                <a:solidFill>
                  <a:srgbClr val="E45527"/>
                </a:solidFill>
                <a:latin typeface="Tw Cen MT" panose="020B0602020104020603" pitchFamily="34" charset="0"/>
              </a:rPr>
              <a:t>ان يقارن الطالب بين الانصهار والتجمد والتبخر والتكثف</a:t>
            </a:r>
            <a:endParaRPr lang="en-US" sz="2800" b="1" dirty="0">
              <a:solidFill>
                <a:srgbClr val="E45527"/>
              </a:solidFill>
              <a:latin typeface="Tw Cen MT" panose="020B0602020104020603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C39966E-7F71-4AEF-9416-E840B488F86F}"/>
              </a:ext>
            </a:extLst>
          </p:cNvPr>
          <p:cNvSpPr txBox="1"/>
          <p:nvPr/>
        </p:nvSpPr>
        <p:spPr>
          <a:xfrm rot="16200000">
            <a:off x="103262" y="3300610"/>
            <a:ext cx="2452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400" b="1" dirty="0">
                <a:solidFill>
                  <a:srgbClr val="F0EEF0"/>
                </a:solidFill>
                <a:latin typeface="Tw Cen MT" panose="020B0602020104020603" pitchFamily="34" charset="0"/>
              </a:rPr>
              <a:t>خواص حالات المادة</a:t>
            </a:r>
            <a:endParaRPr lang="en-US" sz="24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485F4F5-F041-4D10-BF8A-E9358FF7DEF8}"/>
              </a:ext>
            </a:extLst>
          </p:cNvPr>
          <p:cNvSpPr txBox="1"/>
          <p:nvPr/>
        </p:nvSpPr>
        <p:spPr>
          <a:xfrm rot="16200000">
            <a:off x="-381065" y="3299330"/>
            <a:ext cx="2452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400" b="1" dirty="0">
                <a:solidFill>
                  <a:srgbClr val="F0EEF0"/>
                </a:solidFill>
                <a:latin typeface="Tw Cen MT" panose="020B0602020104020603" pitchFamily="34" charset="0"/>
              </a:rPr>
              <a:t>خواص حالات المادة</a:t>
            </a:r>
            <a:endParaRPr lang="en-US" sz="24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B8DE7AF-2B2D-469E-BB6D-A23EDEA9D0C8}"/>
              </a:ext>
            </a:extLst>
          </p:cNvPr>
          <p:cNvSpPr txBox="1"/>
          <p:nvPr/>
        </p:nvSpPr>
        <p:spPr>
          <a:xfrm rot="16200000">
            <a:off x="-974081" y="3316120"/>
            <a:ext cx="2452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400" b="1" dirty="0">
                <a:solidFill>
                  <a:srgbClr val="F0EEF0"/>
                </a:solidFill>
                <a:latin typeface="Tw Cen MT" panose="020B0602020104020603" pitchFamily="34" charset="0"/>
              </a:rPr>
              <a:t>خواص حالات المادة</a:t>
            </a:r>
            <a:endParaRPr lang="en-US" sz="24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53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74" grpId="0"/>
      <p:bldP spid="75" grpId="0"/>
      <p:bldP spid="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312CB825-EAFB-4901-8C7E-D5477E0D31C8}"/>
              </a:ext>
            </a:extLst>
          </p:cNvPr>
          <p:cNvGrpSpPr/>
          <p:nvPr/>
        </p:nvGrpSpPr>
        <p:grpSpPr>
          <a:xfrm>
            <a:off x="6291866" y="6434347"/>
            <a:ext cx="2789701" cy="304417"/>
            <a:chOff x="4679586" y="878988"/>
            <a:chExt cx="1745757" cy="1905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88C5CD2-8D88-4E1A-968C-C3E256B4316C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9CA212B-3524-454E-9129-17FD0E8983F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487D07D-4424-43AA-9CF5-4A04A38B6C2D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1E021E3-C26E-4AB9-81EB-239E3D1BBAB2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5AD4D6E-2D38-486B-8F61-738D1E4773C2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88F111D-10A0-4CCB-B20B-B33508AA6193}"/>
                </a:ext>
              </a:extLst>
            </p:cNvPr>
            <p:cNvSpPr/>
            <p:nvPr/>
          </p:nvSpPr>
          <p:spPr>
            <a:xfrm>
              <a:off x="6234843" y="878988"/>
              <a:ext cx="190500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8A16B82-6A3C-46F5-8D32-072FDF89864A}"/>
              </a:ext>
            </a:extLst>
          </p:cNvPr>
          <p:cNvGrpSpPr/>
          <p:nvPr/>
        </p:nvGrpSpPr>
        <p:grpSpPr>
          <a:xfrm>
            <a:off x="-289426" y="0"/>
            <a:ext cx="12482920" cy="6858000"/>
            <a:chOff x="-290920" y="0"/>
            <a:chExt cx="12482920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391CEE-E392-4A9D-BD11-6954B994FB42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AC43ACA-5000-40E2-80D3-19833F9F1A3F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9A27401-3327-4871-86AC-B461CA62C3AC}"/>
              </a:ext>
            </a:extLst>
          </p:cNvPr>
          <p:cNvGrpSpPr/>
          <p:nvPr/>
        </p:nvGrpSpPr>
        <p:grpSpPr>
          <a:xfrm>
            <a:off x="746438" y="0"/>
            <a:ext cx="11457552" cy="6858000"/>
            <a:chOff x="213096" y="0"/>
            <a:chExt cx="11457552" cy="685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06C029B-A799-4206-A656-A006D8F83990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328131-EC42-4D6D-A247-91FD3D23E58C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A728384-87ED-4E87-8F78-97EB653FDC67}"/>
                </a:ext>
              </a:extLst>
            </p:cNvPr>
            <p:cNvSpPr txBox="1"/>
            <p:nvPr/>
          </p:nvSpPr>
          <p:spPr>
            <a:xfrm rot="16200000">
              <a:off x="10234270" y="3178075"/>
              <a:ext cx="22264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حالات المادة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0099890-786A-4F87-960D-5DADE5168909}"/>
              </a:ext>
            </a:extLst>
          </p:cNvPr>
          <p:cNvGrpSpPr/>
          <p:nvPr/>
        </p:nvGrpSpPr>
        <p:grpSpPr>
          <a:xfrm>
            <a:off x="-7847639" y="0"/>
            <a:ext cx="9983267" cy="6858000"/>
            <a:chOff x="491575" y="0"/>
            <a:chExt cx="9983267" cy="6858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E9AAB1E-3A13-4745-A574-9EE6806378C9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BC0F905-3F71-4932-B130-39D508C4D117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3EC5869-A976-4328-A864-2BB04E7E7BFC}"/>
                </a:ext>
              </a:extLst>
            </p:cNvPr>
            <p:cNvSpPr txBox="1"/>
            <p:nvPr/>
          </p:nvSpPr>
          <p:spPr>
            <a:xfrm rot="16200000">
              <a:off x="9155634" y="320134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نشاط 1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C8E4AB7-ADC0-4FEE-AE7A-994F5DAD3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E4F6447-6163-4D6A-A8D2-BD63B6CB3A42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CB8CB55-9DEC-4367-900E-7257FE1B874F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DF8E6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DBAEDD6-7153-4AFF-BDC7-5A225B4B5642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FA13E8D-3FCC-4EC2-BD8C-6CE7CA0EC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1382190-201C-4BAE-91F3-296A26671C96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FD3EE0D-FD02-4885-9AC0-03F414A9888F}"/>
              </a:ext>
            </a:extLst>
          </p:cNvPr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0A9D552-2EF0-4DB4-9DC6-F52F2FD55E3C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A27D1F1-923F-4591-A07A-39E775B734F9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A9D6167-F7B8-4BFF-8BC5-2D13EF0CF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6789F00-2688-429D-926C-15F83152FDBE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F862AB6-114D-4C6A-B849-5A11B3650265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0105858-8A3E-4676-96A7-18C1A74E36F4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30BD86A7-5F42-4C55-9B11-76A051B343C3}"/>
              </a:ext>
            </a:extLst>
          </p:cNvPr>
          <p:cNvSpPr txBox="1"/>
          <p:nvPr/>
        </p:nvSpPr>
        <p:spPr>
          <a:xfrm flipH="1">
            <a:off x="2556637" y="3006735"/>
            <a:ext cx="8142033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EG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يوجد حولنا العديد من المواد مثل  الهواء والماء والخشب والتي تختلف كل منها عن بعض في الخواص وقد توجد المادة الواحدة في اكثر من حالة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DDB13DE-A1BA-42CF-A538-16BDD2D854FD}"/>
              </a:ext>
            </a:extLst>
          </p:cNvPr>
          <p:cNvSpPr/>
          <p:nvPr/>
        </p:nvSpPr>
        <p:spPr>
          <a:xfrm flipH="1">
            <a:off x="5372096" y="3247473"/>
            <a:ext cx="6538135" cy="7694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accent6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0377" y="201704"/>
            <a:ext cx="4986724" cy="2805031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FDE03815-D447-461F-9197-305149A4AE76}"/>
              </a:ext>
            </a:extLst>
          </p:cNvPr>
          <p:cNvSpPr txBox="1"/>
          <p:nvPr/>
        </p:nvSpPr>
        <p:spPr>
          <a:xfrm flipH="1">
            <a:off x="3983127" y="4926947"/>
            <a:ext cx="462887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ar-EG" sz="2800" b="1" dirty="0">
                <a:solidFill>
                  <a:srgbClr val="2A9288"/>
                </a:solidFill>
                <a:latin typeface="Tw Cen MT" panose="020B0602020104020603" pitchFamily="34" charset="0"/>
              </a:rPr>
              <a:t>هيا بنا نتعرف على تلك الحالات</a:t>
            </a:r>
            <a:r>
              <a:rPr lang="en-US" sz="2800" b="1" dirty="0">
                <a:solidFill>
                  <a:srgbClr val="2A9288"/>
                </a:solidFill>
                <a:latin typeface="Tw Cen MT" panose="020B0602020104020603" pitchFamily="34" charset="0"/>
              </a:rPr>
              <a:t>…..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5408BC6-DEA7-449F-B239-31FDF697C83F}"/>
              </a:ext>
            </a:extLst>
          </p:cNvPr>
          <p:cNvSpPr txBox="1"/>
          <p:nvPr/>
        </p:nvSpPr>
        <p:spPr>
          <a:xfrm rot="16200000">
            <a:off x="125202" y="3293680"/>
            <a:ext cx="2452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400" b="1" dirty="0">
                <a:solidFill>
                  <a:srgbClr val="F0EEF0"/>
                </a:solidFill>
                <a:latin typeface="Tw Cen MT" panose="020B0602020104020603" pitchFamily="34" charset="0"/>
              </a:rPr>
              <a:t>خواص حالات المادة</a:t>
            </a:r>
            <a:endParaRPr lang="en-US" sz="24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13E4F25-BE1B-4741-AB75-2B72CE0BA207}"/>
              </a:ext>
            </a:extLst>
          </p:cNvPr>
          <p:cNvSpPr txBox="1"/>
          <p:nvPr/>
        </p:nvSpPr>
        <p:spPr>
          <a:xfrm rot="16200000">
            <a:off x="-420062" y="3293679"/>
            <a:ext cx="2452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400" b="1" dirty="0">
                <a:solidFill>
                  <a:srgbClr val="F0EEF0"/>
                </a:solidFill>
                <a:latin typeface="Tw Cen MT" panose="020B0602020104020603" pitchFamily="34" charset="0"/>
              </a:rPr>
              <a:t>خواص حالات المادة</a:t>
            </a:r>
            <a:endParaRPr lang="en-US" sz="24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AAFC43A-BC8F-49CE-92D8-1449EE950015}"/>
              </a:ext>
            </a:extLst>
          </p:cNvPr>
          <p:cNvSpPr txBox="1"/>
          <p:nvPr/>
        </p:nvSpPr>
        <p:spPr>
          <a:xfrm rot="16200000">
            <a:off x="-993762" y="3333046"/>
            <a:ext cx="2452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400" b="1" dirty="0">
                <a:solidFill>
                  <a:srgbClr val="F0EEF0"/>
                </a:solidFill>
                <a:latin typeface="Tw Cen MT" panose="020B0602020104020603" pitchFamily="34" charset="0"/>
              </a:rPr>
              <a:t>خواص حالات المادة</a:t>
            </a:r>
            <a:endParaRPr lang="en-US" sz="24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pic>
        <p:nvPicPr>
          <p:cNvPr id="61" name="Picture 60">
            <a:hlinkClick r:id="rId4" action="ppaction://hlinksldjump"/>
            <a:extLst>
              <a:ext uri="{FF2B5EF4-FFF2-40B4-BE49-F238E27FC236}">
                <a16:creationId xmlns:a16="http://schemas.microsoft.com/office/drawing/2014/main" id="{491E3E97-FD9E-450C-9859-8129040050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171" y="6019464"/>
            <a:ext cx="725999" cy="725999"/>
          </a:xfrm>
          <a:prstGeom prst="rect">
            <a:avLst/>
          </a:prstGeom>
        </p:spPr>
      </p:pic>
      <p:pic>
        <p:nvPicPr>
          <p:cNvPr id="62" name="Picture 61">
            <a:hlinkClick r:id="" action="ppaction://hlinkshowjump?jump=endshow"/>
            <a:extLst>
              <a:ext uri="{FF2B5EF4-FFF2-40B4-BE49-F238E27FC236}">
                <a16:creationId xmlns:a16="http://schemas.microsoft.com/office/drawing/2014/main" id="{40EFACC7-E5FE-473D-A1B6-26BCED6092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685" y="6086246"/>
            <a:ext cx="652518" cy="652518"/>
          </a:xfrm>
          <a:prstGeom prst="rect">
            <a:avLst/>
          </a:prstGeom>
        </p:spPr>
      </p:pic>
      <p:pic>
        <p:nvPicPr>
          <p:cNvPr id="63" name="Picture 6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52E53F9-AE5E-4813-8BE1-A8A682A8D0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286" y="6267041"/>
            <a:ext cx="478422" cy="478422"/>
          </a:xfrm>
          <a:prstGeom prst="rect">
            <a:avLst/>
          </a:prstGeom>
        </p:spPr>
      </p:pic>
      <p:pic>
        <p:nvPicPr>
          <p:cNvPr id="72" name="Picture 7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D076F27-BE19-4CA2-8E0A-C07D5EC94E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84314" y="6269286"/>
            <a:ext cx="478422" cy="478422"/>
          </a:xfrm>
          <a:prstGeom prst="rect">
            <a:avLst/>
          </a:prstGeom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53565F89-4393-4BDD-9D3F-4846D65CDF6E}"/>
              </a:ext>
            </a:extLst>
          </p:cNvPr>
          <p:cNvGrpSpPr/>
          <p:nvPr/>
        </p:nvGrpSpPr>
        <p:grpSpPr>
          <a:xfrm>
            <a:off x="5452445" y="6360695"/>
            <a:ext cx="2789701" cy="304417"/>
            <a:chOff x="4679586" y="878988"/>
            <a:chExt cx="1745757" cy="19050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E198EDA-2068-45DB-A547-C52892404A53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EE58029F-BAE5-4B97-B30D-0E1BA38A9E3F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3B34AC64-2D0F-431E-8E57-6AFDE5A79B8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0CFDE74-C00F-4B79-8897-494DAA84550B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22A1BF0-9F44-4AEC-9B4E-16AD989E3462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5E44044B-5F14-47ED-976C-31EB431AFB0A}"/>
                </a:ext>
              </a:extLst>
            </p:cNvPr>
            <p:cNvSpPr/>
            <p:nvPr/>
          </p:nvSpPr>
          <p:spPr>
            <a:xfrm>
              <a:off x="6234843" y="878988"/>
              <a:ext cx="190500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9937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1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312CB825-EAFB-4901-8C7E-D5477E0D31C8}"/>
              </a:ext>
            </a:extLst>
          </p:cNvPr>
          <p:cNvGrpSpPr/>
          <p:nvPr/>
        </p:nvGrpSpPr>
        <p:grpSpPr>
          <a:xfrm>
            <a:off x="6291866" y="6434347"/>
            <a:ext cx="2789701" cy="304417"/>
            <a:chOff x="4679586" y="878988"/>
            <a:chExt cx="1745757" cy="1905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88C5CD2-8D88-4E1A-968C-C3E256B4316C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9CA212B-3524-454E-9129-17FD0E8983F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487D07D-4424-43AA-9CF5-4A04A38B6C2D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1E021E3-C26E-4AB9-81EB-239E3D1BBAB2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5AD4D6E-2D38-486B-8F61-738D1E4773C2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88F111D-10A0-4CCB-B20B-B33508AA6193}"/>
                </a:ext>
              </a:extLst>
            </p:cNvPr>
            <p:cNvSpPr/>
            <p:nvPr/>
          </p:nvSpPr>
          <p:spPr>
            <a:xfrm>
              <a:off x="6234843" y="878988"/>
              <a:ext cx="190500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8A16B82-6A3C-46F5-8D32-072FDF89864A}"/>
              </a:ext>
            </a:extLst>
          </p:cNvPr>
          <p:cNvGrpSpPr/>
          <p:nvPr/>
        </p:nvGrpSpPr>
        <p:grpSpPr>
          <a:xfrm>
            <a:off x="-289426" y="0"/>
            <a:ext cx="12538228" cy="6858000"/>
            <a:chOff x="-290920" y="0"/>
            <a:chExt cx="12538228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391CEE-E392-4A9D-BD11-6954B994FB42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AC43ACA-5000-40E2-80D3-19833F9F1A3F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022673-C77C-4E8F-AF41-8B283703E87E}"/>
                </a:ext>
              </a:extLst>
            </p:cNvPr>
            <p:cNvSpPr txBox="1"/>
            <p:nvPr/>
          </p:nvSpPr>
          <p:spPr>
            <a:xfrm rot="16200000">
              <a:off x="10928100" y="320135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الإعداد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9A27401-3327-4871-86AC-B461CA62C3AC}"/>
              </a:ext>
            </a:extLst>
          </p:cNvPr>
          <p:cNvGrpSpPr/>
          <p:nvPr/>
        </p:nvGrpSpPr>
        <p:grpSpPr>
          <a:xfrm>
            <a:off x="751614" y="0"/>
            <a:ext cx="11447501" cy="6858000"/>
            <a:chOff x="213096" y="0"/>
            <a:chExt cx="11447501" cy="685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06C029B-A799-4206-A656-A006D8F83990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328131-EC42-4D6D-A247-91FD3D23E58C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0099890-786A-4F87-960D-5DADE5168909}"/>
              </a:ext>
            </a:extLst>
          </p:cNvPr>
          <p:cNvGrpSpPr/>
          <p:nvPr/>
        </p:nvGrpSpPr>
        <p:grpSpPr>
          <a:xfrm>
            <a:off x="1411885" y="0"/>
            <a:ext cx="10795977" cy="6858000"/>
            <a:chOff x="491575" y="0"/>
            <a:chExt cx="9961092" cy="6858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E9AAB1E-3A13-4745-A574-9EE6806378C9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BC0F905-3F71-4932-B130-39D508C4D117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3EC5869-A976-4328-A864-2BB04E7E7BFC}"/>
                </a:ext>
              </a:extLst>
            </p:cNvPr>
            <p:cNvSpPr txBox="1"/>
            <p:nvPr/>
          </p:nvSpPr>
          <p:spPr>
            <a:xfrm rot="16200000">
              <a:off x="9155634" y="3226339"/>
              <a:ext cx="1992086" cy="596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نشاط 1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E4F6447-6163-4D6A-A8D2-BD63B6CB3A42}"/>
              </a:ext>
            </a:extLst>
          </p:cNvPr>
          <p:cNvGrpSpPr/>
          <p:nvPr/>
        </p:nvGrpSpPr>
        <p:grpSpPr>
          <a:xfrm>
            <a:off x="-7928047" y="0"/>
            <a:ext cx="9574094" cy="6858000"/>
            <a:chOff x="491575" y="0"/>
            <a:chExt cx="9574094" cy="68580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CB8CB55-9DEC-4367-900E-7257FE1B874F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DF8E6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DBAEDD6-7153-4AFF-BDC7-5A225B4B5642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FA13E8D-3FCC-4EC2-BD8C-6CE7CA0EC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1382190-201C-4BAE-91F3-296A26671C96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FD3EE0D-FD02-4885-9AC0-03F414A9888F}"/>
              </a:ext>
            </a:extLst>
          </p:cNvPr>
          <p:cNvGrpSpPr/>
          <p:nvPr/>
        </p:nvGrpSpPr>
        <p:grpSpPr>
          <a:xfrm>
            <a:off x="-7581393" y="-1"/>
            <a:ext cx="8692331" cy="6858000"/>
            <a:chOff x="718505" y="-1"/>
            <a:chExt cx="8692331" cy="685800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0A9D552-2EF0-4DB4-9DC6-F52F2FD55E3C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A27D1F1-923F-4591-A07A-39E775B734F9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A9D6167-F7B8-4BFF-8BC5-2D13EF0CF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6789F00-2688-429D-926C-15F83152FDBE}"/>
              </a:ext>
            </a:extLst>
          </p:cNvPr>
          <p:cNvGrpSpPr/>
          <p:nvPr/>
        </p:nvGrpSpPr>
        <p:grpSpPr>
          <a:xfrm>
            <a:off x="-9337932" y="-1"/>
            <a:ext cx="9927504" cy="6858000"/>
            <a:chOff x="-9337032" y="-1"/>
            <a:chExt cx="9927504" cy="685800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F862AB6-114D-4C6A-B849-5A11B3650265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0105858-8A3E-4676-96A7-18C1A74E36F4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FEDC1C60-A0D6-4292-8A86-67D006CC555C}"/>
              </a:ext>
            </a:extLst>
          </p:cNvPr>
          <p:cNvSpPr txBox="1"/>
          <p:nvPr/>
        </p:nvSpPr>
        <p:spPr>
          <a:xfrm flipH="1">
            <a:off x="8925831" y="5084228"/>
            <a:ext cx="2695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600" b="1" dirty="0">
                <a:solidFill>
                  <a:srgbClr val="F0EEF0"/>
                </a:solidFill>
                <a:latin typeface="Tw Cen MT" panose="020B0602020104020603" pitchFamily="34" charset="0"/>
              </a:rPr>
              <a:t>الهدف الوجداني</a:t>
            </a:r>
            <a:endParaRPr lang="en-US" sz="36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DDB13DE-A1BA-42CF-A538-16BDD2D854FD}"/>
              </a:ext>
            </a:extLst>
          </p:cNvPr>
          <p:cNvSpPr/>
          <p:nvPr/>
        </p:nvSpPr>
        <p:spPr>
          <a:xfrm flipH="1">
            <a:off x="5372096" y="3247473"/>
            <a:ext cx="6538135" cy="7694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accent6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036F191-00F2-4623-B3F7-41D2465C6CA8}"/>
              </a:ext>
            </a:extLst>
          </p:cNvPr>
          <p:cNvSpPr txBox="1"/>
          <p:nvPr/>
        </p:nvSpPr>
        <p:spPr>
          <a:xfrm flipH="1">
            <a:off x="1686370" y="371045"/>
            <a:ext cx="891164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ar-EG" sz="2800" b="1" dirty="0">
                <a:solidFill>
                  <a:srgbClr val="C89400"/>
                </a:solidFill>
                <a:latin typeface="Tw Cen MT" panose="020B0602020104020603" pitchFamily="34" charset="0"/>
              </a:rPr>
              <a:t>صنف المواد الموجودة في الصورة الى ثلاث مجموعات  حسب خواصها</a:t>
            </a:r>
            <a:endParaRPr lang="en-US" sz="2800" b="1" dirty="0">
              <a:solidFill>
                <a:srgbClr val="C894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ADF176B-13D5-4DD4-A010-7A5AF6C4527C}"/>
              </a:ext>
            </a:extLst>
          </p:cNvPr>
          <p:cNvGrpSpPr/>
          <p:nvPr/>
        </p:nvGrpSpPr>
        <p:grpSpPr>
          <a:xfrm>
            <a:off x="8639585" y="1413777"/>
            <a:ext cx="1650302" cy="1957171"/>
            <a:chOff x="8942302" y="1985866"/>
            <a:chExt cx="1194297" cy="1416374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59990442-6B9F-4E3D-B6F1-968C56D2F478}"/>
                </a:ext>
              </a:extLst>
            </p:cNvPr>
            <p:cNvSpPr txBox="1"/>
            <p:nvPr/>
          </p:nvSpPr>
          <p:spPr>
            <a:xfrm>
              <a:off x="9081567" y="1985866"/>
              <a:ext cx="900793" cy="1038663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70AE5F6-B6C2-466A-92AF-4AFEE3AAC614}"/>
                </a:ext>
              </a:extLst>
            </p:cNvPr>
            <p:cNvSpPr txBox="1"/>
            <p:nvPr/>
          </p:nvSpPr>
          <p:spPr>
            <a:xfrm>
              <a:off x="8942302" y="3023594"/>
              <a:ext cx="1194297" cy="378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EG" sz="2800" dirty="0">
                  <a:solidFill>
                    <a:srgbClr val="06A7BE"/>
                  </a:solidFill>
                  <a:latin typeface="Aktiv Grotesk l Medium" panose="020B0504020202020204" pitchFamily="34" charset="0"/>
                  <a:ea typeface="Aktiv Grotesk l Medium" panose="020B0504020202020204" pitchFamily="34" charset="0"/>
                  <a:cs typeface="Aktiv Grotesk l Medium" panose="020B0504020202020204" pitchFamily="34" charset="0"/>
                </a:rPr>
                <a:t>بخار ماء</a:t>
              </a:r>
              <a:endParaRPr lang="en-US" sz="2800" dirty="0">
                <a:solidFill>
                  <a:srgbClr val="06A7BE"/>
                </a:solidFill>
                <a:latin typeface="Aktiv Grotesk l Medium" panose="020B0504020202020204" pitchFamily="34" charset="0"/>
                <a:ea typeface="Aktiv Grotesk l Medium" panose="020B0504020202020204" pitchFamily="34" charset="0"/>
                <a:cs typeface="Aktiv Grotesk l Medium" panose="020B0504020202020204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A77CCC3-9A37-476F-A5F6-16BFBCF55751}"/>
              </a:ext>
            </a:extLst>
          </p:cNvPr>
          <p:cNvGrpSpPr/>
          <p:nvPr/>
        </p:nvGrpSpPr>
        <p:grpSpPr>
          <a:xfrm>
            <a:off x="5306690" y="1303466"/>
            <a:ext cx="1788475" cy="1999532"/>
            <a:chOff x="5708685" y="1377949"/>
            <a:chExt cx="1194297" cy="1335236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A75F74AF-E1A6-412A-B3FA-DABE9CD6F0DF}"/>
                </a:ext>
              </a:extLst>
            </p:cNvPr>
            <p:cNvSpPr txBox="1"/>
            <p:nvPr/>
          </p:nvSpPr>
          <p:spPr>
            <a:xfrm>
              <a:off x="5896007" y="1377949"/>
              <a:ext cx="844061" cy="950129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790FC66F-66FA-4B60-B913-C5D3C631824C}"/>
                </a:ext>
              </a:extLst>
            </p:cNvPr>
            <p:cNvSpPr txBox="1"/>
            <p:nvPr/>
          </p:nvSpPr>
          <p:spPr>
            <a:xfrm>
              <a:off x="5708685" y="2322687"/>
              <a:ext cx="1194297" cy="390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EG" sz="3200" dirty="0">
                  <a:solidFill>
                    <a:srgbClr val="6082C4"/>
                  </a:solidFill>
                  <a:latin typeface="Aktiv Grotesk l Medium" panose="020B0504020202020204" pitchFamily="34" charset="0"/>
                  <a:ea typeface="Aktiv Grotesk l Medium" panose="020B0504020202020204" pitchFamily="34" charset="0"/>
                  <a:cs typeface="Aktiv Grotesk l Medium" panose="020B0504020202020204" pitchFamily="34" charset="0"/>
                </a:rPr>
                <a:t>ماء</a:t>
              </a:r>
              <a:endParaRPr lang="en-US" sz="3200" dirty="0">
                <a:solidFill>
                  <a:srgbClr val="6082C4"/>
                </a:solidFill>
                <a:latin typeface="Aktiv Grotesk l Medium" panose="020B0504020202020204" pitchFamily="34" charset="0"/>
                <a:ea typeface="Aktiv Grotesk l Medium" panose="020B0504020202020204" pitchFamily="34" charset="0"/>
                <a:cs typeface="Aktiv Grotesk l Medium" panose="020B0504020202020204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F0303BE-7CA8-45F0-B387-A4D9E15BF70D}"/>
              </a:ext>
            </a:extLst>
          </p:cNvPr>
          <p:cNvGrpSpPr/>
          <p:nvPr/>
        </p:nvGrpSpPr>
        <p:grpSpPr>
          <a:xfrm>
            <a:off x="2527511" y="1189019"/>
            <a:ext cx="1888892" cy="2710329"/>
            <a:chOff x="2553556" y="1410874"/>
            <a:chExt cx="1463924" cy="2100552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392D4B12-9817-4B54-BA0D-29DBB6FBB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3556" y="1410874"/>
              <a:ext cx="706500" cy="2100552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F64A41AF-BEA8-44DF-AF89-480E9D89080E}"/>
                </a:ext>
              </a:extLst>
            </p:cNvPr>
            <p:cNvSpPr txBox="1"/>
            <p:nvPr/>
          </p:nvSpPr>
          <p:spPr>
            <a:xfrm>
              <a:off x="2823183" y="2269689"/>
              <a:ext cx="1194297" cy="453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EG" sz="3200" dirty="0">
                  <a:solidFill>
                    <a:srgbClr val="FF0000"/>
                  </a:solidFill>
                  <a:latin typeface="Aktiv Grotesk l Medium" panose="020B0504020202020204" pitchFamily="34" charset="0"/>
                  <a:ea typeface="Aktiv Grotesk l Medium" panose="020B0504020202020204" pitchFamily="34" charset="0"/>
                  <a:cs typeface="Aktiv Grotesk l Medium" panose="020B0504020202020204" pitchFamily="34" charset="0"/>
                </a:rPr>
                <a:t>هواء</a:t>
              </a:r>
              <a:endParaRPr lang="en-US" sz="3200" dirty="0">
                <a:solidFill>
                  <a:srgbClr val="FF0000"/>
                </a:solidFill>
                <a:latin typeface="Aktiv Grotesk l Medium" panose="020B0504020202020204" pitchFamily="34" charset="0"/>
                <a:ea typeface="Aktiv Grotesk l Medium" panose="020B0504020202020204" pitchFamily="34" charset="0"/>
                <a:cs typeface="Aktiv Grotesk l Medium" panose="020B0504020202020204" pitchFamily="34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649BB3B-D0CB-48F2-8443-3A65D6974E6D}"/>
              </a:ext>
            </a:extLst>
          </p:cNvPr>
          <p:cNvGrpSpPr/>
          <p:nvPr/>
        </p:nvGrpSpPr>
        <p:grpSpPr>
          <a:xfrm>
            <a:off x="2187553" y="4108868"/>
            <a:ext cx="2295408" cy="1555411"/>
            <a:chOff x="2784947" y="4368730"/>
            <a:chExt cx="1532814" cy="1038663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C2B5ACA7-A680-4720-BEB4-B897F19BAF6C}"/>
                </a:ext>
              </a:extLst>
            </p:cNvPr>
            <p:cNvSpPr txBox="1"/>
            <p:nvPr/>
          </p:nvSpPr>
          <p:spPr>
            <a:xfrm>
              <a:off x="3416968" y="4368730"/>
              <a:ext cx="900793" cy="1038663"/>
            </a:xfrm>
            <a:prstGeom prst="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74579C8E-B171-4BB2-9C33-29ACDAB3E4BE}"/>
                </a:ext>
              </a:extLst>
            </p:cNvPr>
            <p:cNvSpPr txBox="1"/>
            <p:nvPr/>
          </p:nvSpPr>
          <p:spPr>
            <a:xfrm>
              <a:off x="2784947" y="4460104"/>
              <a:ext cx="1194297" cy="390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EG" sz="3200" dirty="0">
                  <a:solidFill>
                    <a:srgbClr val="E06B34"/>
                  </a:solidFill>
                  <a:latin typeface="Aktiv Grotesk l Medium" panose="020B0504020202020204" pitchFamily="34" charset="0"/>
                  <a:ea typeface="Aktiv Grotesk l Medium" panose="020B0504020202020204" pitchFamily="34" charset="0"/>
                  <a:cs typeface="Aktiv Grotesk l Medium" panose="020B0504020202020204" pitchFamily="34" charset="0"/>
                </a:rPr>
                <a:t>قلم</a:t>
              </a:r>
              <a:endParaRPr lang="en-US" sz="3200" dirty="0">
                <a:solidFill>
                  <a:srgbClr val="E06B34"/>
                </a:solidFill>
                <a:latin typeface="Aktiv Grotesk l Medium" panose="020B0504020202020204" pitchFamily="34" charset="0"/>
                <a:ea typeface="Aktiv Grotesk l Medium" panose="020B0504020202020204" pitchFamily="34" charset="0"/>
                <a:cs typeface="Aktiv Grotesk l Medium" panose="020B0504020202020204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0D0844B-7416-4843-BF35-423879574E0E}"/>
              </a:ext>
            </a:extLst>
          </p:cNvPr>
          <p:cNvGrpSpPr/>
          <p:nvPr/>
        </p:nvGrpSpPr>
        <p:grpSpPr>
          <a:xfrm>
            <a:off x="5400194" y="3555000"/>
            <a:ext cx="1788475" cy="2109279"/>
            <a:chOff x="5582155" y="3501241"/>
            <a:chExt cx="1194297" cy="1408522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9D9041B9-6901-4EE7-8A95-036C3EF7812A}"/>
                </a:ext>
              </a:extLst>
            </p:cNvPr>
            <p:cNvSpPr txBox="1"/>
            <p:nvPr/>
          </p:nvSpPr>
          <p:spPr>
            <a:xfrm>
              <a:off x="5701789" y="3501241"/>
              <a:ext cx="900793" cy="1038663"/>
            </a:xfrm>
            <a:prstGeom prst="rect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1A77783E-255A-4A1B-8E84-DF9DBB87E5D2}"/>
                </a:ext>
              </a:extLst>
            </p:cNvPr>
            <p:cNvSpPr txBox="1"/>
            <p:nvPr/>
          </p:nvSpPr>
          <p:spPr>
            <a:xfrm>
              <a:off x="5582155" y="4519265"/>
              <a:ext cx="1194297" cy="390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EG" sz="3200" dirty="0">
                  <a:solidFill>
                    <a:srgbClr val="698830"/>
                  </a:solidFill>
                  <a:latin typeface="Aktiv Grotesk l Medium" panose="020B0504020202020204" pitchFamily="34" charset="0"/>
                  <a:ea typeface="Aktiv Grotesk l Medium" panose="020B0504020202020204" pitchFamily="34" charset="0"/>
                  <a:cs typeface="Aktiv Grotesk l Medium" panose="020B0504020202020204" pitchFamily="34" charset="0"/>
                </a:rPr>
                <a:t>زيت</a:t>
              </a:r>
              <a:endParaRPr lang="en-US" sz="3200" dirty="0">
                <a:solidFill>
                  <a:srgbClr val="698830"/>
                </a:solidFill>
                <a:latin typeface="Aktiv Grotesk l Medium" panose="020B0504020202020204" pitchFamily="34" charset="0"/>
                <a:ea typeface="Aktiv Grotesk l Medium" panose="020B0504020202020204" pitchFamily="34" charset="0"/>
                <a:cs typeface="Aktiv Grotesk l Medium" panose="020B0504020202020204" pitchFamily="34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941FE56-44C8-458C-A325-7E0DC0B8D5CA}"/>
              </a:ext>
            </a:extLst>
          </p:cNvPr>
          <p:cNvGrpSpPr/>
          <p:nvPr/>
        </p:nvGrpSpPr>
        <p:grpSpPr>
          <a:xfrm>
            <a:off x="8271102" y="4047819"/>
            <a:ext cx="2232264" cy="1845475"/>
            <a:chOff x="8004716" y="4347899"/>
            <a:chExt cx="1281550" cy="1059493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E4BE86D1-9FC4-4BEF-8B92-BD5235CA5C33}"/>
                </a:ext>
              </a:extLst>
            </p:cNvPr>
            <p:cNvSpPr txBox="1"/>
            <p:nvPr/>
          </p:nvSpPr>
          <p:spPr>
            <a:xfrm>
              <a:off x="8004716" y="4368729"/>
              <a:ext cx="900793" cy="1038663"/>
            </a:xfrm>
            <a:prstGeom prst="rect">
              <a:avLst/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D91DDFD4-7445-4378-8CEE-3202ABB185A8}"/>
                </a:ext>
              </a:extLst>
            </p:cNvPr>
            <p:cNvSpPr txBox="1"/>
            <p:nvPr/>
          </p:nvSpPr>
          <p:spPr>
            <a:xfrm>
              <a:off x="8091969" y="4347899"/>
              <a:ext cx="1194297" cy="335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EG" sz="3200" dirty="0">
                  <a:solidFill>
                    <a:srgbClr val="CC955F"/>
                  </a:solidFill>
                  <a:latin typeface="Aktiv Grotesk l Medium" panose="020B0504020202020204" pitchFamily="34" charset="0"/>
                  <a:ea typeface="Aktiv Grotesk l Medium" panose="020B0504020202020204" pitchFamily="34" charset="0"/>
                  <a:cs typeface="Aktiv Grotesk l Medium" panose="020B0504020202020204" pitchFamily="34" charset="0"/>
                </a:rPr>
                <a:t>مسطرة</a:t>
              </a:r>
              <a:endParaRPr lang="en-US" sz="3200" dirty="0">
                <a:solidFill>
                  <a:srgbClr val="CC955F"/>
                </a:solidFill>
                <a:latin typeface="Aktiv Grotesk l Medium" panose="020B0504020202020204" pitchFamily="34" charset="0"/>
                <a:ea typeface="Aktiv Grotesk l Medium" panose="020B0504020202020204" pitchFamily="34" charset="0"/>
                <a:cs typeface="Aktiv Grotesk l Medium" panose="020B0504020202020204" pitchFamily="34" charset="0"/>
              </a:endParaRPr>
            </a:p>
          </p:txBody>
        </p: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35AFA872-33BC-41A8-A139-012C69FA5871}"/>
              </a:ext>
            </a:extLst>
          </p:cNvPr>
          <p:cNvSpPr txBox="1"/>
          <p:nvPr/>
        </p:nvSpPr>
        <p:spPr>
          <a:xfrm rot="16200000">
            <a:off x="173338" y="3292751"/>
            <a:ext cx="2452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400" b="1" dirty="0">
                <a:solidFill>
                  <a:srgbClr val="F0EEF0"/>
                </a:solidFill>
                <a:latin typeface="Tw Cen MT" panose="020B0602020104020603" pitchFamily="34" charset="0"/>
              </a:rPr>
              <a:t>خواص حالات المادة</a:t>
            </a:r>
            <a:endParaRPr lang="en-US" sz="24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8618C39-DF5C-4418-A953-65825A01EC1A}"/>
              </a:ext>
            </a:extLst>
          </p:cNvPr>
          <p:cNvSpPr txBox="1"/>
          <p:nvPr/>
        </p:nvSpPr>
        <p:spPr>
          <a:xfrm rot="16200000">
            <a:off x="-347466" y="3292750"/>
            <a:ext cx="2452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400" b="1" dirty="0">
                <a:solidFill>
                  <a:srgbClr val="F0EEF0"/>
                </a:solidFill>
                <a:latin typeface="Tw Cen MT" panose="020B0602020104020603" pitchFamily="34" charset="0"/>
              </a:rPr>
              <a:t>خواص حالات المادة</a:t>
            </a:r>
            <a:endParaRPr lang="en-US" sz="24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65D3D50-8682-4A76-8EA7-B54EA8B99939}"/>
              </a:ext>
            </a:extLst>
          </p:cNvPr>
          <p:cNvSpPr txBox="1"/>
          <p:nvPr/>
        </p:nvSpPr>
        <p:spPr>
          <a:xfrm rot="16200000">
            <a:off x="-893503" y="3241085"/>
            <a:ext cx="2452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400" b="1" dirty="0">
                <a:solidFill>
                  <a:srgbClr val="F0EEF0"/>
                </a:solidFill>
                <a:latin typeface="Tw Cen MT" panose="020B0602020104020603" pitchFamily="34" charset="0"/>
              </a:rPr>
              <a:t>خواص حالات المادة</a:t>
            </a:r>
            <a:endParaRPr lang="en-US" sz="24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pic>
        <p:nvPicPr>
          <p:cNvPr id="80" name="Picture 79">
            <a:hlinkClick r:id="rId9" action="ppaction://hlinksldjump"/>
            <a:extLst>
              <a:ext uri="{FF2B5EF4-FFF2-40B4-BE49-F238E27FC236}">
                <a16:creationId xmlns:a16="http://schemas.microsoft.com/office/drawing/2014/main" id="{80D7145F-073E-4C74-9CFA-88BE25BF31E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555" y="6086001"/>
            <a:ext cx="725999" cy="725999"/>
          </a:xfrm>
          <a:prstGeom prst="rect">
            <a:avLst/>
          </a:prstGeom>
        </p:spPr>
      </p:pic>
      <p:pic>
        <p:nvPicPr>
          <p:cNvPr id="81" name="Picture 80">
            <a:hlinkClick r:id="" action="ppaction://hlinkshowjump?jump=endshow"/>
            <a:extLst>
              <a:ext uri="{FF2B5EF4-FFF2-40B4-BE49-F238E27FC236}">
                <a16:creationId xmlns:a16="http://schemas.microsoft.com/office/drawing/2014/main" id="{6A8A0E9F-2237-44E9-8796-D9A5E994A75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735" y="6127310"/>
            <a:ext cx="652518" cy="652518"/>
          </a:xfrm>
          <a:prstGeom prst="rect">
            <a:avLst/>
          </a:prstGeom>
        </p:spPr>
      </p:pic>
      <p:pic>
        <p:nvPicPr>
          <p:cNvPr id="82" name="Picture 8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22E636F-F356-4A4D-A17F-5FF010829D4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230" y="6274975"/>
            <a:ext cx="478422" cy="478422"/>
          </a:xfrm>
          <a:prstGeom prst="rect">
            <a:avLst/>
          </a:prstGeom>
        </p:spPr>
      </p:pic>
      <p:pic>
        <p:nvPicPr>
          <p:cNvPr id="84" name="Picture 8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473AD0-ABA7-4FD5-AD4E-A3315D8F386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22258" y="6277220"/>
            <a:ext cx="478422" cy="478422"/>
          </a:xfrm>
          <a:prstGeom prst="rect">
            <a:avLst/>
          </a:prstGeom>
        </p:spPr>
      </p:pic>
      <p:grpSp>
        <p:nvGrpSpPr>
          <p:cNvPr id="85" name="Group 84">
            <a:extLst>
              <a:ext uri="{FF2B5EF4-FFF2-40B4-BE49-F238E27FC236}">
                <a16:creationId xmlns:a16="http://schemas.microsoft.com/office/drawing/2014/main" id="{8BF398BB-F125-4125-808E-6167959D0EDA}"/>
              </a:ext>
            </a:extLst>
          </p:cNvPr>
          <p:cNvGrpSpPr/>
          <p:nvPr/>
        </p:nvGrpSpPr>
        <p:grpSpPr>
          <a:xfrm>
            <a:off x="5490389" y="6368629"/>
            <a:ext cx="2789701" cy="304417"/>
            <a:chOff x="4679586" y="878988"/>
            <a:chExt cx="1745757" cy="1905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FC6159C6-27CF-4771-835B-E2BF228F0936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C945D4F6-7CF8-406D-B47D-7C924A2BC26E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14490505-2BFD-4523-A1CF-9DC9F50F78AA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37933EC1-C87E-4025-A49E-1CA7EE4CDB77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C183EC9-65A7-425F-99F1-8709928E60D2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F5F9648-5F97-4578-8DE2-BD12FA8E8727}"/>
                </a:ext>
              </a:extLst>
            </p:cNvPr>
            <p:cNvSpPr/>
            <p:nvPr/>
          </p:nvSpPr>
          <p:spPr>
            <a:xfrm>
              <a:off x="6234843" y="878988"/>
              <a:ext cx="190500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764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312CB825-EAFB-4901-8C7E-D5477E0D31C8}"/>
              </a:ext>
            </a:extLst>
          </p:cNvPr>
          <p:cNvGrpSpPr/>
          <p:nvPr/>
        </p:nvGrpSpPr>
        <p:grpSpPr>
          <a:xfrm>
            <a:off x="6291866" y="6434347"/>
            <a:ext cx="2789701" cy="304417"/>
            <a:chOff x="4679586" y="878988"/>
            <a:chExt cx="1745757" cy="1905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88C5CD2-8D88-4E1A-968C-C3E256B4316C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9CA212B-3524-454E-9129-17FD0E8983F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487D07D-4424-43AA-9CF5-4A04A38B6C2D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1E021E3-C26E-4AB9-81EB-239E3D1BBAB2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5AD4D6E-2D38-486B-8F61-738D1E4773C2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88F111D-10A0-4CCB-B20B-B33508AA6193}"/>
                </a:ext>
              </a:extLst>
            </p:cNvPr>
            <p:cNvSpPr/>
            <p:nvPr/>
          </p:nvSpPr>
          <p:spPr>
            <a:xfrm>
              <a:off x="6234843" y="878988"/>
              <a:ext cx="190500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8A16B82-6A3C-46F5-8D32-072FDF89864A}"/>
              </a:ext>
            </a:extLst>
          </p:cNvPr>
          <p:cNvGrpSpPr/>
          <p:nvPr/>
        </p:nvGrpSpPr>
        <p:grpSpPr>
          <a:xfrm>
            <a:off x="-289426" y="0"/>
            <a:ext cx="12538228" cy="6858000"/>
            <a:chOff x="-290920" y="0"/>
            <a:chExt cx="12538228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391CEE-E392-4A9D-BD11-6954B994FB42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AC43ACA-5000-40E2-80D3-19833F9F1A3F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022673-C77C-4E8F-AF41-8B283703E87E}"/>
                </a:ext>
              </a:extLst>
            </p:cNvPr>
            <p:cNvSpPr txBox="1"/>
            <p:nvPr/>
          </p:nvSpPr>
          <p:spPr>
            <a:xfrm rot="16200000">
              <a:off x="10928100" y="320135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الإعداد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9A27401-3327-4871-86AC-B461CA62C3AC}"/>
              </a:ext>
            </a:extLst>
          </p:cNvPr>
          <p:cNvGrpSpPr/>
          <p:nvPr/>
        </p:nvGrpSpPr>
        <p:grpSpPr>
          <a:xfrm>
            <a:off x="751614" y="0"/>
            <a:ext cx="11466376" cy="6858000"/>
            <a:chOff x="213096" y="0"/>
            <a:chExt cx="11466376" cy="685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06C029B-A799-4206-A656-A006D8F83990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328131-EC42-4D6D-A247-91FD3D23E58C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A728384-87ED-4E87-8F78-97EB653FDC67}"/>
                </a:ext>
              </a:extLst>
            </p:cNvPr>
            <p:cNvSpPr txBox="1"/>
            <p:nvPr/>
          </p:nvSpPr>
          <p:spPr>
            <a:xfrm rot="16200000">
              <a:off x="10360264" y="320134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الأهداف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0099890-786A-4F87-960D-5DADE5168909}"/>
              </a:ext>
            </a:extLst>
          </p:cNvPr>
          <p:cNvGrpSpPr/>
          <p:nvPr/>
        </p:nvGrpSpPr>
        <p:grpSpPr>
          <a:xfrm>
            <a:off x="1423460" y="0"/>
            <a:ext cx="10795977" cy="6858000"/>
            <a:chOff x="491575" y="0"/>
            <a:chExt cx="9961092" cy="6858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E9AAB1E-3A13-4745-A574-9EE6806378C9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BC0F905-3F71-4932-B130-39D508C4D117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746A405-31EF-43C6-85C4-CDED022787D2}"/>
              </a:ext>
            </a:extLst>
          </p:cNvPr>
          <p:cNvGrpSpPr/>
          <p:nvPr/>
        </p:nvGrpSpPr>
        <p:grpSpPr>
          <a:xfrm>
            <a:off x="863400" y="0"/>
            <a:ext cx="11356425" cy="6858000"/>
            <a:chOff x="874974" y="0"/>
            <a:chExt cx="11356425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A2EBA64-5FE9-4246-B155-D12D9784A84E}"/>
                </a:ext>
              </a:extLst>
            </p:cNvPr>
            <p:cNvGrpSpPr/>
            <p:nvPr/>
          </p:nvGrpSpPr>
          <p:grpSpPr>
            <a:xfrm>
              <a:off x="874974" y="0"/>
              <a:ext cx="11356425" cy="6858000"/>
              <a:chOff x="874974" y="0"/>
              <a:chExt cx="11356425" cy="6858000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CB8CB55-9DEC-4367-900E-7257FE1B874F}"/>
                  </a:ext>
                </a:extLst>
              </p:cNvPr>
              <p:cNvSpPr/>
              <p:nvPr/>
            </p:nvSpPr>
            <p:spPr>
              <a:xfrm>
                <a:off x="874974" y="0"/>
                <a:ext cx="11325955" cy="6858000"/>
              </a:xfrm>
              <a:prstGeom prst="rect">
                <a:avLst/>
              </a:prstGeom>
              <a:solidFill>
                <a:srgbClr val="FDF8E6"/>
              </a:solidFill>
              <a:ln>
                <a:noFill/>
              </a:ln>
              <a:effectLst>
                <a:outerShdw blurRad="215900" dist="38100" sx="101000" sy="101000" algn="l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DBAEDD6-7153-4AFF-BDC7-5A225B4B5642}"/>
                  </a:ext>
                </a:extLst>
              </p:cNvPr>
              <p:cNvSpPr/>
              <p:nvPr/>
            </p:nvSpPr>
            <p:spPr>
              <a:xfrm>
                <a:off x="11188286" y="2337440"/>
                <a:ext cx="1043113" cy="2360918"/>
              </a:xfrm>
              <a:custGeom>
                <a:avLst/>
                <a:gdLst>
                  <a:gd name="connsiteX0" fmla="*/ 1168400 w 1168400"/>
                  <a:gd name="connsiteY0" fmla="*/ 0 h 2360918"/>
                  <a:gd name="connsiteX1" fmla="*/ 1168400 w 1168400"/>
                  <a:gd name="connsiteY1" fmla="*/ 2360918 h 2360918"/>
                  <a:gd name="connsiteX2" fmla="*/ 1060340 w 1168400"/>
                  <a:gd name="connsiteY2" fmla="*/ 2355461 h 2360918"/>
                  <a:gd name="connsiteX3" fmla="*/ 0 w 1168400"/>
                  <a:gd name="connsiteY3" fmla="*/ 1180459 h 2360918"/>
                  <a:gd name="connsiteX4" fmla="*/ 1060340 w 1168400"/>
                  <a:gd name="connsiteY4" fmla="*/ 5457 h 2360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8400" h="2360918">
                    <a:moveTo>
                      <a:pt x="1168400" y="0"/>
                    </a:moveTo>
                    <a:lnTo>
                      <a:pt x="1168400" y="2360918"/>
                    </a:lnTo>
                    <a:lnTo>
                      <a:pt x="1060340" y="2355461"/>
                    </a:lnTo>
                    <a:cubicBezTo>
                      <a:pt x="464762" y="2294977"/>
                      <a:pt x="0" y="1791994"/>
                      <a:pt x="0" y="1180459"/>
                    </a:cubicBezTo>
                    <a:cubicBezTo>
                      <a:pt x="0" y="568924"/>
                      <a:pt x="464762" y="65941"/>
                      <a:pt x="1060340" y="5457"/>
                    </a:cubicBezTo>
                    <a:close/>
                  </a:path>
                </a:pathLst>
              </a:custGeom>
              <a:solidFill>
                <a:srgbClr val="5D73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2F9D37B-DE70-4087-8A7F-BBA0BAF5B6CF}"/>
                </a:ext>
              </a:extLst>
            </p:cNvPr>
            <p:cNvSpPr txBox="1"/>
            <p:nvPr/>
          </p:nvSpPr>
          <p:spPr>
            <a:xfrm rot="16200000">
              <a:off x="10719789" y="3257226"/>
              <a:ext cx="2452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24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خواص حالات المادة</a:t>
              </a:r>
              <a:endParaRPr lang="en-US" sz="24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1382190-201C-4BAE-91F3-296A26671C96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FD3EE0D-FD02-4885-9AC0-03F414A9888F}"/>
              </a:ext>
            </a:extLst>
          </p:cNvPr>
          <p:cNvGrpSpPr/>
          <p:nvPr/>
        </p:nvGrpSpPr>
        <p:grpSpPr>
          <a:xfrm>
            <a:off x="-7589115" y="-24715"/>
            <a:ext cx="8692331" cy="6858000"/>
            <a:chOff x="718505" y="-1"/>
            <a:chExt cx="8692331" cy="685800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0A9D552-2EF0-4DB4-9DC6-F52F2FD55E3C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A27D1F1-923F-4591-A07A-39E775B734F9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A9D6167-F7B8-4BFF-8BC5-2D13EF0CF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6789F00-2688-429D-926C-15F83152FDBE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F862AB6-114D-4C6A-B849-5A11B3650265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0105858-8A3E-4676-96A7-18C1A74E36F4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FDDB13DE-A1BA-42CF-A538-16BDD2D854FD}"/>
              </a:ext>
            </a:extLst>
          </p:cNvPr>
          <p:cNvSpPr/>
          <p:nvPr/>
        </p:nvSpPr>
        <p:spPr>
          <a:xfrm flipH="1">
            <a:off x="5372096" y="3247473"/>
            <a:ext cx="6538135" cy="7694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accent6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98F83095-E886-4173-8D5C-14E3D228C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301" y="758352"/>
            <a:ext cx="3773529" cy="3028647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39B1C2C5-2B48-4DD3-91A9-316A023B48FA}"/>
              </a:ext>
            </a:extLst>
          </p:cNvPr>
          <p:cNvSpPr txBox="1"/>
          <p:nvPr/>
        </p:nvSpPr>
        <p:spPr>
          <a:xfrm flipH="1">
            <a:off x="7297210" y="204466"/>
            <a:ext cx="389315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ar-EG" sz="2800" b="1" dirty="0">
                <a:solidFill>
                  <a:srgbClr val="5D7373"/>
                </a:solidFill>
                <a:latin typeface="Tw Cen MT" panose="020B0602020104020603" pitchFamily="34" charset="0"/>
              </a:rPr>
              <a:t>اولا شكل وحجم المادة الصلبة</a:t>
            </a:r>
            <a:endParaRPr lang="en-US" sz="2800" b="1" dirty="0">
              <a:solidFill>
                <a:srgbClr val="5D7373"/>
              </a:solidFill>
              <a:latin typeface="Tw Cen MT" panose="020B0602020104020603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1E04204-50A4-4C72-8749-EAAF43BF16C3}"/>
              </a:ext>
            </a:extLst>
          </p:cNvPr>
          <p:cNvSpPr txBox="1"/>
          <p:nvPr/>
        </p:nvSpPr>
        <p:spPr>
          <a:xfrm flipH="1">
            <a:off x="5952034" y="3610292"/>
            <a:ext cx="158115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ar-EG" sz="2000" b="1" dirty="0">
                <a:latin typeface="Tw Cen MT" panose="020B0602020104020603" pitchFamily="34" charset="0"/>
              </a:rPr>
              <a:t>حجم الحجر ثابت</a:t>
            </a:r>
            <a:r>
              <a:rPr lang="ar-EG" sz="2800" b="1" dirty="0">
                <a:solidFill>
                  <a:srgbClr val="5D7373"/>
                </a:solidFill>
                <a:latin typeface="Tw Cen MT" panose="020B0602020104020603" pitchFamily="34" charset="0"/>
              </a:rPr>
              <a:t> </a:t>
            </a:r>
            <a:endParaRPr lang="en-US" sz="2800" b="1" dirty="0">
              <a:solidFill>
                <a:srgbClr val="5D7373"/>
              </a:solidFill>
              <a:latin typeface="Tw Cen MT" panose="020B0602020104020603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3447404-D9B3-45E1-B9A1-C1AD37E0EC69}"/>
              </a:ext>
            </a:extLst>
          </p:cNvPr>
          <p:cNvSpPr txBox="1"/>
          <p:nvPr/>
        </p:nvSpPr>
        <p:spPr>
          <a:xfrm flipH="1">
            <a:off x="6949977" y="4383090"/>
            <a:ext cx="389315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ar-EG" sz="2800" b="1" dirty="0">
                <a:solidFill>
                  <a:srgbClr val="695A8B"/>
                </a:solidFill>
                <a:latin typeface="Tw Cen MT" panose="020B0602020104020603" pitchFamily="34" charset="0"/>
              </a:rPr>
              <a:t>من المثال السابق يتضح ان :</a:t>
            </a:r>
            <a:endParaRPr lang="en-US" sz="2800" b="1" dirty="0">
              <a:solidFill>
                <a:srgbClr val="695A8B"/>
              </a:solidFill>
              <a:latin typeface="Tw Cen MT" panose="020B0602020104020603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D81D7AC-EAA7-4563-A5E8-81FEFB57B7EE}"/>
              </a:ext>
            </a:extLst>
          </p:cNvPr>
          <p:cNvSpPr txBox="1"/>
          <p:nvPr/>
        </p:nvSpPr>
        <p:spPr>
          <a:xfrm flipH="1">
            <a:off x="1651702" y="5039291"/>
            <a:ext cx="637821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ar-EG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ان المادة الصلبة لها حجم ثابت وشكل ثابت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4396F8B-EA4C-48C5-9FBE-7CCADA1A3EB3}"/>
              </a:ext>
            </a:extLst>
          </p:cNvPr>
          <p:cNvSpPr txBox="1"/>
          <p:nvPr/>
        </p:nvSpPr>
        <p:spPr>
          <a:xfrm rot="16200000">
            <a:off x="-339997" y="3287065"/>
            <a:ext cx="2452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400" b="1" dirty="0">
                <a:solidFill>
                  <a:srgbClr val="F0EEF0"/>
                </a:solidFill>
                <a:latin typeface="Tw Cen MT" panose="020B0602020104020603" pitchFamily="34" charset="0"/>
              </a:rPr>
              <a:t>خواص حالات المادة</a:t>
            </a:r>
            <a:endParaRPr lang="en-US" sz="24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E319229-8D83-49F7-8753-5E557FD992EE}"/>
              </a:ext>
            </a:extLst>
          </p:cNvPr>
          <p:cNvSpPr txBox="1"/>
          <p:nvPr/>
        </p:nvSpPr>
        <p:spPr>
          <a:xfrm rot="16200000">
            <a:off x="-937272" y="3336257"/>
            <a:ext cx="2452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400" b="1" dirty="0">
                <a:solidFill>
                  <a:srgbClr val="F0EEF0"/>
                </a:solidFill>
                <a:latin typeface="Tw Cen MT" panose="020B0602020104020603" pitchFamily="34" charset="0"/>
              </a:rPr>
              <a:t>خواص حالات المادة</a:t>
            </a:r>
            <a:endParaRPr lang="en-US" sz="24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pic>
        <p:nvPicPr>
          <p:cNvPr id="57" name="Picture 56">
            <a:hlinkClick r:id="rId4" action="ppaction://hlinksldjump"/>
            <a:extLst>
              <a:ext uri="{FF2B5EF4-FFF2-40B4-BE49-F238E27FC236}">
                <a16:creationId xmlns:a16="http://schemas.microsoft.com/office/drawing/2014/main" id="{64FA58C6-6FB8-4635-A453-231B444608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026" y="6021712"/>
            <a:ext cx="725999" cy="725999"/>
          </a:xfrm>
          <a:prstGeom prst="rect">
            <a:avLst/>
          </a:prstGeom>
        </p:spPr>
      </p:pic>
      <p:pic>
        <p:nvPicPr>
          <p:cNvPr id="72" name="Picture 71">
            <a:hlinkClick r:id="" action="ppaction://hlinkshowjump?jump=endshow"/>
            <a:extLst>
              <a:ext uri="{FF2B5EF4-FFF2-40B4-BE49-F238E27FC236}">
                <a16:creationId xmlns:a16="http://schemas.microsoft.com/office/drawing/2014/main" id="{DE28BC4F-56EA-44B1-AF32-9781B63C33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871" y="6083528"/>
            <a:ext cx="652518" cy="652518"/>
          </a:xfrm>
          <a:prstGeom prst="rect">
            <a:avLst/>
          </a:prstGeom>
        </p:spPr>
      </p:pic>
      <p:pic>
        <p:nvPicPr>
          <p:cNvPr id="73" name="Picture 7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8E464BF-D73F-4BD0-9D47-1D31E417DE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791" y="6269763"/>
            <a:ext cx="478422" cy="478422"/>
          </a:xfrm>
          <a:prstGeom prst="rect">
            <a:avLst/>
          </a:prstGeom>
        </p:spPr>
      </p:pic>
      <p:pic>
        <p:nvPicPr>
          <p:cNvPr id="74" name="Picture 7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40E4B86-655E-4E28-BB78-FDFF95345E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15819" y="6272008"/>
            <a:ext cx="478422" cy="478422"/>
          </a:xfrm>
          <a:prstGeom prst="rect">
            <a:avLst/>
          </a:prstGeom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98736E4A-0620-4974-8A3C-5FA1A876F810}"/>
              </a:ext>
            </a:extLst>
          </p:cNvPr>
          <p:cNvGrpSpPr/>
          <p:nvPr/>
        </p:nvGrpSpPr>
        <p:grpSpPr>
          <a:xfrm>
            <a:off x="4983950" y="6363417"/>
            <a:ext cx="2789701" cy="304417"/>
            <a:chOff x="4679586" y="878988"/>
            <a:chExt cx="1745757" cy="19050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5A809A3E-0597-4050-9E80-CE2509588EE4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363F44C0-5F08-4088-92DF-4E6ACE30FC24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F95EDC6-19ED-4E0A-8A0D-63D83367DFD3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8312340C-CA69-4DBA-994F-E184D8387BA3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03E4C1AD-3665-4143-B731-D54E2FA1308E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5869D916-3A2C-4A2D-839D-3F596DFCA0BA}"/>
                </a:ext>
              </a:extLst>
            </p:cNvPr>
            <p:cNvSpPr/>
            <p:nvPr/>
          </p:nvSpPr>
          <p:spPr>
            <a:xfrm>
              <a:off x="6234843" y="878988"/>
              <a:ext cx="190500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491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8" grpId="0"/>
      <p:bldP spid="61" grpId="0"/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312CB825-EAFB-4901-8C7E-D5477E0D31C8}"/>
              </a:ext>
            </a:extLst>
          </p:cNvPr>
          <p:cNvGrpSpPr/>
          <p:nvPr/>
        </p:nvGrpSpPr>
        <p:grpSpPr>
          <a:xfrm>
            <a:off x="6291866" y="6434347"/>
            <a:ext cx="2789701" cy="304417"/>
            <a:chOff x="4679586" y="878988"/>
            <a:chExt cx="1745757" cy="1905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88C5CD2-8D88-4E1A-968C-C3E256B4316C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9CA212B-3524-454E-9129-17FD0E8983F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487D07D-4424-43AA-9CF5-4A04A38B6C2D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1E021E3-C26E-4AB9-81EB-239E3D1BBAB2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5AD4D6E-2D38-486B-8F61-738D1E4773C2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88F111D-10A0-4CCB-B20B-B33508AA6193}"/>
                </a:ext>
              </a:extLst>
            </p:cNvPr>
            <p:cNvSpPr/>
            <p:nvPr/>
          </p:nvSpPr>
          <p:spPr>
            <a:xfrm>
              <a:off x="6234843" y="878988"/>
              <a:ext cx="190500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8A16B82-6A3C-46F5-8D32-072FDF89864A}"/>
              </a:ext>
            </a:extLst>
          </p:cNvPr>
          <p:cNvGrpSpPr/>
          <p:nvPr/>
        </p:nvGrpSpPr>
        <p:grpSpPr>
          <a:xfrm>
            <a:off x="-289426" y="0"/>
            <a:ext cx="12538228" cy="6858000"/>
            <a:chOff x="-290920" y="0"/>
            <a:chExt cx="12538228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391CEE-E392-4A9D-BD11-6954B994FB42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AC43ACA-5000-40E2-80D3-19833F9F1A3F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022673-C77C-4E8F-AF41-8B283703E87E}"/>
                </a:ext>
              </a:extLst>
            </p:cNvPr>
            <p:cNvSpPr txBox="1"/>
            <p:nvPr/>
          </p:nvSpPr>
          <p:spPr>
            <a:xfrm rot="16200000">
              <a:off x="10928100" y="320135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الإعداد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9A27401-3327-4871-86AC-B461CA62C3AC}"/>
              </a:ext>
            </a:extLst>
          </p:cNvPr>
          <p:cNvGrpSpPr/>
          <p:nvPr/>
        </p:nvGrpSpPr>
        <p:grpSpPr>
          <a:xfrm>
            <a:off x="751614" y="0"/>
            <a:ext cx="11466376" cy="6858000"/>
            <a:chOff x="213096" y="0"/>
            <a:chExt cx="11466376" cy="685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06C029B-A799-4206-A656-A006D8F83990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328131-EC42-4D6D-A247-91FD3D23E58C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A728384-87ED-4E87-8F78-97EB653FDC67}"/>
                </a:ext>
              </a:extLst>
            </p:cNvPr>
            <p:cNvSpPr txBox="1"/>
            <p:nvPr/>
          </p:nvSpPr>
          <p:spPr>
            <a:xfrm rot="16200000">
              <a:off x="10360264" y="320134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الأهداف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0099890-786A-4F87-960D-5DADE5168909}"/>
              </a:ext>
            </a:extLst>
          </p:cNvPr>
          <p:cNvGrpSpPr/>
          <p:nvPr/>
        </p:nvGrpSpPr>
        <p:grpSpPr>
          <a:xfrm>
            <a:off x="1423460" y="0"/>
            <a:ext cx="10820011" cy="6858000"/>
            <a:chOff x="491575" y="0"/>
            <a:chExt cx="9983267" cy="6858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E9AAB1E-3A13-4745-A574-9EE6806378C9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BC0F905-3F71-4932-B130-39D508C4D117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3EC5869-A976-4328-A864-2BB04E7E7BFC}"/>
                </a:ext>
              </a:extLst>
            </p:cNvPr>
            <p:cNvSpPr txBox="1"/>
            <p:nvPr/>
          </p:nvSpPr>
          <p:spPr>
            <a:xfrm rot="16200000">
              <a:off x="9155634" y="320134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الفهرس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E4F6447-6163-4D6A-A8D2-BD63B6CB3A42}"/>
              </a:ext>
            </a:extLst>
          </p:cNvPr>
          <p:cNvGrpSpPr/>
          <p:nvPr/>
        </p:nvGrpSpPr>
        <p:grpSpPr>
          <a:xfrm>
            <a:off x="874974" y="0"/>
            <a:ext cx="11325955" cy="6858000"/>
            <a:chOff x="491575" y="0"/>
            <a:chExt cx="9574094" cy="68580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CB8CB55-9DEC-4367-900E-7257FE1B874F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DBAEDD6-7153-4AFF-BDC7-5A225B4B5642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1382190-201C-4BAE-91F3-296A26671C96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618" y="6071348"/>
            <a:ext cx="725999" cy="725999"/>
          </a:xfrm>
          <a:prstGeom prst="rect">
            <a:avLst/>
          </a:prstGeom>
        </p:spPr>
      </p:pic>
      <p:pic>
        <p:nvPicPr>
          <p:cNvPr id="3" name="Picture 2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85" y="6120727"/>
            <a:ext cx="652518" cy="652518"/>
          </a:xfrm>
          <a:prstGeom prst="rect">
            <a:avLst/>
          </a:prstGeom>
        </p:spPr>
      </p:pic>
      <p:pic>
        <p:nvPicPr>
          <p:cNvPr id="4" name="Picture 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427" y="6294211"/>
            <a:ext cx="478422" cy="478422"/>
          </a:xfrm>
          <a:prstGeom prst="rect">
            <a:avLst/>
          </a:prstGeom>
        </p:spPr>
      </p:pic>
      <p:pic>
        <p:nvPicPr>
          <p:cNvPr id="64" name="Picture 6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03455" y="6296456"/>
            <a:ext cx="478422" cy="478422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312CB825-EAFB-4901-8C7E-D5477E0D31C8}"/>
              </a:ext>
            </a:extLst>
          </p:cNvPr>
          <p:cNvGrpSpPr/>
          <p:nvPr/>
        </p:nvGrpSpPr>
        <p:grpSpPr>
          <a:xfrm>
            <a:off x="4771586" y="6387865"/>
            <a:ext cx="2789701" cy="304417"/>
            <a:chOff x="4679586" y="878988"/>
            <a:chExt cx="1745757" cy="190500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88C5CD2-8D88-4E1A-968C-C3E256B4316C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9CA212B-3524-454E-9129-17FD0E8983F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487D07D-4424-43AA-9CF5-4A04A38B6C2D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51E021E3-C26E-4AB9-81EB-239E3D1BBAB2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5AD4D6E-2D38-486B-8F61-738D1E4773C2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88F111D-10A0-4CCB-B20B-B33508AA6193}"/>
                </a:ext>
              </a:extLst>
            </p:cNvPr>
            <p:cNvSpPr/>
            <p:nvPr/>
          </p:nvSpPr>
          <p:spPr>
            <a:xfrm>
              <a:off x="6234843" y="878988"/>
              <a:ext cx="190500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FDDB13DE-A1BA-42CF-A538-16BDD2D854FD}"/>
              </a:ext>
            </a:extLst>
          </p:cNvPr>
          <p:cNvSpPr/>
          <p:nvPr/>
        </p:nvSpPr>
        <p:spPr>
          <a:xfrm flipH="1">
            <a:off x="5372096" y="3247473"/>
            <a:ext cx="6538135" cy="7694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accent6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3681D91-114E-4D5B-81F8-E532D9F041F7}"/>
              </a:ext>
            </a:extLst>
          </p:cNvPr>
          <p:cNvGrpSpPr/>
          <p:nvPr/>
        </p:nvGrpSpPr>
        <p:grpSpPr>
          <a:xfrm>
            <a:off x="513892" y="-13140"/>
            <a:ext cx="11682307" cy="6858000"/>
            <a:chOff x="513892" y="-24715"/>
            <a:chExt cx="11682307" cy="685800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FD3EE0D-FD02-4885-9AC0-03F414A9888F}"/>
                </a:ext>
              </a:extLst>
            </p:cNvPr>
            <p:cNvGrpSpPr/>
            <p:nvPr/>
          </p:nvGrpSpPr>
          <p:grpSpPr>
            <a:xfrm>
              <a:off x="513892" y="-24715"/>
              <a:ext cx="11682307" cy="6858000"/>
              <a:chOff x="734704" y="-1"/>
              <a:chExt cx="8692331" cy="6858000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0A9D552-2EF0-4DB4-9DC6-F52F2FD55E3C}"/>
                  </a:ext>
                </a:extLst>
              </p:cNvPr>
              <p:cNvSpPr/>
              <p:nvPr/>
            </p:nvSpPr>
            <p:spPr>
              <a:xfrm>
                <a:off x="734704" y="-1"/>
                <a:ext cx="8692331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l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DA27D1F1-923F-4591-A07A-39E775B734F9}"/>
                  </a:ext>
                </a:extLst>
              </p:cNvPr>
              <p:cNvSpPr/>
              <p:nvPr/>
            </p:nvSpPr>
            <p:spPr>
              <a:xfrm>
                <a:off x="8680298" y="2337439"/>
                <a:ext cx="746736" cy="2360918"/>
              </a:xfrm>
              <a:custGeom>
                <a:avLst/>
                <a:gdLst>
                  <a:gd name="connsiteX0" fmla="*/ 1168400 w 1168400"/>
                  <a:gd name="connsiteY0" fmla="*/ 0 h 2360918"/>
                  <a:gd name="connsiteX1" fmla="*/ 1168400 w 1168400"/>
                  <a:gd name="connsiteY1" fmla="*/ 2360918 h 2360918"/>
                  <a:gd name="connsiteX2" fmla="*/ 1060340 w 1168400"/>
                  <a:gd name="connsiteY2" fmla="*/ 2355461 h 2360918"/>
                  <a:gd name="connsiteX3" fmla="*/ 0 w 1168400"/>
                  <a:gd name="connsiteY3" fmla="*/ 1180459 h 2360918"/>
                  <a:gd name="connsiteX4" fmla="*/ 1060340 w 1168400"/>
                  <a:gd name="connsiteY4" fmla="*/ 5457 h 2360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8400" h="2360918">
                    <a:moveTo>
                      <a:pt x="1168400" y="0"/>
                    </a:moveTo>
                    <a:lnTo>
                      <a:pt x="1168400" y="2360918"/>
                    </a:lnTo>
                    <a:lnTo>
                      <a:pt x="1060340" y="2355461"/>
                    </a:lnTo>
                    <a:cubicBezTo>
                      <a:pt x="464762" y="2294977"/>
                      <a:pt x="0" y="1791994"/>
                      <a:pt x="0" y="1180459"/>
                    </a:cubicBezTo>
                    <a:cubicBezTo>
                      <a:pt x="0" y="568924"/>
                      <a:pt x="464762" y="65941"/>
                      <a:pt x="1060340" y="5457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859ED1FB-D3D4-436D-87F2-79539E13C774}"/>
                </a:ext>
              </a:extLst>
            </p:cNvPr>
            <p:cNvSpPr txBox="1"/>
            <p:nvPr/>
          </p:nvSpPr>
          <p:spPr>
            <a:xfrm rot="16200000">
              <a:off x="10719789" y="3257226"/>
              <a:ext cx="2452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24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خواص حالات المادة</a:t>
              </a:r>
              <a:endParaRPr lang="en-US" sz="24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E01916F8-0D28-410F-B969-AEBF847E6706}"/>
              </a:ext>
            </a:extLst>
          </p:cNvPr>
          <p:cNvSpPr txBox="1"/>
          <p:nvPr/>
        </p:nvSpPr>
        <p:spPr>
          <a:xfrm flipH="1">
            <a:off x="7802548" y="202513"/>
            <a:ext cx="389315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ar-EG" sz="2800" b="1" dirty="0">
                <a:solidFill>
                  <a:srgbClr val="679E2A"/>
                </a:solidFill>
                <a:latin typeface="Tw Cen MT" panose="020B0602020104020603" pitchFamily="34" charset="0"/>
              </a:rPr>
              <a:t>ثانيا شكل وحجم المادة السائلة</a:t>
            </a:r>
            <a:endParaRPr lang="en-US" sz="2800" b="1" dirty="0">
              <a:solidFill>
                <a:srgbClr val="679E2A"/>
              </a:solidFill>
              <a:latin typeface="Tw Cen MT" panose="020B0602020104020603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D905CF7-A85E-4215-8AD1-21162EA664C3}"/>
              </a:ext>
            </a:extLst>
          </p:cNvPr>
          <p:cNvSpPr txBox="1"/>
          <p:nvPr/>
        </p:nvSpPr>
        <p:spPr>
          <a:xfrm flipH="1">
            <a:off x="6949977" y="4383090"/>
            <a:ext cx="389315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ar-EG" sz="2800" b="1" dirty="0">
                <a:solidFill>
                  <a:srgbClr val="11ABE9"/>
                </a:solidFill>
                <a:latin typeface="Tw Cen MT" panose="020B0602020104020603" pitchFamily="34" charset="0"/>
              </a:rPr>
              <a:t>من المثال السابق يتضح ان :</a:t>
            </a:r>
            <a:endParaRPr lang="en-US" sz="2800" b="1" dirty="0">
              <a:solidFill>
                <a:srgbClr val="11ABE9"/>
              </a:solidFill>
              <a:latin typeface="Tw Cen MT" panose="020B0602020104020603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02ED554-BDD8-49B6-9FC3-D60A035CF6CE}"/>
              </a:ext>
            </a:extLst>
          </p:cNvPr>
          <p:cNvSpPr txBox="1"/>
          <p:nvPr/>
        </p:nvSpPr>
        <p:spPr>
          <a:xfrm flipH="1">
            <a:off x="1863524" y="4981962"/>
            <a:ext cx="6934496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ar-EG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ان المادة السائلة لها حجم محدد ويتغير شكلها حسب الاناء الذي توضع فيه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83D334CD-F186-49B5-B313-F7569A8A8D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527" y="1874217"/>
            <a:ext cx="2512763" cy="2238892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D0C68C5E-96C1-46EE-B214-EBC37D00D1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395" y="1024204"/>
            <a:ext cx="2114225" cy="2706208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E7C62647-AB9A-4057-AB3B-A17CCB034BC2}"/>
              </a:ext>
            </a:extLst>
          </p:cNvPr>
          <p:cNvSpPr txBox="1"/>
          <p:nvPr/>
        </p:nvSpPr>
        <p:spPr>
          <a:xfrm flipH="1">
            <a:off x="6685457" y="3725461"/>
            <a:ext cx="201185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ar-EG" sz="2000" b="1" dirty="0">
                <a:latin typeface="Tw Cen MT" panose="020B0602020104020603" pitchFamily="34" charset="0"/>
              </a:rPr>
              <a:t>يتغير خواص البيض</a:t>
            </a:r>
            <a:endParaRPr lang="en-US" sz="2800" b="1" dirty="0">
              <a:solidFill>
                <a:srgbClr val="5D7373"/>
              </a:solidFill>
              <a:latin typeface="Tw Cen MT" panose="020B0602020104020603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2CEFFD80-1A8F-45F8-9088-C53272AF72D5}"/>
              </a:ext>
            </a:extLst>
          </p:cNvPr>
          <p:cNvSpPr txBox="1"/>
          <p:nvPr/>
        </p:nvSpPr>
        <p:spPr>
          <a:xfrm flipH="1">
            <a:off x="1739614" y="3816860"/>
            <a:ext cx="293161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ar-EG" sz="2000" b="1" dirty="0">
                <a:latin typeface="Tw Cen MT" panose="020B0602020104020603" pitchFamily="34" charset="0"/>
              </a:rPr>
              <a:t>حجم الماء ثابت ولكن شكله يتغير</a:t>
            </a:r>
            <a:endParaRPr lang="en-US" sz="2800" b="1" dirty="0">
              <a:solidFill>
                <a:srgbClr val="5D7373"/>
              </a:solidFill>
              <a:latin typeface="Tw Cen MT" panose="020B0602020104020603" pitchFamily="34" charset="0"/>
            </a:endParaRPr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D7360472-B848-441A-B968-0008EE0DF2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66" y="1138763"/>
            <a:ext cx="1235168" cy="318973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36995C2-0C29-4EAE-AB63-854FE73926E5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95082" y="-1"/>
            <a:chExt cx="9927504" cy="6858000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6789F00-2688-429D-926C-15F83152FDBE}"/>
                </a:ext>
              </a:extLst>
            </p:cNvPr>
            <p:cNvGrpSpPr/>
            <p:nvPr/>
          </p:nvGrpSpPr>
          <p:grpSpPr>
            <a:xfrm>
              <a:off x="-9395082" y="-1"/>
              <a:ext cx="9927504" cy="6858000"/>
              <a:chOff x="-9337032" y="-1"/>
              <a:chExt cx="9927504" cy="6858000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F862AB6-114D-4C6A-B849-5A11B3650265}"/>
                  </a:ext>
                </a:extLst>
              </p:cNvPr>
              <p:cNvSpPr/>
              <p:nvPr/>
            </p:nvSpPr>
            <p:spPr>
              <a:xfrm>
                <a:off x="-9337032" y="-1"/>
                <a:ext cx="9923504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l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30105858-8A3E-4676-96A7-18C1A74E36F4}"/>
                  </a:ext>
                </a:extLst>
              </p:cNvPr>
              <p:cNvSpPr/>
              <p:nvPr/>
            </p:nvSpPr>
            <p:spPr>
              <a:xfrm>
                <a:off x="-577928" y="2337438"/>
                <a:ext cx="1168400" cy="2360918"/>
              </a:xfrm>
              <a:custGeom>
                <a:avLst/>
                <a:gdLst>
                  <a:gd name="connsiteX0" fmla="*/ 1168400 w 1168400"/>
                  <a:gd name="connsiteY0" fmla="*/ 0 h 2360918"/>
                  <a:gd name="connsiteX1" fmla="*/ 1168400 w 1168400"/>
                  <a:gd name="connsiteY1" fmla="*/ 2360918 h 2360918"/>
                  <a:gd name="connsiteX2" fmla="*/ 1060340 w 1168400"/>
                  <a:gd name="connsiteY2" fmla="*/ 2355461 h 2360918"/>
                  <a:gd name="connsiteX3" fmla="*/ 0 w 1168400"/>
                  <a:gd name="connsiteY3" fmla="*/ 1180459 h 2360918"/>
                  <a:gd name="connsiteX4" fmla="*/ 1060340 w 1168400"/>
                  <a:gd name="connsiteY4" fmla="*/ 5457 h 2360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8400" h="2360918">
                    <a:moveTo>
                      <a:pt x="1168400" y="0"/>
                    </a:moveTo>
                    <a:lnTo>
                      <a:pt x="1168400" y="2360918"/>
                    </a:lnTo>
                    <a:lnTo>
                      <a:pt x="1060340" y="2355461"/>
                    </a:lnTo>
                    <a:cubicBezTo>
                      <a:pt x="464762" y="2294977"/>
                      <a:pt x="0" y="1791994"/>
                      <a:pt x="0" y="1180459"/>
                    </a:cubicBezTo>
                    <a:cubicBezTo>
                      <a:pt x="0" y="568924"/>
                      <a:pt x="464762" y="65941"/>
                      <a:pt x="1060340" y="5457"/>
                    </a:cubicBezTo>
                    <a:close/>
                  </a:path>
                </a:pathLst>
              </a:custGeom>
              <a:solidFill>
                <a:srgbClr val="00A0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DA46956A-0559-45CF-87DC-AE39DF2600EB}"/>
                </a:ext>
              </a:extLst>
            </p:cNvPr>
            <p:cNvSpPr txBox="1"/>
            <p:nvPr/>
          </p:nvSpPr>
          <p:spPr>
            <a:xfrm rot="16200000">
              <a:off x="-946504" y="3372916"/>
              <a:ext cx="2452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24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خواص حالات المادة</a:t>
              </a:r>
              <a:endParaRPr lang="en-US" sz="24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pic>
        <p:nvPicPr>
          <p:cNvPr id="57" name="Picture 56">
            <a:hlinkClick r:id="rId9" action="ppaction://hlinksldjump"/>
            <a:extLst>
              <a:ext uri="{FF2B5EF4-FFF2-40B4-BE49-F238E27FC236}">
                <a16:creationId xmlns:a16="http://schemas.microsoft.com/office/drawing/2014/main" id="{B8BAD258-8949-48FD-AEA9-9728361877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026" y="6083705"/>
            <a:ext cx="725999" cy="725999"/>
          </a:xfrm>
          <a:prstGeom prst="rect">
            <a:avLst/>
          </a:prstGeom>
        </p:spPr>
      </p:pic>
      <p:pic>
        <p:nvPicPr>
          <p:cNvPr id="58" name="Picture 57">
            <a:hlinkClick r:id="" action="ppaction://hlinkshowjump?jump=endshow"/>
            <a:extLst>
              <a:ext uri="{FF2B5EF4-FFF2-40B4-BE49-F238E27FC236}">
                <a16:creationId xmlns:a16="http://schemas.microsoft.com/office/drawing/2014/main" id="{D7CE8250-ED36-46D5-A4C3-5CF5FEEC5B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38" y="6082049"/>
            <a:ext cx="652518" cy="652518"/>
          </a:xfrm>
          <a:prstGeom prst="rect">
            <a:avLst/>
          </a:prstGeom>
        </p:spPr>
      </p:pic>
      <p:pic>
        <p:nvPicPr>
          <p:cNvPr id="61" name="Picture 6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953585A-31FB-446E-B4B0-DA6E735233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36" y="6226395"/>
            <a:ext cx="478422" cy="478422"/>
          </a:xfrm>
          <a:prstGeom prst="rect">
            <a:avLst/>
          </a:prstGeom>
        </p:spPr>
      </p:pic>
      <p:pic>
        <p:nvPicPr>
          <p:cNvPr id="62" name="Picture 6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B35551C-2552-4894-9AE9-AE5A06A026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31564" y="6228640"/>
            <a:ext cx="478422" cy="478422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04B6720B-EFDB-485D-B25A-D1BFE2E9EE29}"/>
              </a:ext>
            </a:extLst>
          </p:cNvPr>
          <p:cNvGrpSpPr/>
          <p:nvPr/>
        </p:nvGrpSpPr>
        <p:grpSpPr>
          <a:xfrm>
            <a:off x="4899695" y="6320049"/>
            <a:ext cx="2789701" cy="304417"/>
            <a:chOff x="4679586" y="878988"/>
            <a:chExt cx="1745757" cy="19050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B5587D91-EB32-4720-BF24-D345059AFE3E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55F78D70-74CE-4DBE-A382-7FC741551741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E93B31E-C763-4899-9DA6-F562BEC216A5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2F60DD32-54CA-4405-AFD7-2985ADC9EA32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A015746E-7880-4086-9EF0-6F4EE98F6084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F0416E2A-43B2-41D3-B768-C7C4974A8A00}"/>
                </a:ext>
              </a:extLst>
            </p:cNvPr>
            <p:cNvSpPr/>
            <p:nvPr/>
          </p:nvSpPr>
          <p:spPr>
            <a:xfrm>
              <a:off x="6234843" y="878988"/>
              <a:ext cx="190500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444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7" grpId="0"/>
      <p:bldP spid="108" grpId="0"/>
      <p:bldP spid="111" grpId="0"/>
      <p:bldP spid="1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312CB825-EAFB-4901-8C7E-D5477E0D31C8}"/>
              </a:ext>
            </a:extLst>
          </p:cNvPr>
          <p:cNvGrpSpPr/>
          <p:nvPr/>
        </p:nvGrpSpPr>
        <p:grpSpPr>
          <a:xfrm>
            <a:off x="6291866" y="6434347"/>
            <a:ext cx="2789701" cy="304417"/>
            <a:chOff x="4679586" y="878988"/>
            <a:chExt cx="1745757" cy="1905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88C5CD2-8D88-4E1A-968C-C3E256B4316C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9CA212B-3524-454E-9129-17FD0E8983F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487D07D-4424-43AA-9CF5-4A04A38B6C2D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1E021E3-C26E-4AB9-81EB-239E3D1BBAB2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5AD4D6E-2D38-486B-8F61-738D1E4773C2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88F111D-10A0-4CCB-B20B-B33508AA6193}"/>
                </a:ext>
              </a:extLst>
            </p:cNvPr>
            <p:cNvSpPr/>
            <p:nvPr/>
          </p:nvSpPr>
          <p:spPr>
            <a:xfrm>
              <a:off x="6234843" y="878988"/>
              <a:ext cx="190500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8A16B82-6A3C-46F5-8D32-072FDF89864A}"/>
              </a:ext>
            </a:extLst>
          </p:cNvPr>
          <p:cNvGrpSpPr/>
          <p:nvPr/>
        </p:nvGrpSpPr>
        <p:grpSpPr>
          <a:xfrm>
            <a:off x="-289426" y="0"/>
            <a:ext cx="12538228" cy="6858000"/>
            <a:chOff x="-290920" y="0"/>
            <a:chExt cx="12538228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391CEE-E392-4A9D-BD11-6954B994FB42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AC43ACA-5000-40E2-80D3-19833F9F1A3F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022673-C77C-4E8F-AF41-8B283703E87E}"/>
                </a:ext>
              </a:extLst>
            </p:cNvPr>
            <p:cNvSpPr txBox="1"/>
            <p:nvPr/>
          </p:nvSpPr>
          <p:spPr>
            <a:xfrm rot="16200000">
              <a:off x="10928100" y="320135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الإعداد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9A27401-3327-4871-86AC-B461CA62C3AC}"/>
              </a:ext>
            </a:extLst>
          </p:cNvPr>
          <p:cNvGrpSpPr/>
          <p:nvPr/>
        </p:nvGrpSpPr>
        <p:grpSpPr>
          <a:xfrm>
            <a:off x="751614" y="0"/>
            <a:ext cx="11466376" cy="6858000"/>
            <a:chOff x="213096" y="0"/>
            <a:chExt cx="11466376" cy="685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06C029B-A799-4206-A656-A006D8F83990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328131-EC42-4D6D-A247-91FD3D23E58C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A728384-87ED-4E87-8F78-97EB653FDC67}"/>
                </a:ext>
              </a:extLst>
            </p:cNvPr>
            <p:cNvSpPr txBox="1"/>
            <p:nvPr/>
          </p:nvSpPr>
          <p:spPr>
            <a:xfrm rot="16200000">
              <a:off x="10360264" y="320134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الأهداف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0099890-786A-4F87-960D-5DADE5168909}"/>
              </a:ext>
            </a:extLst>
          </p:cNvPr>
          <p:cNvGrpSpPr/>
          <p:nvPr/>
        </p:nvGrpSpPr>
        <p:grpSpPr>
          <a:xfrm>
            <a:off x="1423460" y="0"/>
            <a:ext cx="10820011" cy="6858000"/>
            <a:chOff x="491575" y="0"/>
            <a:chExt cx="9983267" cy="6858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E9AAB1E-3A13-4745-A574-9EE6806378C9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BC0F905-3F71-4932-B130-39D508C4D117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3EC5869-A976-4328-A864-2BB04E7E7BFC}"/>
                </a:ext>
              </a:extLst>
            </p:cNvPr>
            <p:cNvSpPr txBox="1"/>
            <p:nvPr/>
          </p:nvSpPr>
          <p:spPr>
            <a:xfrm rot="16200000">
              <a:off x="9155634" y="320134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الفهرس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E4F6447-6163-4D6A-A8D2-BD63B6CB3A42}"/>
              </a:ext>
            </a:extLst>
          </p:cNvPr>
          <p:cNvGrpSpPr/>
          <p:nvPr/>
        </p:nvGrpSpPr>
        <p:grpSpPr>
          <a:xfrm>
            <a:off x="874974" y="0"/>
            <a:ext cx="11421583" cy="6858000"/>
            <a:chOff x="491575" y="0"/>
            <a:chExt cx="9654931" cy="68580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CB8CB55-9DEC-4367-900E-7257FE1B874F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DBAEDD6-7153-4AFF-BDC7-5A225B4B5642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2F9D37B-DE70-4087-8A7F-BBA0BAF5B6CF}"/>
                </a:ext>
              </a:extLst>
            </p:cNvPr>
            <p:cNvSpPr txBox="1"/>
            <p:nvPr/>
          </p:nvSpPr>
          <p:spPr>
            <a:xfrm rot="16200000">
              <a:off x="8827298" y="3178076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مقدمة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FA13E8D-3FCC-4EC2-BD8C-6CE7CA0EC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FD3EE0D-FD02-4885-9AC0-03F414A9888F}"/>
              </a:ext>
            </a:extLst>
          </p:cNvPr>
          <p:cNvGrpSpPr/>
          <p:nvPr/>
        </p:nvGrpSpPr>
        <p:grpSpPr>
          <a:xfrm>
            <a:off x="492121" y="-24715"/>
            <a:ext cx="11682307" cy="6858000"/>
            <a:chOff x="718505" y="-1"/>
            <a:chExt cx="8692331" cy="685800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0A9D552-2EF0-4DB4-9DC6-F52F2FD55E3C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A27D1F1-923F-4591-A07A-39E775B734F9}"/>
                </a:ext>
              </a:extLst>
            </p:cNvPr>
            <p:cNvSpPr/>
            <p:nvPr/>
          </p:nvSpPr>
          <p:spPr>
            <a:xfrm>
              <a:off x="8559837" y="2337439"/>
              <a:ext cx="850999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Picture 2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15" y="6120727"/>
            <a:ext cx="652518" cy="652518"/>
          </a:xfrm>
          <a:prstGeom prst="rect">
            <a:avLst/>
          </a:prstGeom>
        </p:spPr>
      </p:pic>
      <p:pic>
        <p:nvPicPr>
          <p:cNvPr id="4" name="Picture 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824" y="6294211"/>
            <a:ext cx="478422" cy="478422"/>
          </a:xfrm>
          <a:prstGeom prst="rect">
            <a:avLst/>
          </a:prstGeom>
        </p:spPr>
      </p:pic>
      <p:pic>
        <p:nvPicPr>
          <p:cNvPr id="64" name="Picture 6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3852" y="6296456"/>
            <a:ext cx="478422" cy="478422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312CB825-EAFB-4901-8C7E-D5477E0D31C8}"/>
              </a:ext>
            </a:extLst>
          </p:cNvPr>
          <p:cNvGrpSpPr/>
          <p:nvPr/>
        </p:nvGrpSpPr>
        <p:grpSpPr>
          <a:xfrm>
            <a:off x="4171983" y="6387865"/>
            <a:ext cx="2789701" cy="304417"/>
            <a:chOff x="4679586" y="878988"/>
            <a:chExt cx="1745757" cy="190500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88C5CD2-8D88-4E1A-968C-C3E256B4316C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9CA212B-3524-454E-9129-17FD0E8983F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487D07D-4424-43AA-9CF5-4A04A38B6C2D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51E021E3-C26E-4AB9-81EB-239E3D1BBAB2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5AD4D6E-2D38-486B-8F61-738D1E4773C2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88F111D-10A0-4CCB-B20B-B33508AA6193}"/>
                </a:ext>
              </a:extLst>
            </p:cNvPr>
            <p:cNvSpPr/>
            <p:nvPr/>
          </p:nvSpPr>
          <p:spPr>
            <a:xfrm>
              <a:off x="6234843" y="878988"/>
              <a:ext cx="190500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FDDB13DE-A1BA-42CF-A538-16BDD2D854FD}"/>
              </a:ext>
            </a:extLst>
          </p:cNvPr>
          <p:cNvSpPr/>
          <p:nvPr/>
        </p:nvSpPr>
        <p:spPr>
          <a:xfrm flipH="1">
            <a:off x="5372096" y="3247473"/>
            <a:ext cx="6538135" cy="7694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accent6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75BC0F-7AB7-4E93-A91E-78D640616904}"/>
              </a:ext>
            </a:extLst>
          </p:cNvPr>
          <p:cNvGrpSpPr/>
          <p:nvPr/>
        </p:nvGrpSpPr>
        <p:grpSpPr>
          <a:xfrm>
            <a:off x="-308891" y="-24715"/>
            <a:ext cx="12482446" cy="6858000"/>
            <a:chOff x="-295048" y="-14991"/>
            <a:chExt cx="12482446" cy="6858000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6789F00-2688-429D-926C-15F83152FDBE}"/>
                </a:ext>
              </a:extLst>
            </p:cNvPr>
            <p:cNvGrpSpPr/>
            <p:nvPr/>
          </p:nvGrpSpPr>
          <p:grpSpPr>
            <a:xfrm>
              <a:off x="-295048" y="-14991"/>
              <a:ext cx="12482446" cy="6858000"/>
              <a:chOff x="-9337033" y="-1"/>
              <a:chExt cx="9927504" cy="6858000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F862AB6-114D-4C6A-B849-5A11B3650265}"/>
                  </a:ext>
                </a:extLst>
              </p:cNvPr>
              <p:cNvSpPr/>
              <p:nvPr/>
            </p:nvSpPr>
            <p:spPr>
              <a:xfrm>
                <a:off x="-9337033" y="-1"/>
                <a:ext cx="9923504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l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30105858-8A3E-4676-96A7-18C1A74E36F4}"/>
                  </a:ext>
                </a:extLst>
              </p:cNvPr>
              <p:cNvSpPr/>
              <p:nvPr/>
            </p:nvSpPr>
            <p:spPr>
              <a:xfrm>
                <a:off x="-329469" y="2337438"/>
                <a:ext cx="919940" cy="2360918"/>
              </a:xfrm>
              <a:custGeom>
                <a:avLst/>
                <a:gdLst>
                  <a:gd name="connsiteX0" fmla="*/ 1168400 w 1168400"/>
                  <a:gd name="connsiteY0" fmla="*/ 0 h 2360918"/>
                  <a:gd name="connsiteX1" fmla="*/ 1168400 w 1168400"/>
                  <a:gd name="connsiteY1" fmla="*/ 2360918 h 2360918"/>
                  <a:gd name="connsiteX2" fmla="*/ 1060340 w 1168400"/>
                  <a:gd name="connsiteY2" fmla="*/ 2355461 h 2360918"/>
                  <a:gd name="connsiteX3" fmla="*/ 0 w 1168400"/>
                  <a:gd name="connsiteY3" fmla="*/ 1180459 h 2360918"/>
                  <a:gd name="connsiteX4" fmla="*/ 1060340 w 1168400"/>
                  <a:gd name="connsiteY4" fmla="*/ 5457 h 2360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8400" h="2360918">
                    <a:moveTo>
                      <a:pt x="1168400" y="0"/>
                    </a:moveTo>
                    <a:lnTo>
                      <a:pt x="1168400" y="2360918"/>
                    </a:lnTo>
                    <a:lnTo>
                      <a:pt x="1060340" y="2355461"/>
                    </a:lnTo>
                    <a:cubicBezTo>
                      <a:pt x="464762" y="2294977"/>
                      <a:pt x="0" y="1791994"/>
                      <a:pt x="0" y="1180459"/>
                    </a:cubicBezTo>
                    <a:cubicBezTo>
                      <a:pt x="0" y="568924"/>
                      <a:pt x="464762" y="65941"/>
                      <a:pt x="1060340" y="5457"/>
                    </a:cubicBezTo>
                    <a:close/>
                  </a:path>
                </a:pathLst>
              </a:custGeom>
              <a:solidFill>
                <a:srgbClr val="00A0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A742973-33BE-4954-9AA3-FF3FDC4AADE5}"/>
                </a:ext>
              </a:extLst>
            </p:cNvPr>
            <p:cNvSpPr txBox="1"/>
            <p:nvPr/>
          </p:nvSpPr>
          <p:spPr>
            <a:xfrm rot="16200000">
              <a:off x="10719789" y="3257226"/>
              <a:ext cx="2452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24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خواص حالات المادة</a:t>
              </a:r>
              <a:endParaRPr lang="en-US" sz="24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AFBE92F4-727B-4FCE-98FB-DC82468F01D7}"/>
              </a:ext>
            </a:extLst>
          </p:cNvPr>
          <p:cNvSpPr txBox="1"/>
          <p:nvPr/>
        </p:nvSpPr>
        <p:spPr>
          <a:xfrm flipH="1">
            <a:off x="7541227" y="202513"/>
            <a:ext cx="389315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ar-EG" sz="2800" b="1" dirty="0">
                <a:solidFill>
                  <a:srgbClr val="00787E"/>
                </a:solidFill>
                <a:latin typeface="Tw Cen MT" panose="020B0602020104020603" pitchFamily="34" charset="0"/>
              </a:rPr>
              <a:t>ثالثا شكل وحجم المادة الغازية</a:t>
            </a:r>
            <a:endParaRPr lang="en-US" sz="2800" b="1" dirty="0">
              <a:solidFill>
                <a:srgbClr val="00787E"/>
              </a:solidFill>
              <a:latin typeface="Tw Cen MT" panose="020B0602020104020603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3FF0B85-618A-4D76-B5E3-CCFDAC0381E2}"/>
              </a:ext>
            </a:extLst>
          </p:cNvPr>
          <p:cNvSpPr txBox="1"/>
          <p:nvPr/>
        </p:nvSpPr>
        <p:spPr>
          <a:xfrm flipH="1">
            <a:off x="6953962" y="4256197"/>
            <a:ext cx="389315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ar-EG" sz="2800" b="1" dirty="0">
                <a:solidFill>
                  <a:srgbClr val="C0882E"/>
                </a:solidFill>
                <a:latin typeface="Tw Cen MT" panose="020B0602020104020603" pitchFamily="34" charset="0"/>
              </a:rPr>
              <a:t>من المثال السابق يتضح ان :</a:t>
            </a:r>
            <a:endParaRPr lang="en-US" sz="2800" b="1" dirty="0">
              <a:solidFill>
                <a:srgbClr val="C0882E"/>
              </a:solidFill>
              <a:latin typeface="Tw Cen MT" panose="020B0602020104020603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6925FB2-D972-40FE-9BBC-CD1E1C1853F8}"/>
              </a:ext>
            </a:extLst>
          </p:cNvPr>
          <p:cNvSpPr txBox="1"/>
          <p:nvPr/>
        </p:nvSpPr>
        <p:spPr>
          <a:xfrm flipH="1">
            <a:off x="1228574" y="4867903"/>
            <a:ext cx="755671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ar-EG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ان المادة الغازية يتغير شكلها وحجمها بتغير شكل وحجم الحيز الذي توجد فيه</a:t>
            </a:r>
          </a:p>
          <a:p>
            <a:pPr algn="r" rtl="1"/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B4FF2554-83FC-4345-B286-966B10E33E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724" y="991565"/>
            <a:ext cx="2545452" cy="2545452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F60F507D-CA7E-4C31-AC1F-7949795ED7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878" y="840681"/>
            <a:ext cx="2987428" cy="2987428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B59187BD-4B36-40B5-8EE8-1013D6B032F9}"/>
              </a:ext>
            </a:extLst>
          </p:cNvPr>
          <p:cNvSpPr txBox="1"/>
          <p:nvPr/>
        </p:nvSpPr>
        <p:spPr>
          <a:xfrm flipH="1">
            <a:off x="2581175" y="3843100"/>
            <a:ext cx="569335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ar-EG" sz="2000" b="1" dirty="0">
                <a:latin typeface="Tw Cen MT" panose="020B0602020104020603" pitchFamily="34" charset="0"/>
              </a:rPr>
              <a:t>حجم وشكل بخار الماء يختلف عن حجم وشكل الهواء في البالون</a:t>
            </a:r>
            <a:endParaRPr lang="en-US" sz="2800" b="1" dirty="0">
              <a:solidFill>
                <a:srgbClr val="5D7373"/>
              </a:solidFill>
              <a:latin typeface="Tw Cen MT" panose="020B0602020104020603" pitchFamily="34" charset="0"/>
            </a:endParaRPr>
          </a:p>
        </p:txBody>
      </p:sp>
      <p:pic>
        <p:nvPicPr>
          <p:cNvPr id="71" name="Picture 70">
            <a:hlinkClick r:id="rId7" action="ppaction://hlinksldjump"/>
            <a:extLst>
              <a:ext uri="{FF2B5EF4-FFF2-40B4-BE49-F238E27FC236}">
                <a16:creationId xmlns:a16="http://schemas.microsoft.com/office/drawing/2014/main" id="{73807339-CCFA-481C-B119-9D17C5AF2D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345" y="5990355"/>
            <a:ext cx="725999" cy="725999"/>
          </a:xfrm>
          <a:prstGeom prst="rect">
            <a:avLst/>
          </a:prstGeom>
        </p:spPr>
      </p:pic>
      <p:pic>
        <p:nvPicPr>
          <p:cNvPr id="79" name="Picture 78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62F1C86-8847-41C8-AE0D-DE4B758290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38" y="6083025"/>
            <a:ext cx="652518" cy="652518"/>
          </a:xfrm>
          <a:prstGeom prst="rect">
            <a:avLst/>
          </a:prstGeom>
        </p:spPr>
      </p:pic>
      <p:pic>
        <p:nvPicPr>
          <p:cNvPr id="80" name="Picture 7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DF6D3BD-DBF5-4F4A-AAA7-B5073E8CA6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973" y="6237932"/>
            <a:ext cx="478422" cy="478422"/>
          </a:xfrm>
          <a:prstGeom prst="rect">
            <a:avLst/>
          </a:prstGeom>
        </p:spPr>
      </p:pic>
      <p:pic>
        <p:nvPicPr>
          <p:cNvPr id="81" name="Picture 8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5231223-31DF-4D32-A2F5-68FE191FFE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5001" y="6240177"/>
            <a:ext cx="478422" cy="478422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B33E0AAB-1A42-487E-BCDB-358FBA10312C}"/>
              </a:ext>
            </a:extLst>
          </p:cNvPr>
          <p:cNvGrpSpPr/>
          <p:nvPr/>
        </p:nvGrpSpPr>
        <p:grpSpPr>
          <a:xfrm>
            <a:off x="4333132" y="6331586"/>
            <a:ext cx="2789701" cy="304417"/>
            <a:chOff x="4679586" y="878988"/>
            <a:chExt cx="1745757" cy="190500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0F94688C-06A0-4916-A5B2-C3C6C107799F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4A33DC68-9E82-4E9D-AC2E-D34B8EDD9C97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9766CCEB-4F34-4C93-89B6-2A101FC5E3F8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137E2007-29EB-47BB-B392-7ABCC53DB420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EC6AA8C8-83CE-4DF7-B72F-8B8C10FF9F4A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5B4EA9A5-3146-4AB2-8DD6-ACFBF0CC01AC}"/>
                </a:ext>
              </a:extLst>
            </p:cNvPr>
            <p:cNvSpPr/>
            <p:nvPr/>
          </p:nvSpPr>
          <p:spPr>
            <a:xfrm>
              <a:off x="6234843" y="878988"/>
              <a:ext cx="190500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800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D03BD70-E138-416E-B28E-DB2EEC067AAE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F373113-18F1-4443-9A8E-5EF06C1D2FEA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F99D053-FB83-41F1-B2CB-C10918BC99BC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F4373C1-3934-47C3-8F36-E2FB2615CA87}"/>
                </a:ext>
              </a:extLst>
            </p:cNvPr>
            <p:cNvSpPr txBox="1"/>
            <p:nvPr/>
          </p:nvSpPr>
          <p:spPr>
            <a:xfrm rot="16200000">
              <a:off x="10780585" y="3317718"/>
              <a:ext cx="2176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32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تحولات المادة</a:t>
              </a:r>
              <a:endParaRPr lang="en-US" sz="32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50C247F-7990-4945-869D-5E2A900F477F}"/>
              </a:ext>
            </a:extLst>
          </p:cNvPr>
          <p:cNvGrpSpPr/>
          <p:nvPr/>
        </p:nvGrpSpPr>
        <p:grpSpPr>
          <a:xfrm>
            <a:off x="-8798784" y="0"/>
            <a:ext cx="11447501" cy="6858000"/>
            <a:chOff x="213096" y="0"/>
            <a:chExt cx="11447501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D2C93AC-EBE3-4E67-A867-76D5D6BEDB10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5DBD2B9-E73C-4AE9-91C9-698379867E98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1021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44037FC5-8E34-4772-9A87-813F2AD5E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C916508-F80D-434E-B066-812949E5DB94}"/>
              </a:ext>
            </a:extLst>
          </p:cNvPr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E9E3B68-B936-49FB-94D8-7AC0076CF488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D3F9516-66C4-44E6-9877-6C0374B5112C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47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AB39DAF-3109-4CEA-BD1D-C123179FF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2B7020D-701A-4EE7-BDA2-CD171993C203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B77930A-0489-40A5-B3D7-053D64BD29C4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ED749F6-F5EB-48BD-A697-16D473CCCFE8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5957E49E-377D-42ED-BF4E-FAE1383236A1}"/>
              </a:ext>
            </a:extLst>
          </p:cNvPr>
          <p:cNvSpPr txBox="1"/>
          <p:nvPr/>
        </p:nvSpPr>
        <p:spPr>
          <a:xfrm>
            <a:off x="8936520" y="422368"/>
            <a:ext cx="238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600" b="1" dirty="0">
                <a:solidFill>
                  <a:srgbClr val="CB2821"/>
                </a:solidFill>
                <a:latin typeface="Tw Cen MT" panose="020B0602020104020603" pitchFamily="34" charset="0"/>
              </a:rPr>
              <a:t>اولا الانصهار</a:t>
            </a:r>
            <a:endParaRPr lang="en-US" sz="3600" b="1" dirty="0">
              <a:solidFill>
                <a:srgbClr val="CB2821"/>
              </a:solidFill>
              <a:latin typeface="Tw Cen MT" panose="020B0602020104020603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FED9B9E-D264-4B66-A139-C5165AFF84E7}"/>
              </a:ext>
            </a:extLst>
          </p:cNvPr>
          <p:cNvSpPr txBox="1"/>
          <p:nvPr/>
        </p:nvSpPr>
        <p:spPr>
          <a:xfrm rot="16200000">
            <a:off x="1337255" y="3220385"/>
            <a:ext cx="217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200" b="1" dirty="0">
                <a:solidFill>
                  <a:srgbClr val="F0EEF0"/>
                </a:solidFill>
                <a:latin typeface="Tw Cen MT" panose="020B0602020104020603" pitchFamily="34" charset="0"/>
              </a:rPr>
              <a:t>تحولات المادة</a:t>
            </a:r>
            <a:endParaRPr lang="en-US" sz="32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7DA0252-E41D-4A0A-96B6-85BBB7617E73}"/>
              </a:ext>
            </a:extLst>
          </p:cNvPr>
          <p:cNvSpPr txBox="1"/>
          <p:nvPr/>
        </p:nvSpPr>
        <p:spPr>
          <a:xfrm rot="16200000">
            <a:off x="802299" y="3220385"/>
            <a:ext cx="217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200" b="1" dirty="0">
                <a:solidFill>
                  <a:srgbClr val="F0EEF0"/>
                </a:solidFill>
                <a:latin typeface="Tw Cen MT" panose="020B0602020104020603" pitchFamily="34" charset="0"/>
              </a:rPr>
              <a:t>تحولات المادة</a:t>
            </a:r>
            <a:endParaRPr lang="en-US" sz="32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173EC0B-6785-46AA-A40E-4640D5ABEE09}"/>
              </a:ext>
            </a:extLst>
          </p:cNvPr>
          <p:cNvSpPr txBox="1"/>
          <p:nvPr/>
        </p:nvSpPr>
        <p:spPr>
          <a:xfrm rot="16200000">
            <a:off x="296648" y="3220385"/>
            <a:ext cx="217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200" b="1" dirty="0">
                <a:solidFill>
                  <a:srgbClr val="F0EEF0"/>
                </a:solidFill>
                <a:latin typeface="Tw Cen MT" panose="020B0602020104020603" pitchFamily="34" charset="0"/>
              </a:rPr>
              <a:t>تحولات المادة</a:t>
            </a:r>
            <a:endParaRPr lang="en-US" sz="32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53D78C-8B9C-4E0E-9924-FD3A653670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167" b="88333" l="18750" r="83611">
                        <a14:foregroundMark x1="63889" y1="56042" x2="63889" y2="56042"/>
                        <a14:foregroundMark x1="66389" y1="56458" x2="66389" y2="56458"/>
                        <a14:foregroundMark x1="34306" y1="77292" x2="34306" y2="77292"/>
                        <a14:foregroundMark x1="38194" y1="72083" x2="38194" y2="72083"/>
                        <a14:foregroundMark x1="36389" y1="56250" x2="36389" y2="56250"/>
                        <a14:foregroundMark x1="37083" y1="46042" x2="37083" y2="46042"/>
                        <a14:foregroundMark x1="24306" y1="39792" x2="24444" y2="68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44" t="23013" r="15166" b="11319"/>
          <a:stretch/>
        </p:blipFill>
        <p:spPr>
          <a:xfrm>
            <a:off x="4620195" y="1068699"/>
            <a:ext cx="5446313" cy="3553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84E81B90-A32A-4A64-A4E9-6FF363B73694}"/>
              </a:ext>
            </a:extLst>
          </p:cNvPr>
          <p:cNvSpPr txBox="1"/>
          <p:nvPr/>
        </p:nvSpPr>
        <p:spPr>
          <a:xfrm flipH="1">
            <a:off x="2985810" y="4764089"/>
            <a:ext cx="813596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ar-EG" sz="2800" b="1" dirty="0">
                <a:solidFill>
                  <a:srgbClr val="EF5E40"/>
                </a:solidFill>
                <a:latin typeface="Tw Cen MT" panose="020B0602020104020603" pitchFamily="34" charset="0"/>
              </a:rPr>
              <a:t>الانصهار هو عملية تحول المادة من الحالة الصلبة الى الحالة السائلة</a:t>
            </a:r>
          </a:p>
          <a:p>
            <a:pPr algn="r" rtl="1"/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33" name="Picture 32">
            <a:hlinkClick r:id="rId5" action="ppaction://hlinksldjump"/>
            <a:extLst>
              <a:ext uri="{FF2B5EF4-FFF2-40B4-BE49-F238E27FC236}">
                <a16:creationId xmlns:a16="http://schemas.microsoft.com/office/drawing/2014/main" id="{5C97B8D8-9522-42C7-AC49-053EC5A05E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447" y="6072632"/>
            <a:ext cx="725999" cy="725999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endshow"/>
            <a:extLst>
              <a:ext uri="{FF2B5EF4-FFF2-40B4-BE49-F238E27FC236}">
                <a16:creationId xmlns:a16="http://schemas.microsoft.com/office/drawing/2014/main" id="{075D5EE6-D30A-49B8-BF6E-3365B659D1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40" y="6072158"/>
            <a:ext cx="652518" cy="652518"/>
          </a:xfrm>
          <a:prstGeom prst="rect">
            <a:avLst/>
          </a:prstGeom>
        </p:spPr>
      </p:pic>
      <p:pic>
        <p:nvPicPr>
          <p:cNvPr id="35" name="Picture 3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A47F817-51D4-42AA-A6BD-53756093FF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79" y="6320209"/>
            <a:ext cx="478422" cy="478422"/>
          </a:xfrm>
          <a:prstGeom prst="rect">
            <a:avLst/>
          </a:prstGeom>
        </p:spPr>
      </p:pic>
      <p:pic>
        <p:nvPicPr>
          <p:cNvPr id="36" name="Picture 3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7259FF4-8A27-4700-B0E5-F150624291A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0107" y="6322454"/>
            <a:ext cx="478422" cy="478422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55E5DEF5-8F6F-4C30-84CE-2E9B8CD8CBD4}"/>
              </a:ext>
            </a:extLst>
          </p:cNvPr>
          <p:cNvGrpSpPr/>
          <p:nvPr/>
        </p:nvGrpSpPr>
        <p:grpSpPr>
          <a:xfrm>
            <a:off x="5888238" y="6413863"/>
            <a:ext cx="2789701" cy="304417"/>
            <a:chOff x="4679586" y="878988"/>
            <a:chExt cx="1745757" cy="1905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5BD5D0F-0A2B-4A7B-AB67-1E69567CA688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DE4CA0B-EA70-4864-8CAC-BD793C175CE7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5AE52DA-C4BB-45D4-A258-FDA43DAFF2F6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FC6F28C-AFD3-4F28-B0C2-0251304422EB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978AEC7-41BA-4CEE-B763-1E65B249909E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50F6903-6F86-4CA9-B9B0-2EF740A054E4}"/>
                </a:ext>
              </a:extLst>
            </p:cNvPr>
            <p:cNvSpPr/>
            <p:nvPr/>
          </p:nvSpPr>
          <p:spPr>
            <a:xfrm>
              <a:off x="6234843" y="878988"/>
              <a:ext cx="190500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170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95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2081</TotalTime>
  <Words>362</Words>
  <Application>Microsoft Office PowerPoint</Application>
  <PresentationFormat>Widescreen</PresentationFormat>
  <Paragraphs>100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Aktiv Grotesk l Medium</vt:lpstr>
      <vt:lpstr>Arial</vt:lpstr>
      <vt:lpstr>Calibri</vt:lpstr>
      <vt:lpstr>Calibri Light</vt:lpstr>
      <vt:lpstr>inherit</vt:lpstr>
      <vt:lpstr>Tw Cen MT</vt:lpstr>
      <vt:lpstr>Wingdings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Zähringer</dc:creator>
  <cp:lastModifiedBy>Damaty</cp:lastModifiedBy>
  <cp:revision>222</cp:revision>
  <dcterms:created xsi:type="dcterms:W3CDTF">2017-01-05T13:17:27Z</dcterms:created>
  <dcterms:modified xsi:type="dcterms:W3CDTF">2020-12-15T14:08:19Z</dcterms:modified>
</cp:coreProperties>
</file>