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97" r:id="rId4"/>
    <p:sldMasterId id="2147484221" r:id="rId5"/>
  </p:sldMasterIdLst>
  <p:notesMasterIdLst>
    <p:notesMasterId r:id="rId19"/>
  </p:notesMasterIdLst>
  <p:handoutMasterIdLst>
    <p:handoutMasterId r:id="rId20"/>
  </p:handoutMasterIdLst>
  <p:sldIdLst>
    <p:sldId id="287" r:id="rId6"/>
    <p:sldId id="294" r:id="rId7"/>
    <p:sldId id="261" r:id="rId8"/>
    <p:sldId id="257" r:id="rId9"/>
    <p:sldId id="258" r:id="rId10"/>
    <p:sldId id="259" r:id="rId11"/>
    <p:sldId id="260" r:id="rId12"/>
    <p:sldId id="288" r:id="rId13"/>
    <p:sldId id="289" r:id="rId14"/>
    <p:sldId id="290" r:id="rId15"/>
    <p:sldId id="291" r:id="rId16"/>
    <p:sldId id="292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855A38"/>
    <a:srgbClr val="D99F77"/>
    <a:srgbClr val="863D0C"/>
    <a:srgbClr val="9A2C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8501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4CB405-BC11-414E-B0F4-9E1C4642FE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A09E4-E76E-43B1-9270-846FE19D3E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A57E1-CEB3-4C96-B7C6-36B0FA3064E4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91962-6490-4685-B760-76A1628AD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697A7F-1461-4B81-83F2-8C494CFB80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D51C3-EABD-4553-9DC0-81CFC2A7F3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1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1BBD7-2276-4DDA-BFFE-26CAACEE5E98}" type="datetimeFigureOut">
              <a:rPr lang="en-US" smtClean="0"/>
              <a:t>12/21/2020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79F17-7BA4-49BC-BB37-7F646CF8D2F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5145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0910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8748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402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32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238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660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3429298" cy="342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6095471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3413727" y="0"/>
            <a:ext cx="474668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8160408" y="0"/>
            <a:ext cx="4031592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6095471" y="3429000"/>
            <a:ext cx="2737071" cy="342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8832541" y="3429000"/>
            <a:ext cx="3353115" cy="3429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142822" y="500675"/>
            <a:ext cx="3120617" cy="1044621"/>
          </a:xfrm>
        </p:spPr>
        <p:txBody>
          <a:bodyPr anchor="b">
            <a:normAutofit/>
          </a:bodyPr>
          <a:lstStyle>
            <a:lvl1pPr algn="ctr">
              <a:defRPr sz="24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2822" y="1701716"/>
            <a:ext cx="3120618" cy="1487257"/>
          </a:xfrm>
        </p:spPr>
        <p:txBody>
          <a:bodyPr anchor="t">
            <a:noAutofit/>
          </a:bodyPr>
          <a:lstStyle>
            <a:lvl1pPr algn="ctr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192019" y="3573016"/>
            <a:ext cx="2544503" cy="3120347"/>
          </a:xfrm>
        </p:spPr>
        <p:txBody>
          <a:bodyPr anchor="ctr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7200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3976914"/>
            <a:ext cx="12192000" cy="2881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65" y="2967732"/>
            <a:ext cx="672846" cy="100918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09" y="2971388"/>
            <a:ext cx="654562" cy="10055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184" y="2773940"/>
            <a:ext cx="804488" cy="1202973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501" y="2470455"/>
            <a:ext cx="707584" cy="1506459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72" y="2419264"/>
            <a:ext cx="782549" cy="155765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371" y="2188907"/>
            <a:ext cx="780720" cy="1788006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95256" y="1945551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8888" y="137481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6858678" y="1011208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256843" y="1590874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817870" y="804077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465563" y="431542"/>
            <a:ext cx="2926334" cy="480053"/>
          </a:xfrm>
        </p:spPr>
        <p:txBody>
          <a:bodyPr anchor="ctr">
            <a:noAutofit/>
          </a:bodyPr>
          <a:lstStyle>
            <a:lvl1pPr algn="ctr">
              <a:defRPr sz="1867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2158423" y="2425604"/>
            <a:ext cx="0" cy="448225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3617196" y="1944914"/>
            <a:ext cx="0" cy="9225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5269588" y="1364343"/>
            <a:ext cx="0" cy="1265941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6713029" y="2098914"/>
            <a:ext cx="0" cy="223373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8321845" y="1507999"/>
            <a:ext cx="0" cy="814287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9938852" y="922965"/>
            <a:ext cx="0" cy="1175948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214454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5015257" y="5125208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321905"/>
            <a:ext cx="11618299" cy="1112762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33036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5343196" y="37273"/>
            <a:ext cx="6848804" cy="4481941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9" y="471963"/>
            <a:ext cx="1282667" cy="4047252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775" y="1017730"/>
            <a:ext cx="1187142" cy="3501485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4519215"/>
            <a:ext cx="12192000" cy="23387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483852" y="4637788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5257" y="5548542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7768456" y="397384"/>
            <a:ext cx="4036642" cy="821816"/>
          </a:xfrm>
        </p:spPr>
        <p:txBody>
          <a:bodyPr>
            <a:noAutofit/>
          </a:bodyPr>
          <a:lstStyle>
            <a:lvl1pPr algn="l">
              <a:defRPr sz="44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305322" y="397384"/>
            <a:ext cx="3786740" cy="821816"/>
          </a:xfrm>
        </p:spPr>
        <p:txBody>
          <a:bodyPr>
            <a:noAutofit/>
          </a:bodyPr>
          <a:lstStyle>
            <a:lvl1pPr algn="r">
              <a:defRPr sz="44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286850" y="5688607"/>
            <a:ext cx="11618299" cy="998520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727632" y="1930400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357147" y="2121850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727632" y="2697019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361179" y="2888469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727632" y="3463637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357147" y="3655086"/>
            <a:ext cx="272907" cy="2728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8372931" y="1932505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8002447" y="2123955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8372931" y="2699124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8002447" y="2890573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8372931" y="3465742"/>
            <a:ext cx="3518363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8002447" y="3657191"/>
            <a:ext cx="272907" cy="27288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33262" y="1225923"/>
            <a:ext cx="2160427" cy="480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1" name="正方形/長方形 30"/>
          <p:cNvSpPr/>
          <p:nvPr userDrawn="1"/>
        </p:nvSpPr>
        <p:spPr>
          <a:xfrm>
            <a:off x="7370735" y="1225923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39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2192000" cy="4151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98" y="308653"/>
            <a:ext cx="5274870" cy="42727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20" y="950241"/>
            <a:ext cx="2554068" cy="363114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18" y="1804275"/>
            <a:ext cx="1363426" cy="2777109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263469" y="2157779"/>
            <a:ext cx="1139924" cy="207010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660192" y="488673"/>
            <a:ext cx="4890968" cy="2704156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8839080" y="1282700"/>
            <a:ext cx="2209992" cy="2956390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4514410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542516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286850" y="5621862"/>
            <a:ext cx="11618299" cy="1006329"/>
          </a:xfrm>
        </p:spPr>
        <p:txBody>
          <a:bodyPr>
            <a:noAutofit/>
          </a:bodyPr>
          <a:lstStyle>
            <a:lvl1pPr algn="ctr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55311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0" y="4233333"/>
            <a:ext cx="12192000" cy="2624667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5BB8D1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2048598" y="164638"/>
            <a:ext cx="9567208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2111211" y="1028734"/>
            <a:ext cx="9553890" cy="336037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2159221" y="932723"/>
            <a:ext cx="2160427" cy="4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35412" y="2170492"/>
            <a:ext cx="5690094" cy="3200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535562" y="1845583"/>
            <a:ext cx="5690094" cy="32476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35562" y="2128010"/>
            <a:ext cx="5690094" cy="4233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657131" y="1938114"/>
            <a:ext cx="361981" cy="95250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5972541" y="1922238"/>
            <a:ext cx="133362" cy="1270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1592122" y="2906409"/>
            <a:ext cx="8518860" cy="64154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8" name="正方形/長方形 27"/>
          <p:cNvSpPr/>
          <p:nvPr userDrawn="1"/>
        </p:nvSpPr>
        <p:spPr>
          <a:xfrm>
            <a:off x="6582653" y="4396144"/>
            <a:ext cx="2160427" cy="480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522320" y="4476698"/>
            <a:ext cx="5196564" cy="1500769"/>
          </a:xfrm>
        </p:spPr>
        <p:txBody>
          <a:bodyPr anchor="t">
            <a:noAutofit/>
          </a:bodyPr>
          <a:lstStyle>
            <a:lvl1pPr algn="l">
              <a:defRPr sz="1333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6953138" y="1857789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82654" y="2049239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6953138" y="2624408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6582654" y="2815857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6953138" y="3391026"/>
            <a:ext cx="4748811" cy="655782"/>
          </a:xfrm>
        </p:spPr>
        <p:txBody>
          <a:bodyPr anchor="ctr">
            <a:noAutofit/>
          </a:bodyPr>
          <a:lstStyle>
            <a:lvl1pPr algn="l">
              <a:defRPr sz="12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6582654" y="3582475"/>
            <a:ext cx="272907" cy="2728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7" name="円/楕円 36"/>
          <p:cNvSpPr/>
          <p:nvPr userDrawn="1"/>
        </p:nvSpPr>
        <p:spPr>
          <a:xfrm>
            <a:off x="1555534" y="905648"/>
            <a:ext cx="384076" cy="38404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9" name="円/楕円 13"/>
          <p:cNvSpPr/>
          <p:nvPr userDrawn="1"/>
        </p:nvSpPr>
        <p:spPr>
          <a:xfrm>
            <a:off x="31596" y="0"/>
            <a:ext cx="912180" cy="681270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681974" y="681271"/>
            <a:ext cx="528104" cy="528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1207829" y="149092"/>
            <a:ext cx="661953" cy="66189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3" name="円/楕円 42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5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20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"/>
                            </p:stCondLst>
                            <p:childTnLst>
                              <p:par>
                                <p:cTn id="6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7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25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25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75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5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75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25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1397122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072940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7985364" y="0"/>
            <a:ext cx="5738479" cy="6858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3127798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8643100" y="0"/>
            <a:ext cx="9277247" cy="6858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6331500" y="0"/>
            <a:ext cx="3569010" cy="6858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4413638" y="0"/>
            <a:ext cx="3099074" cy="6858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72702" y="2703891"/>
            <a:ext cx="4823863" cy="2208254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378147" y="5111521"/>
            <a:ext cx="4818418" cy="1390878"/>
          </a:xfrm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7319640" y="2147068"/>
            <a:ext cx="7132647" cy="26799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1334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441048" y="4990568"/>
            <a:ext cx="2160187" cy="48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1333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241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0" y="5708953"/>
            <a:ext cx="6095471" cy="780411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90057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7293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4518781"/>
            <a:ext cx="12192001" cy="1228876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4596492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30025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2117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77634"/>
            <a:ext cx="12192000" cy="1035050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304297" y="677635"/>
            <a:ext cx="11583405" cy="103505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55017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6369536" y="-3292475"/>
            <a:ext cx="23609443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5193303" y="3344665"/>
            <a:ext cx="23603290" cy="6858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4415471" y="1613249"/>
            <a:ext cx="3360000" cy="3360292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srgbClr val="1C1C1C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4295315" y="1493395"/>
            <a:ext cx="3600312" cy="36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srgbClr val="1C1C1C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4175471" y="1373228"/>
            <a:ext cx="3840000" cy="3840333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srgbClr val="1C1C1C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4055471" y="1253218"/>
            <a:ext cx="4080000" cy="4080354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srgbClr val="1C1C1C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3935471" y="1133207"/>
            <a:ext cx="4320000" cy="4320375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srgbClr val="1C1C1C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3815273" y="1013395"/>
            <a:ext cx="4560396" cy="456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556"/>
              <a:endParaRPr kumimoji="1" lang="ja-JP" altLang="en-US" sz="2133">
                <a:solidFill>
                  <a:srgbClr val="1C1C1C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5685251"/>
            <a:ext cx="10370052" cy="1008112"/>
          </a:xfrm>
        </p:spPr>
        <p:txBody>
          <a:bodyPr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5730640" y="5397219"/>
            <a:ext cx="725488" cy="125685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4693247" y="1661411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5436378" y="1661411"/>
            <a:ext cx="57611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6179508" y="1661411"/>
            <a:ext cx="57611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42" name="円/楕円 41"/>
          <p:cNvSpPr/>
          <p:nvPr userDrawn="1"/>
        </p:nvSpPr>
        <p:spPr>
          <a:xfrm>
            <a:off x="6922638" y="1661411"/>
            <a:ext cx="576114" cy="576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1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2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2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525003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39486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83852" y="1886858"/>
            <a:ext cx="11218899" cy="2912533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67725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3976048"/>
            <a:ext cx="12192000" cy="2881952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5BB8D1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1022059" y="6100230"/>
            <a:ext cx="289591" cy="2895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1435106" y="6111048"/>
            <a:ext cx="720142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7" name="円/楕円 19"/>
          <p:cNvSpPr/>
          <p:nvPr userDrawn="1"/>
        </p:nvSpPr>
        <p:spPr>
          <a:xfrm>
            <a:off x="10860585" y="6469495"/>
            <a:ext cx="480095" cy="388506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1435106" y="6288526"/>
            <a:ext cx="720142" cy="365125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1867">
                <a:solidFill>
                  <a:schemeClr val="bg1"/>
                </a:solidFill>
              </a:defRPr>
            </a:lvl1pPr>
          </a:lstStyle>
          <a:p>
            <a:pPr defTabSz="1088556"/>
            <a:fld id="{E6459DFB-86F3-43FA-8567-2EA6E426AE90}" type="slidenum">
              <a:rPr kumimoji="1" lang="ja-JP" altLang="en-US" smtClean="0">
                <a:solidFill>
                  <a:prstClr val="white"/>
                </a:solidFill>
              </a:rPr>
              <a:pPr defTabSz="1088556"/>
              <a:t>‹#›</a:t>
            </a:fld>
            <a:endParaRPr kumimoji="1"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398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"/>
                            </p:stCondLst>
                            <p:childTnLst>
                              <p:par>
                                <p:cTn id="3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064590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458351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13467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383937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534132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31074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14400" y="2648572"/>
            <a:ext cx="10363200" cy="1057333"/>
          </a:xfrm>
        </p:spPr>
        <p:txBody>
          <a:bodyPr anchor="t">
            <a:noAutofit/>
          </a:bodyPr>
          <a:lstStyle>
            <a:lvl1pPr algn="ctr">
              <a:defRPr sz="64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910974" y="4741334"/>
            <a:ext cx="10370052" cy="1952029"/>
          </a:xfrm>
        </p:spPr>
        <p:txBody>
          <a:bodyPr anchor="b">
            <a:normAutofit/>
          </a:bodyPr>
          <a:lstStyle>
            <a:lvl1pPr marL="0" indent="0" algn="ctr">
              <a:buNone/>
              <a:defRPr sz="1333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544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910974" y="3669060"/>
            <a:ext cx="10370052" cy="576031"/>
          </a:xfrm>
        </p:spPr>
        <p:txBody>
          <a:bodyPr anchor="b">
            <a:noAutofit/>
          </a:bodyPr>
          <a:lstStyle>
            <a:lvl1pPr algn="ctr">
              <a:defRPr sz="2667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5730640" y="4429600"/>
            <a:ext cx="725488" cy="125685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088556"/>
              <a:endParaRPr kumimoji="1" lang="ja-JP" altLang="en-US" sz="2133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279298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67621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09759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6337863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13826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33195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334860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063143" y="4511094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052119" y="5301209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6874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2305422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77157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288038" y="5532123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391069" y="1248653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4898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200218" y="1940835"/>
            <a:ext cx="4512761" cy="4512369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0992969" y="1508786"/>
            <a:ext cx="960190" cy="960107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4511686" y="5186020"/>
            <a:ext cx="624123" cy="624069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5471876" y="5530537"/>
            <a:ext cx="935533" cy="935451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064983" y="1508786"/>
            <a:ext cx="816161" cy="960107"/>
          </a:xfrm>
        </p:spPr>
        <p:txBody>
          <a:bodyPr anchor="ctr">
            <a:noAutofit/>
          </a:bodyPr>
          <a:lstStyle>
            <a:lvl1pPr algn="ctr">
              <a:defRPr sz="36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9072445" y="3429248"/>
            <a:ext cx="768309" cy="76824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7344181" y="4293096"/>
            <a:ext cx="4224836" cy="672075"/>
          </a:xfrm>
        </p:spPr>
        <p:txBody>
          <a:bodyPr anchor="ctr">
            <a:normAutofit/>
          </a:bodyPr>
          <a:lstStyle>
            <a:lvl1pPr algn="ctr">
              <a:defRPr sz="2933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6407409" y="4790962"/>
            <a:ext cx="790183" cy="790115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0464865" y="957488"/>
            <a:ext cx="528104" cy="528058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55816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4067009" y="311508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FD497C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247041" y="775461"/>
            <a:ext cx="3373912" cy="337361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8" name="円/楕円 27"/>
          <p:cNvSpPr/>
          <p:nvPr userDrawn="1"/>
        </p:nvSpPr>
        <p:spPr>
          <a:xfrm>
            <a:off x="845583" y="1170730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1137774" y="692697"/>
            <a:ext cx="3373912" cy="33736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5031040" y="740702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5127059" y="1651456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031040" y="1699902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247041" y="775461"/>
            <a:ext cx="3277893" cy="3277609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403649" y="2559169"/>
            <a:ext cx="864172" cy="864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5627320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147592" y="2559168"/>
            <a:ext cx="864172" cy="864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8880551" y="2559168"/>
            <a:ext cx="864172" cy="864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7371263" y="278282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9104222" y="278281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502832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768133" y="3519717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8496475" y="3518153"/>
            <a:ext cx="1632323" cy="623628"/>
          </a:xfrm>
        </p:spPr>
        <p:txBody>
          <a:bodyPr anchor="t">
            <a:noAutofit/>
          </a:bodyPr>
          <a:lstStyle>
            <a:lvl1pPr algn="ctr">
              <a:defRPr sz="16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795326" y="4197086"/>
            <a:ext cx="10601349" cy="1344149"/>
          </a:xfrm>
        </p:spPr>
        <p:txBody>
          <a:bodyPr anchor="ctr">
            <a:normAutofit/>
          </a:bodyPr>
          <a:lstStyle>
            <a:lvl1pPr algn="l">
              <a:defRPr sz="1333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5685251"/>
            <a:ext cx="12192000" cy="11727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2677571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5885323" y="5848760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072640" y="5848759"/>
            <a:ext cx="416830" cy="416794"/>
          </a:xfrm>
        </p:spPr>
        <p:txBody>
          <a:bodyPr>
            <a:normAutofit/>
          </a:bodyPr>
          <a:lstStyle>
            <a:lvl1pPr>
              <a:defRPr sz="1067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589730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6788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974994" y="6309762"/>
            <a:ext cx="2633899" cy="383601"/>
          </a:xfrm>
        </p:spPr>
        <p:txBody>
          <a:bodyPr anchor="t">
            <a:noAutofit/>
          </a:bodyPr>
          <a:lstStyle>
            <a:lvl1pPr algn="ctr">
              <a:defRPr sz="12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382869" y="679450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01673" y="711321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2192000" cy="745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34" name="円/楕円 33"/>
          <p:cNvSpPr/>
          <p:nvPr userDrawn="1"/>
        </p:nvSpPr>
        <p:spPr>
          <a:xfrm>
            <a:off x="4735518" y="2858988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FD4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92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000"/>
            <a:ext cx="3482702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5222947" y="0"/>
            <a:ext cx="3482702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5485861" y="3498416"/>
            <a:ext cx="6385263" cy="900605"/>
          </a:xfrm>
        </p:spPr>
        <p:txBody>
          <a:bodyPr anchor="b">
            <a:normAutofit/>
          </a:bodyPr>
          <a:lstStyle>
            <a:lvl1pPr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5581880" y="4409170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5485861" y="4457617"/>
            <a:ext cx="6385263" cy="623628"/>
          </a:xfrm>
        </p:spPr>
        <p:txBody>
          <a:bodyPr anchor="t">
            <a:noAutofit/>
          </a:bodyPr>
          <a:lstStyle>
            <a:lvl1pPr algn="l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712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742999" y="0"/>
            <a:ext cx="1744951" cy="1713600"/>
          </a:xfrm>
          <a:solidFill>
            <a:schemeClr val="accent6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742999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1742999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1742999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3482973" y="0"/>
            <a:ext cx="1744951" cy="17136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3482973" y="1715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3482973" y="3429000"/>
            <a:ext cx="1744951" cy="17136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3482973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5222947" y="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5222947" y="1715400"/>
            <a:ext cx="1744951" cy="1713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5222947" y="34290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5222947" y="51444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6962922" y="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6962922" y="1715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6962922" y="3429000"/>
            <a:ext cx="1744951" cy="17136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6962922" y="5144400"/>
            <a:ext cx="1744951" cy="1713600"/>
          </a:xfrm>
          <a:solidFill>
            <a:schemeClr val="accent4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8702896" y="0"/>
            <a:ext cx="1744951" cy="17136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8702896" y="1715400"/>
            <a:ext cx="1744951" cy="1713600"/>
          </a:xfrm>
          <a:solidFill>
            <a:schemeClr val="accent3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8702896" y="3429000"/>
            <a:ext cx="1744951" cy="1713600"/>
          </a:xfrm>
          <a:solidFill>
            <a:schemeClr val="accent5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8702896" y="5144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0442872" y="0"/>
            <a:ext cx="1744951" cy="17136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0442872" y="1715400"/>
            <a:ext cx="1744951" cy="17136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0442872" y="3429000"/>
            <a:ext cx="1744951" cy="17136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067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0442872" y="5144400"/>
            <a:ext cx="1744951" cy="1713600"/>
          </a:xfrm>
          <a:solidFill>
            <a:schemeClr val="accent2"/>
          </a:solidFill>
        </p:spPr>
        <p:txBody>
          <a:bodyPr/>
          <a:lstStyle>
            <a:lvl1pPr marL="0" marR="0" indent="0" algn="l" defTabSz="1088556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486343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0202367" y="4014138"/>
            <a:ext cx="541352" cy="54130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FD497C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184136" y="2516899"/>
            <a:ext cx="912180" cy="91210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413027" y="2228867"/>
            <a:ext cx="57611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2386628" y="2690349"/>
            <a:ext cx="288057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0985753" y="3880494"/>
            <a:ext cx="324692" cy="3246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FD497C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4" y="29028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3" y="29028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5"/>
          </a:solidFill>
        </p:spPr>
        <p:txBody>
          <a:bodyPr/>
          <a:lstStyle>
            <a:lvl1pPr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08855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483852" y="2637235"/>
            <a:ext cx="11215678" cy="900605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5015257" y="3547989"/>
            <a:ext cx="2160427" cy="4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556"/>
            <a:endParaRPr kumimoji="1" lang="ja-JP" altLang="en-US" sz="2133">
              <a:solidFill>
                <a:prstClr val="white"/>
              </a:solidFill>
            </a:endParaRPr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3852" y="3596435"/>
            <a:ext cx="11215678" cy="623628"/>
          </a:xfrm>
        </p:spPr>
        <p:txBody>
          <a:bodyPr anchor="t">
            <a:noAutofit/>
          </a:bodyPr>
          <a:lstStyle>
            <a:lvl1pPr algn="ctr">
              <a:defRPr sz="2133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1543659" y="3495431"/>
            <a:ext cx="505184" cy="5051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88556"/>
            <a:endParaRPr kumimoji="1" lang="ja-JP" altLang="en-US" sz="2133">
              <a:solidFill>
                <a:srgbClr val="FD4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099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2917" y="164638"/>
            <a:ext cx="10959484" cy="80210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786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  <p:sldLayoutId id="2147484219" r:id="rId22"/>
    <p:sldLayoutId id="2147484220" r:id="rId23"/>
  </p:sldLayoutIdLst>
  <p:transition spd="slow">
    <p:wipe/>
  </p:transition>
  <p:hf hdr="0" dt="0"/>
  <p:txStyles>
    <p:titleStyle>
      <a:lvl1pPr algn="l" defTabSz="1088556" rtl="0" eaLnBrk="1" latinLnBrk="0" hangingPunct="1">
        <a:spcBef>
          <a:spcPct val="0"/>
        </a:spcBef>
        <a:buNone/>
        <a:defRPr kumimoji="1" sz="4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88556" rtl="0" eaLnBrk="1" latinLnBrk="0" hangingPunct="1">
        <a:lnSpc>
          <a:spcPct val="120000"/>
        </a:lnSpc>
        <a:spcBef>
          <a:spcPts val="800"/>
        </a:spcBef>
        <a:buFont typeface="Arial" panose="020B0604020202020204" pitchFamily="34" charset="0"/>
        <a:buNone/>
        <a:defRPr kumimoji="1" sz="16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84452" indent="-340174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334" kern="1200">
          <a:solidFill>
            <a:schemeClr val="tx1"/>
          </a:solidFill>
          <a:latin typeface="+mn-lt"/>
          <a:ea typeface="+mn-ea"/>
          <a:cs typeface="+mn-cs"/>
        </a:defRPr>
      </a:lvl2pPr>
      <a:lvl3pPr marL="136069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67" kern="1200">
          <a:solidFill>
            <a:schemeClr val="tx1"/>
          </a:solidFill>
          <a:latin typeface="+mn-lt"/>
          <a:ea typeface="+mn-ea"/>
          <a:cs typeface="+mn-cs"/>
        </a:defRPr>
      </a:lvl3pPr>
      <a:lvl4pPr marL="1904973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251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530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808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085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364" indent="-272139" algn="l" defTabSz="10885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544278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2pPr>
      <a:lvl3pPr marL="108855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632834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77112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721391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265669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809946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354225" algn="l" defTabSz="1088556" rtl="0" eaLnBrk="1" latinLnBrk="0" hangingPunct="1">
        <a:defRPr kumimoji="1" sz="21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119452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734025" y="3016178"/>
            <a:ext cx="1490450" cy="923100"/>
            <a:chOff x="280628" y="1551900"/>
            <a:chExt cx="1490450" cy="923100"/>
          </a:xfrm>
        </p:grpSpPr>
        <p:sp>
          <p:nvSpPr>
            <p:cNvPr id="87" name="Google Shape;87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88" name="Google Shape;88;p1"/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89" name="Google Shape;89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"/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02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" name="Google Shape;91;p1"/>
          <p:cNvGrpSpPr/>
          <p:nvPr/>
        </p:nvGrpSpPr>
        <p:grpSpPr>
          <a:xfrm>
            <a:off x="1734025" y="4422661"/>
            <a:ext cx="1490450" cy="923100"/>
            <a:chOff x="280628" y="1551900"/>
            <a:chExt cx="1490450" cy="923100"/>
          </a:xfrm>
        </p:grpSpPr>
        <p:sp>
          <p:nvSpPr>
            <p:cNvPr id="92" name="Google Shape;92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93" name="Google Shape;93;p1"/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94" name="Google Shape;94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" name="Google Shape;96;p1"/>
          <p:cNvGrpSpPr/>
          <p:nvPr/>
        </p:nvGrpSpPr>
        <p:grpSpPr>
          <a:xfrm>
            <a:off x="1734025" y="1590645"/>
            <a:ext cx="1490450" cy="923100"/>
            <a:chOff x="280628" y="1551900"/>
            <a:chExt cx="1490450" cy="923100"/>
          </a:xfrm>
        </p:grpSpPr>
        <p:sp>
          <p:nvSpPr>
            <p:cNvPr id="97" name="Google Shape;97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98" name="Google Shape;98;p1"/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99" name="Google Shape;99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01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1"/>
          <p:cNvGrpSpPr/>
          <p:nvPr/>
        </p:nvGrpSpPr>
        <p:grpSpPr>
          <a:xfrm>
            <a:off x="1734414" y="495297"/>
            <a:ext cx="4361586" cy="5853550"/>
            <a:chOff x="1734414" y="495297"/>
            <a:chExt cx="4361586" cy="5853550"/>
          </a:xfrm>
        </p:grpSpPr>
        <p:sp>
          <p:nvSpPr>
            <p:cNvPr id="102" name="Google Shape;102;p1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" name="Google Shape;103;p1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1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1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1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1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7" name="Google Shape;117;p1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"/>
          <p:cNvGrpSpPr/>
          <p:nvPr/>
        </p:nvGrpSpPr>
        <p:grpSpPr>
          <a:xfrm>
            <a:off x="9032819" y="2942736"/>
            <a:ext cx="1490450" cy="923100"/>
            <a:chOff x="280628" y="1551900"/>
            <a:chExt cx="1490450" cy="923100"/>
          </a:xfrm>
        </p:grpSpPr>
        <p:sp>
          <p:nvSpPr>
            <p:cNvPr id="119" name="Google Shape;119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120" name="Google Shape;120;p1"/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21" name="Google Shape;121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" name="Google Shape;123;p1"/>
          <p:cNvGrpSpPr/>
          <p:nvPr/>
        </p:nvGrpSpPr>
        <p:grpSpPr>
          <a:xfrm>
            <a:off x="9032819" y="4349219"/>
            <a:ext cx="1490450" cy="923100"/>
            <a:chOff x="280628" y="1551900"/>
            <a:chExt cx="1490450" cy="923100"/>
          </a:xfrm>
        </p:grpSpPr>
        <p:sp>
          <p:nvSpPr>
            <p:cNvPr id="124" name="Google Shape;124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125" name="Google Shape;125;p1"/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26" name="Google Shape;126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06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Google Shape;128;p1"/>
          <p:cNvGrpSpPr/>
          <p:nvPr/>
        </p:nvGrpSpPr>
        <p:grpSpPr>
          <a:xfrm>
            <a:off x="9032819" y="1517203"/>
            <a:ext cx="1490450" cy="923100"/>
            <a:chOff x="280628" y="1551900"/>
            <a:chExt cx="1490450" cy="923100"/>
          </a:xfrm>
        </p:grpSpPr>
        <p:sp>
          <p:nvSpPr>
            <p:cNvPr id="129" name="Google Shape;129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130" name="Google Shape;130;p1"/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31" name="Google Shape;131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04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" name="Google Shape;133;p1"/>
          <p:cNvGrpSpPr/>
          <p:nvPr/>
        </p:nvGrpSpPr>
        <p:grpSpPr>
          <a:xfrm>
            <a:off x="6191002" y="488368"/>
            <a:ext cx="4361586" cy="5853550"/>
            <a:chOff x="6191002" y="488368"/>
            <a:chExt cx="4361586" cy="5853550"/>
          </a:xfrm>
        </p:grpSpPr>
        <p:sp>
          <p:nvSpPr>
            <p:cNvPr id="134" name="Google Shape;134;p1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" name="Google Shape;135;p1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1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1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1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1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1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1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1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9" name="Google Shape;149;p1"/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50" name="Google Shape;150;p1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152" name="Google Shape;15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1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157" name="Google Shape;15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1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162" name="Google Shape;16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167" name="Google Shape;16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72" name="Google Shape;17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1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77" name="Google Shape;17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18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1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87" name="Google Shape;18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92" name="Google Shape;19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1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97" name="Google Shape;19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4" name="Google Shape;204;p1"/>
          <p:cNvSpPr txBox="1"/>
          <p:nvPr/>
        </p:nvSpPr>
        <p:spPr>
          <a:xfrm>
            <a:off x="2989472" y="974601"/>
            <a:ext cx="149045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EG" sz="280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Simplified Arabic" panose="02020603050405020304" pitchFamily="18" charset="-78"/>
                <a:ea typeface="Architects Daughter"/>
                <a:cs typeface="Simplified Arabic" panose="02020603050405020304" pitchFamily="18" charset="-78"/>
                <a:sym typeface="Architects Daughter"/>
              </a:rPr>
              <a:t>الفهرس</a:t>
            </a:r>
            <a:r>
              <a:rPr kumimoji="0" lang="ar-EG" sz="280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kumimoji="0" sz="2800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hlinkClick r:id="rId3" action="ppaction://hlinksldjump"/>
            <a:extLst>
              <a:ext uri="{FF2B5EF4-FFF2-40B4-BE49-F238E27FC236}">
                <a16:creationId xmlns:a16="http://schemas.microsoft.com/office/drawing/2014/main" id="{C0629CDF-B903-491D-9B66-CB0194800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120" y="1879839"/>
            <a:ext cx="790700" cy="49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472832-7C0F-4FF1-BAA3-8B108E2C0B7F}"/>
              </a:ext>
            </a:extLst>
          </p:cNvPr>
          <p:cNvSpPr txBox="1"/>
          <p:nvPr/>
        </p:nvSpPr>
        <p:spPr>
          <a:xfrm>
            <a:off x="7139693" y="1163710"/>
            <a:ext cx="277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solidFill>
                  <a:schemeClr val="accent4">
                    <a:lumMod val="75000"/>
                  </a:schemeClr>
                </a:solidFill>
              </a:rPr>
              <a:t>الوحدة الثانية 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F1E06D-F0E0-4AD8-865B-E0B124AB8806}"/>
              </a:ext>
            </a:extLst>
          </p:cNvPr>
          <p:cNvSpPr txBox="1"/>
          <p:nvPr/>
        </p:nvSpPr>
        <p:spPr>
          <a:xfrm>
            <a:off x="6721843" y="1945326"/>
            <a:ext cx="3500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chemeClr val="accent1">
                    <a:lumMod val="50000"/>
                  </a:schemeClr>
                </a:solidFill>
              </a:rPr>
              <a:t>الغلاف الجوي وحماية كوكب الأرض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61504-7848-413F-87BD-6987453470A4}"/>
              </a:ext>
            </a:extLst>
          </p:cNvPr>
          <p:cNvSpPr txBox="1"/>
          <p:nvPr/>
        </p:nvSpPr>
        <p:spPr>
          <a:xfrm>
            <a:off x="7876351" y="2975081"/>
            <a:ext cx="156834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solidFill>
                  <a:schemeClr val="accent4">
                    <a:lumMod val="75000"/>
                  </a:schemeClr>
                </a:solidFill>
              </a:rPr>
              <a:t>الدرس الأول 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4239BD-1565-4A9F-AB35-F30CBE2A5B0D}"/>
              </a:ext>
            </a:extLst>
          </p:cNvPr>
          <p:cNvSpPr txBox="1"/>
          <p:nvPr/>
        </p:nvSpPr>
        <p:spPr>
          <a:xfrm>
            <a:off x="7239982" y="3739984"/>
            <a:ext cx="2577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solidFill>
                  <a:schemeClr val="accent1">
                    <a:lumMod val="50000"/>
                  </a:schemeClr>
                </a:solidFill>
              </a:rPr>
              <a:t>طبقات الغلاف الجوي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14" name="Picture 213">
            <a:hlinkClick r:id="rId5" action="ppaction://hlinksldjump"/>
            <a:extLst>
              <a:ext uri="{FF2B5EF4-FFF2-40B4-BE49-F238E27FC236}">
                <a16:creationId xmlns:a16="http://schemas.microsoft.com/office/drawing/2014/main" id="{F1F50D68-B078-4EE6-968B-5B2653B13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3710" y="3159391"/>
            <a:ext cx="788675" cy="593626"/>
          </a:xfrm>
          <a:prstGeom prst="rect">
            <a:avLst/>
          </a:prstGeom>
        </p:spPr>
      </p:pic>
      <p:sp>
        <p:nvSpPr>
          <p:cNvPr id="215" name="TextBox 214">
            <a:extLst>
              <a:ext uri="{FF2B5EF4-FFF2-40B4-BE49-F238E27FC236}">
                <a16:creationId xmlns:a16="http://schemas.microsoft.com/office/drawing/2014/main" id="{A11FBC13-CFB5-4324-A57B-70965D2F14EF}"/>
              </a:ext>
            </a:extLst>
          </p:cNvPr>
          <p:cNvSpPr txBox="1"/>
          <p:nvPr/>
        </p:nvSpPr>
        <p:spPr>
          <a:xfrm>
            <a:off x="2396696" y="3330966"/>
            <a:ext cx="1906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solidFill>
                  <a:schemeClr val="accent1">
                    <a:lumMod val="50000"/>
                  </a:schemeClr>
                </a:solidFill>
              </a:rPr>
              <a:t>الأهداف 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FE9D4A-D230-4EBC-B1DE-D32B63410AEF}"/>
              </a:ext>
            </a:extLst>
          </p:cNvPr>
          <p:cNvSpPr txBox="1"/>
          <p:nvPr/>
        </p:nvSpPr>
        <p:spPr>
          <a:xfrm>
            <a:off x="2741296" y="1910265"/>
            <a:ext cx="1433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dirty="0">
                <a:solidFill>
                  <a:schemeClr val="accent1">
                    <a:lumMod val="50000"/>
                  </a:schemeClr>
                </a:solidFill>
              </a:rPr>
              <a:t>المحتوي</a:t>
            </a:r>
            <a:r>
              <a:rPr lang="ar-EG" sz="2000" dirty="0">
                <a:solidFill>
                  <a:srgbClr val="CC00CC"/>
                </a:solidFill>
              </a:rPr>
              <a:t> </a:t>
            </a:r>
            <a:endParaRPr lang="en-US" sz="2000" dirty="0"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8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8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100"/>
                            </p:stCondLst>
                            <p:childTnLst>
                              <p:par>
                                <p:cTn id="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600"/>
                            </p:stCondLst>
                            <p:childTnLst>
                              <p:par>
                                <p:cTn id="6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BD23542-C15E-4266-BE32-B955EF5D0EF6}"/>
              </a:ext>
            </a:extLst>
          </p:cNvPr>
          <p:cNvSpPr txBox="1"/>
          <p:nvPr/>
        </p:nvSpPr>
        <p:spPr>
          <a:xfrm>
            <a:off x="6590823" y="1471715"/>
            <a:ext cx="3886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i="0" u="none" strike="noStrike" dirty="0">
                <a:effectLst/>
                <a:latin typeface="Amni8"/>
              </a:rPr>
              <a:t>(3) يقل فيها الضغط الجوي كلما ارتفعنا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, ويصل عند نهايتها إلي  0,001 من قيمة الضغط الجوي المعتاد عند </a:t>
            </a:r>
            <a:r>
              <a:rPr lang="ar-EG" i="0" u="none" strike="noStrike" dirty="0" err="1">
                <a:effectLst/>
                <a:latin typeface="Amni8"/>
              </a:rPr>
              <a:t>سطخ</a:t>
            </a:r>
            <a:r>
              <a:rPr lang="ar-EG" i="0" u="none" strike="noStrike" dirty="0">
                <a:effectLst/>
                <a:latin typeface="Amni8"/>
              </a:rPr>
              <a:t> البحر .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(4) تحتوي علي معظم غاز الأوزون الموجود بالغلاف الجوي علي ارتفاع 20 : 40 كم فوق سطح البحر .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(5) </a:t>
            </a:r>
            <a:r>
              <a:rPr lang="ar-EG" i="0" u="none" strike="noStrike" dirty="0" err="1">
                <a:effectLst/>
                <a:latin typeface="Amni8"/>
              </a:rPr>
              <a:t>الجزؤ</a:t>
            </a:r>
            <a:r>
              <a:rPr lang="ar-EG" i="0" u="none" strike="noStrike" dirty="0">
                <a:effectLst/>
                <a:latin typeface="Amni8"/>
              </a:rPr>
              <a:t> السفلي منها خالي من الغيوم والاضطرابات الجوية , ويتحرك الهواء فيها أفقيا , لذا تعتبر هذه المنطقة مناسبة لتحليق الطائرات , كما بالشكل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2AB3F5-7737-40F5-AB7B-8C9170F9D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14" y="1614338"/>
            <a:ext cx="1939310" cy="130005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6DE3351-4A0F-423F-B56B-5224E9E1B66A}"/>
              </a:ext>
            </a:extLst>
          </p:cNvPr>
          <p:cNvSpPr txBox="1"/>
          <p:nvPr/>
        </p:nvSpPr>
        <p:spPr>
          <a:xfrm>
            <a:off x="2757155" y="3073289"/>
            <a:ext cx="2104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rgbClr val="FF0066"/>
                </a:solidFill>
              </a:rPr>
              <a:t>التحليق في </a:t>
            </a:r>
            <a:r>
              <a:rPr lang="ar-EG" dirty="0" err="1">
                <a:solidFill>
                  <a:srgbClr val="FF0066"/>
                </a:solidFill>
              </a:rPr>
              <a:t>الاستراتوسفير</a:t>
            </a:r>
            <a:endParaRPr lang="ar-EG" dirty="0">
              <a:solidFill>
                <a:srgbClr val="FF0066"/>
              </a:solidFill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BCE782E-3748-4F8F-A522-C31281452EEE}"/>
              </a:ext>
            </a:extLst>
          </p:cNvPr>
          <p:cNvSpPr txBox="1"/>
          <p:nvPr/>
        </p:nvSpPr>
        <p:spPr>
          <a:xfrm>
            <a:off x="1792728" y="3607775"/>
            <a:ext cx="39300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الطبقة الثالثة :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الميزوسفير</a:t>
            </a:r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- </a:t>
            </a:r>
            <a:r>
              <a:rPr lang="ar-EG" i="0" u="none" strike="noStrike" dirty="0" err="1">
                <a:effectLst/>
                <a:latin typeface="Amni8"/>
              </a:rPr>
              <a:t>الميزوسفير</a:t>
            </a:r>
            <a:r>
              <a:rPr lang="ar-EG" i="0" u="none" strike="noStrike" dirty="0">
                <a:effectLst/>
                <a:latin typeface="Amni8"/>
              </a:rPr>
              <a:t> هي الطبقة الثالثة من طبقات الغلاف الجوي ومعناها الطبقة المتوسطة , وتعتبر أبرد الطبقات </a:t>
            </a:r>
          </a:p>
        </p:txBody>
      </p:sp>
    </p:spTree>
    <p:extLst>
      <p:ext uri="{BB962C8B-B14F-4D97-AF65-F5344CB8AC3E}">
        <p14:creationId xmlns:p14="http://schemas.microsoft.com/office/powerpoint/2010/main" val="1171188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1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6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30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319984" y="619417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BAFA051-4C36-4E0F-BBF1-9A2BAB7B0762}"/>
              </a:ext>
            </a:extLst>
          </p:cNvPr>
          <p:cNvSpPr txBox="1"/>
          <p:nvPr/>
        </p:nvSpPr>
        <p:spPr>
          <a:xfrm>
            <a:off x="6948330" y="1431509"/>
            <a:ext cx="364703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خصائص وأهمية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الميزوسفير</a:t>
            </a:r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 :</a:t>
            </a:r>
          </a:p>
          <a:p>
            <a:pPr algn="ctr"/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(1) تمتد من </a:t>
            </a:r>
            <a:r>
              <a:rPr lang="ar-EG" i="0" u="none" strike="noStrike" dirty="0" err="1">
                <a:effectLst/>
                <a:latin typeface="Amni8"/>
              </a:rPr>
              <a:t>الستراتوبوز</a:t>
            </a:r>
            <a:r>
              <a:rPr lang="ar-EG" i="0" u="none" strike="noStrike" dirty="0">
                <a:effectLst/>
                <a:latin typeface="Amni8"/>
              </a:rPr>
              <a:t> ( 50 كم فوق سطح البحر )</a:t>
            </a: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إلي </a:t>
            </a:r>
            <a:r>
              <a:rPr lang="ar-EG" i="0" u="none" strike="noStrike" dirty="0" err="1">
                <a:effectLst/>
                <a:latin typeface="Amni8"/>
              </a:rPr>
              <a:t>الميزوبوز</a:t>
            </a:r>
            <a:r>
              <a:rPr lang="ar-EG" i="0" u="none" strike="noStrike" dirty="0">
                <a:effectLst/>
                <a:latin typeface="Amni8"/>
              </a:rPr>
              <a:t> ( 85 كم ) بسمك حوالي 35 كم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(2) تتناقص فيها درجات الحرارة بمعدل كبير , بالارتفاع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حيث تصل عند نهايتها إلي - 90َم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(3) طبقة شديدة التخلخل  , لاحتوائها علي كميات محدودة من غازي الهيليوم والهيدروجين فقط .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39310B3-89F1-43C2-9615-BF369D3704DD}"/>
              </a:ext>
            </a:extLst>
          </p:cNvPr>
          <p:cNvSpPr txBox="1"/>
          <p:nvPr/>
        </p:nvSpPr>
        <p:spPr>
          <a:xfrm>
            <a:off x="2156552" y="1487072"/>
            <a:ext cx="339577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i="0" u="none" strike="noStrike" dirty="0">
                <a:effectLst/>
                <a:latin typeface="Amni8"/>
              </a:rPr>
              <a:t>(4) تتكون فيها الشهب نتيجة لاحتكاكها بجزيئات الهواء ( كما بالشكل )</a:t>
            </a:r>
          </a:p>
          <a:p>
            <a:br>
              <a:rPr lang="ar-EG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027BF-5B51-445D-965D-CF4A3EFBF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903" y="2356341"/>
            <a:ext cx="2143125" cy="14859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37D0343-A7B1-4A49-B513-FF28F5E5EC3E}"/>
              </a:ext>
            </a:extLst>
          </p:cNvPr>
          <p:cNvSpPr txBox="1"/>
          <p:nvPr/>
        </p:nvSpPr>
        <p:spPr>
          <a:xfrm>
            <a:off x="2443439" y="3975769"/>
            <a:ext cx="2650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rgbClr val="FF0066"/>
                </a:solidFill>
              </a:rPr>
              <a:t>تكون الشهب في </a:t>
            </a:r>
            <a:r>
              <a:rPr lang="ar-EG" dirty="0" err="1">
                <a:solidFill>
                  <a:srgbClr val="FF0066"/>
                </a:solidFill>
              </a:rPr>
              <a:t>الميزو</a:t>
            </a:r>
            <a:r>
              <a:rPr lang="ar-EG" dirty="0">
                <a:solidFill>
                  <a:srgbClr val="FF0066"/>
                </a:solidFill>
              </a:rPr>
              <a:t> سفير</a:t>
            </a:r>
          </a:p>
        </p:txBody>
      </p:sp>
    </p:spTree>
    <p:extLst>
      <p:ext uri="{BB962C8B-B14F-4D97-AF65-F5344CB8AC3E}">
        <p14:creationId xmlns:p14="http://schemas.microsoft.com/office/powerpoint/2010/main" val="14337163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9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200"/>
                            </p:stCondLst>
                            <p:childTnLst>
                              <p:par>
                                <p:cTn id="5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200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CE2036F-B516-442B-A397-A056EFE89CF6}"/>
              </a:ext>
            </a:extLst>
          </p:cNvPr>
          <p:cNvSpPr txBox="1"/>
          <p:nvPr/>
        </p:nvSpPr>
        <p:spPr>
          <a:xfrm>
            <a:off x="6820719" y="1496941"/>
            <a:ext cx="34900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الطبقة الرابعة :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الثرموسفير</a:t>
            </a:r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br>
              <a:rPr lang="ar-EG" b="1" i="0" u="none" strike="noStrike" dirty="0">
                <a:solidFill>
                  <a:srgbClr val="0000FF"/>
                </a:solidFill>
                <a:effectLst/>
                <a:latin typeface="Amni8"/>
              </a:rPr>
            </a:br>
            <a:r>
              <a:rPr lang="ar-EG" i="0" u="none" strike="noStrike" dirty="0">
                <a:effectLst/>
                <a:latin typeface="Amni8"/>
              </a:rPr>
              <a:t>- </a:t>
            </a:r>
            <a:r>
              <a:rPr lang="ar-EG" i="0" u="none" strike="noStrike" dirty="0" err="1">
                <a:effectLst/>
                <a:latin typeface="Amni8"/>
              </a:rPr>
              <a:t>الثرموسفير</a:t>
            </a:r>
            <a:r>
              <a:rPr lang="ar-EG" i="0" u="none" strike="noStrike" dirty="0">
                <a:effectLst/>
                <a:latin typeface="Amni8"/>
              </a:rPr>
              <a:t> هي الطبقة الرابعة من طبقات الغلاف الجوي , ومعناها الطبقة الحرارية لآنها أسخن طبقات العلاف الجوي .</a:t>
            </a:r>
          </a:p>
          <a:p>
            <a:br>
              <a:rPr lang="ar-EG" dirty="0"/>
            </a:b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1EB35A1-7989-4B70-B3C9-FDFDDFDC5B5C}"/>
              </a:ext>
            </a:extLst>
          </p:cNvPr>
          <p:cNvSpPr txBox="1"/>
          <p:nvPr/>
        </p:nvSpPr>
        <p:spPr>
          <a:xfrm>
            <a:off x="6960345" y="3151473"/>
            <a:ext cx="329657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خصائص وأهمية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الثرموسفير</a:t>
            </a:r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 :</a:t>
            </a:r>
          </a:p>
          <a:p>
            <a:pPr algn="ctr"/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(1)  تمتد من </a:t>
            </a:r>
            <a:r>
              <a:rPr lang="ar-EG" i="0" u="none" strike="noStrike" dirty="0" err="1">
                <a:effectLst/>
                <a:latin typeface="Amni8"/>
              </a:rPr>
              <a:t>الميزوبوز</a:t>
            </a:r>
            <a:r>
              <a:rPr lang="ar-EG" i="0" u="none" strike="noStrike" dirty="0">
                <a:effectLst/>
                <a:latin typeface="Amni8"/>
              </a:rPr>
              <a:t> حتي ارتفاع (675 كم فوق </a:t>
            </a:r>
            <a:r>
              <a:rPr lang="ar-EG" i="0" u="none" strike="noStrike" dirty="0" err="1">
                <a:effectLst/>
                <a:latin typeface="Amni8"/>
              </a:rPr>
              <a:t>سطخ</a:t>
            </a:r>
            <a:r>
              <a:rPr lang="ar-EG" i="0" u="none" strike="noStrike" dirty="0">
                <a:effectLst/>
                <a:latin typeface="Amni8"/>
              </a:rPr>
              <a:t> البحر ) بسمك حوالي 590 كم</a:t>
            </a: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(2) تزداد فيها درجات الحرارة بمعدل كبير </a:t>
            </a:r>
            <a:r>
              <a:rPr lang="ar-EG" i="0" u="none" strike="noStrike" dirty="0" err="1">
                <a:effectLst/>
                <a:latin typeface="Amni8"/>
              </a:rPr>
              <a:t>بالاترفاع</a:t>
            </a:r>
            <a:r>
              <a:rPr lang="ar-EG" i="0" u="none" strike="noStrike" dirty="0">
                <a:effectLst/>
                <a:latin typeface="Amni8"/>
              </a:rPr>
              <a:t>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حتي تصل إلي 1200 م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D01DD1D-D5EB-45AC-A529-2187BB7B92A7}"/>
              </a:ext>
            </a:extLst>
          </p:cNvPr>
          <p:cNvSpPr txBox="1"/>
          <p:nvPr/>
        </p:nvSpPr>
        <p:spPr>
          <a:xfrm>
            <a:off x="1846685" y="1517307"/>
            <a:ext cx="37734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i="0" u="none" strike="noStrike" dirty="0">
                <a:effectLst/>
                <a:latin typeface="Amni8"/>
              </a:rPr>
              <a:t>(3) يحتوي الجزء العلوي منها علي أيونات مشحونة , ويمتد وجود هذه الأيونات حتي (700 كم فوق سطح البحر ) فيما يعرف </a:t>
            </a:r>
            <a:r>
              <a:rPr lang="ar-EG" i="0" u="none" strike="noStrike" dirty="0" err="1">
                <a:effectLst/>
                <a:latin typeface="Amni8"/>
              </a:rPr>
              <a:t>بالأيونوسفير</a:t>
            </a:r>
            <a:r>
              <a:rPr lang="ar-EG" i="0" u="none" strike="noStrike" dirty="0">
                <a:effectLst/>
                <a:latin typeface="Amni8"/>
              </a:rPr>
              <a:t> .</a:t>
            </a:r>
          </a:p>
          <a:p>
            <a:pPr algn="ctr"/>
            <a:endParaRPr lang="ar-EG" dirty="0">
              <a:latin typeface="Amni8"/>
            </a:endParaRP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- وتقوم </a:t>
            </a:r>
            <a:r>
              <a:rPr lang="ar-EG" i="0" u="none" strike="noStrike" dirty="0" err="1">
                <a:effectLst/>
                <a:latin typeface="Amni8"/>
              </a:rPr>
              <a:t>الأيونوسفير</a:t>
            </a:r>
            <a:r>
              <a:rPr lang="ar-EG" i="0" u="none" strike="noStrike" dirty="0">
                <a:effectLst/>
                <a:latin typeface="Amni8"/>
              </a:rPr>
              <a:t> بدور هام في الاتصالات اللاسلكية والبث الإذاعي , حيث ينعكس عليها موجات الراديو التي تبثها مراكز الاتصالات أو محطات الإذاعة ( كما بالشكل)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9DD50-0342-41B1-B2D9-B87A67D3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989" y="4233028"/>
            <a:ext cx="2471034" cy="996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6284B4-4E3E-4385-A943-14D15F558F58}"/>
              </a:ext>
            </a:extLst>
          </p:cNvPr>
          <p:cNvSpPr txBox="1"/>
          <p:nvPr/>
        </p:nvSpPr>
        <p:spPr>
          <a:xfrm>
            <a:off x="2665182" y="5284510"/>
            <a:ext cx="2338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rgbClr val="FF0066"/>
                </a:solidFill>
              </a:rPr>
              <a:t>ظاهرة الاورورا</a:t>
            </a:r>
          </a:p>
        </p:txBody>
      </p:sp>
    </p:spTree>
    <p:extLst>
      <p:ext uri="{BB962C8B-B14F-4D97-AF65-F5344CB8AC3E}">
        <p14:creationId xmlns:p14="http://schemas.microsoft.com/office/powerpoint/2010/main" val="39392236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6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1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6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600"/>
                            </p:stCondLst>
                            <p:childTnLst>
                              <p:par>
                                <p:cTn id="6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86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18CA222-5DFA-4D90-8A6E-E209046B4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740" y="1601227"/>
            <a:ext cx="2333625" cy="1466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9B0E82-22E3-49F1-A1E3-59D31C5D8C4A}"/>
              </a:ext>
            </a:extLst>
          </p:cNvPr>
          <p:cNvSpPr txBox="1"/>
          <p:nvPr/>
        </p:nvSpPr>
        <p:spPr>
          <a:xfrm>
            <a:off x="7671614" y="3131149"/>
            <a:ext cx="1880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rgbClr val="FF0066"/>
                </a:solidFill>
              </a:rPr>
              <a:t>حزامي فان الين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860171-E1DF-40A2-8129-63707C7B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6596" y="3748385"/>
            <a:ext cx="1609273" cy="19093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306F0F-7FB8-48FA-84EE-2B91856F773F}"/>
              </a:ext>
            </a:extLst>
          </p:cNvPr>
          <p:cNvSpPr txBox="1"/>
          <p:nvPr/>
        </p:nvSpPr>
        <p:spPr>
          <a:xfrm>
            <a:off x="8489065" y="4331514"/>
            <a:ext cx="1951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rgbClr val="FF0066"/>
                </a:solidFill>
              </a:rPr>
              <a:t>دور الاقمار الصناعية في الاتصالات اللاسلكية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592580-C49A-4FE6-A9FE-5C00371B9808}"/>
              </a:ext>
            </a:extLst>
          </p:cNvPr>
          <p:cNvSpPr txBox="1"/>
          <p:nvPr/>
        </p:nvSpPr>
        <p:spPr>
          <a:xfrm>
            <a:off x="2138834" y="1805516"/>
            <a:ext cx="33591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i="0" u="none" strike="noStrike" dirty="0">
                <a:effectLst/>
                <a:latin typeface="Amni8"/>
              </a:rPr>
              <a:t>- ويندمج الغلاف الجوي بالفضاء الخارجي في منطقة تعرف باسم </a:t>
            </a:r>
            <a:r>
              <a:rPr lang="ar-EG" i="0" u="none" strike="noStrike" dirty="0" err="1">
                <a:effectLst/>
                <a:latin typeface="Amni8"/>
              </a:rPr>
              <a:t>الاكسوسفير</a:t>
            </a:r>
            <a:r>
              <a:rPr lang="ar-EG" i="0" u="none" strike="noStrike" dirty="0">
                <a:effectLst/>
                <a:latin typeface="Amni8"/>
              </a:rPr>
              <a:t> تسبح فيها الاقمار الصناعية ( كما بالشكل)</a:t>
            </a:r>
          </a:p>
          <a:p>
            <a:pPr algn="ctr">
              <a:lnSpc>
                <a:spcPct val="150000"/>
              </a:lnSpc>
            </a:pPr>
            <a:r>
              <a:rPr lang="ar-EG" i="0" u="none" strike="noStrike" dirty="0">
                <a:effectLst/>
                <a:latin typeface="Amni8"/>
              </a:rPr>
              <a:t>والتي تستخدم في الاتصالات والبث التلفزيوني عبر القارات وكذلك في التعرف علي الطقس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16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400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8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1734025" y="3016178"/>
            <a:ext cx="1490450" cy="923100"/>
            <a:chOff x="280628" y="1551900"/>
            <a:chExt cx="1490450" cy="923100"/>
          </a:xfrm>
        </p:grpSpPr>
        <p:sp>
          <p:nvSpPr>
            <p:cNvPr id="87" name="Google Shape;87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88" name="Google Shape;88;p1"/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89" name="Google Shape;89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1"/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02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" name="Google Shape;91;p1"/>
          <p:cNvGrpSpPr/>
          <p:nvPr/>
        </p:nvGrpSpPr>
        <p:grpSpPr>
          <a:xfrm>
            <a:off x="1734025" y="4422661"/>
            <a:ext cx="1490450" cy="923100"/>
            <a:chOff x="280628" y="1551900"/>
            <a:chExt cx="1490450" cy="923100"/>
          </a:xfrm>
        </p:grpSpPr>
        <p:sp>
          <p:nvSpPr>
            <p:cNvPr id="92" name="Google Shape;92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93" name="Google Shape;93;p1"/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94" name="Google Shape;94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1"/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03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" name="Google Shape;96;p1"/>
          <p:cNvGrpSpPr/>
          <p:nvPr/>
        </p:nvGrpSpPr>
        <p:grpSpPr>
          <a:xfrm>
            <a:off x="1734025" y="1590645"/>
            <a:ext cx="1490450" cy="923100"/>
            <a:chOff x="280628" y="1551900"/>
            <a:chExt cx="1490450" cy="923100"/>
          </a:xfrm>
        </p:grpSpPr>
        <p:sp>
          <p:nvSpPr>
            <p:cNvPr id="97" name="Google Shape;97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98" name="Google Shape;98;p1"/>
            <p:cNvGrpSpPr/>
            <p:nvPr/>
          </p:nvGrpSpPr>
          <p:grpSpPr>
            <a:xfrm>
              <a:off x="652823" y="1591864"/>
              <a:ext cx="676788" cy="883136"/>
              <a:chOff x="-1517696" y="4598875"/>
              <a:chExt cx="676788" cy="883136"/>
            </a:xfrm>
          </p:grpSpPr>
          <p:sp>
            <p:nvSpPr>
              <p:cNvPr id="99" name="Google Shape;99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1"/>
              <p:cNvSpPr txBox="1"/>
              <p:nvPr/>
            </p:nvSpPr>
            <p:spPr>
              <a:xfrm>
                <a:off x="-1517696" y="4835680"/>
                <a:ext cx="67678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01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1"/>
          <p:cNvGrpSpPr/>
          <p:nvPr/>
        </p:nvGrpSpPr>
        <p:grpSpPr>
          <a:xfrm>
            <a:off x="1696507" y="495297"/>
            <a:ext cx="4361586" cy="5853550"/>
            <a:chOff x="1734414" y="495297"/>
            <a:chExt cx="4361586" cy="5853550"/>
          </a:xfrm>
        </p:grpSpPr>
        <p:sp>
          <p:nvSpPr>
            <p:cNvPr id="102" name="Google Shape;102;p1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" name="Google Shape;103;p1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4" name="Google Shape;104;p1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5" name="Google Shape;105;p1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6" name="Google Shape;106;p1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7" name="Google Shape;107;p1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" name="Google Shape;108;p1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0" name="Google Shape;110;p1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1" name="Google Shape;111;p1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2" name="Google Shape;112;p1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" name="Google Shape;113;p1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5" name="Google Shape;115;p1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6" name="Google Shape;116;p1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17" name="Google Shape;117;p1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1"/>
          <p:cNvGrpSpPr/>
          <p:nvPr/>
        </p:nvGrpSpPr>
        <p:grpSpPr>
          <a:xfrm>
            <a:off x="9032819" y="2942736"/>
            <a:ext cx="1490450" cy="923100"/>
            <a:chOff x="280628" y="1551900"/>
            <a:chExt cx="1490450" cy="923100"/>
          </a:xfrm>
        </p:grpSpPr>
        <p:sp>
          <p:nvSpPr>
            <p:cNvPr id="119" name="Google Shape;119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120" name="Google Shape;120;p1"/>
            <p:cNvGrpSpPr/>
            <p:nvPr/>
          </p:nvGrpSpPr>
          <p:grpSpPr>
            <a:xfrm>
              <a:off x="652823" y="1591864"/>
              <a:ext cx="675185" cy="883136"/>
              <a:chOff x="-1517696" y="4598875"/>
              <a:chExt cx="675185" cy="883136"/>
            </a:xfrm>
          </p:grpSpPr>
          <p:sp>
            <p:nvSpPr>
              <p:cNvPr id="121" name="Google Shape;121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"/>
              <p:cNvSpPr txBox="1"/>
              <p:nvPr/>
            </p:nvSpPr>
            <p:spPr>
              <a:xfrm>
                <a:off x="-1517696" y="4835680"/>
                <a:ext cx="67518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05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3" name="Google Shape;123;p1"/>
          <p:cNvGrpSpPr/>
          <p:nvPr/>
        </p:nvGrpSpPr>
        <p:grpSpPr>
          <a:xfrm>
            <a:off x="9032819" y="4349219"/>
            <a:ext cx="1490450" cy="923100"/>
            <a:chOff x="280628" y="1551900"/>
            <a:chExt cx="1490450" cy="923100"/>
          </a:xfrm>
        </p:grpSpPr>
        <p:sp>
          <p:nvSpPr>
            <p:cNvPr id="124" name="Google Shape;124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125" name="Google Shape;125;p1"/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26" name="Google Shape;126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"/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06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" name="Google Shape;128;p1"/>
          <p:cNvGrpSpPr/>
          <p:nvPr/>
        </p:nvGrpSpPr>
        <p:grpSpPr>
          <a:xfrm>
            <a:off x="9032819" y="1517203"/>
            <a:ext cx="1490450" cy="923100"/>
            <a:chOff x="280628" y="1551900"/>
            <a:chExt cx="1490450" cy="923100"/>
          </a:xfrm>
        </p:grpSpPr>
        <p:sp>
          <p:nvSpPr>
            <p:cNvPr id="129" name="Google Shape;129;p1"/>
            <p:cNvSpPr/>
            <p:nvPr/>
          </p:nvSpPr>
          <p:spPr>
            <a:xfrm>
              <a:off x="280628" y="1551900"/>
              <a:ext cx="1490450" cy="829382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dist="76200" dir="2700000" sx="99000" sy="99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endParaRPr>
            </a:p>
          </p:txBody>
        </p:sp>
        <p:grpSp>
          <p:nvGrpSpPr>
            <p:cNvPr id="130" name="Google Shape;130;p1"/>
            <p:cNvGrpSpPr/>
            <p:nvPr/>
          </p:nvGrpSpPr>
          <p:grpSpPr>
            <a:xfrm>
              <a:off x="652823" y="1591864"/>
              <a:ext cx="678391" cy="883136"/>
              <a:chOff x="-1517696" y="4598875"/>
              <a:chExt cx="678391" cy="883136"/>
            </a:xfrm>
          </p:grpSpPr>
          <p:sp>
            <p:nvSpPr>
              <p:cNvPr id="131" name="Google Shape;131;p1"/>
              <p:cNvSpPr txBox="1"/>
              <p:nvPr/>
            </p:nvSpPr>
            <p:spPr>
              <a:xfrm>
                <a:off x="-1495254" y="4598875"/>
                <a:ext cx="63190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STEP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"/>
              <p:cNvSpPr txBox="1"/>
              <p:nvPr/>
            </p:nvSpPr>
            <p:spPr>
              <a:xfrm>
                <a:off x="-1517696" y="4835680"/>
                <a:ext cx="67839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Oswald"/>
                    <a:ea typeface="Oswald"/>
                    <a:cs typeface="Oswald"/>
                    <a:sym typeface="Oswald"/>
                  </a:rPr>
                  <a:t>04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33" name="Google Shape;133;p1"/>
          <p:cNvGrpSpPr/>
          <p:nvPr/>
        </p:nvGrpSpPr>
        <p:grpSpPr>
          <a:xfrm>
            <a:off x="6191002" y="495297"/>
            <a:ext cx="4361586" cy="5853550"/>
            <a:chOff x="6191002" y="488368"/>
            <a:chExt cx="4361586" cy="5853550"/>
          </a:xfrm>
        </p:grpSpPr>
        <p:sp>
          <p:nvSpPr>
            <p:cNvPr id="134" name="Google Shape;134;p1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5" name="Google Shape;135;p1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6" name="Google Shape;136;p1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7" name="Google Shape;137;p1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" name="Google Shape;138;p1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9" name="Google Shape;139;p1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0" name="Google Shape;140;p1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1" name="Google Shape;141;p1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2" name="Google Shape;142;p1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" name="Google Shape;143;p1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4" name="Google Shape;144;p1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5" name="Google Shape;145;p1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6" name="Google Shape;146;p1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7" name="Google Shape;147;p1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" name="Google Shape;148;p1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49" name="Google Shape;149;p1"/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150" name="Google Shape;150;p1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oogle Shape;151;p1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152" name="Google Shape;15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" name="Google Shape;156;p1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157" name="Google Shape;15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1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162" name="Google Shape;16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6" name="Google Shape;166;p1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167" name="Google Shape;16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1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172" name="Google Shape;17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" name="Google Shape;176;p1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177" name="Google Shape;17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1" name="Google Shape;181;p1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182" name="Google Shape;18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6" name="Google Shape;186;p1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187" name="Google Shape;18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192" name="Google Shape;192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6" name="Google Shape;196;p1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197" name="Google Shape;197;p1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1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FD117D-8693-4EE8-BB02-7F09E79F75AE}"/>
              </a:ext>
            </a:extLst>
          </p:cNvPr>
          <p:cNvSpPr txBox="1"/>
          <p:nvPr/>
        </p:nvSpPr>
        <p:spPr>
          <a:xfrm>
            <a:off x="7399867" y="1193097"/>
            <a:ext cx="2396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CC00CC"/>
                </a:solidFill>
              </a:rPr>
              <a:t>اهداف الوحدة 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C5E2D-A732-4070-B577-C6B897D6C14D}"/>
              </a:ext>
            </a:extLst>
          </p:cNvPr>
          <p:cNvSpPr txBox="1"/>
          <p:nvPr/>
        </p:nvSpPr>
        <p:spPr>
          <a:xfrm>
            <a:off x="6732858" y="1624399"/>
            <a:ext cx="3613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66"/>
                </a:solidFill>
              </a:rPr>
              <a:t>يعد الانتهاء من دراسة هذه الوحدة ينبغي ان يكون التلميذ قادرا علي ان :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B6F555-7FCC-4114-AD37-4469CD11DEE1}"/>
              </a:ext>
            </a:extLst>
          </p:cNvPr>
          <p:cNvSpPr txBox="1"/>
          <p:nvPr/>
        </p:nvSpPr>
        <p:spPr>
          <a:xfrm>
            <a:off x="6722807" y="2645525"/>
            <a:ext cx="3705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1-يعرف الضغط الجوي وطبقات الغلاف الجوي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6BDBD0-16D7-42C3-AAA4-8CABF1AD0FF4}"/>
              </a:ext>
            </a:extLst>
          </p:cNvPr>
          <p:cNvSpPr txBox="1"/>
          <p:nvPr/>
        </p:nvSpPr>
        <p:spPr>
          <a:xfrm>
            <a:off x="6861041" y="3038883"/>
            <a:ext cx="3499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2-يقدر أهمية أجهزة قياس الضغط الجوي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22ABE-7407-41A9-8B37-9507060EE7B2}"/>
              </a:ext>
            </a:extLst>
          </p:cNvPr>
          <p:cNvSpPr txBox="1"/>
          <p:nvPr/>
        </p:nvSpPr>
        <p:spPr>
          <a:xfrm>
            <a:off x="7083635" y="3388144"/>
            <a:ext cx="3328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3-يوضح تركيب غاز الاوزون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CB45F-A866-48CA-BB62-5C1DD9C70CC4}"/>
              </a:ext>
            </a:extLst>
          </p:cNvPr>
          <p:cNvSpPr txBox="1"/>
          <p:nvPr/>
        </p:nvSpPr>
        <p:spPr>
          <a:xfrm>
            <a:off x="7180737" y="3740194"/>
            <a:ext cx="320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4-يتعرف غازات الدفيئة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E87507-D804-427F-8324-CB17BE14323D}"/>
              </a:ext>
            </a:extLst>
          </p:cNvPr>
          <p:cNvSpPr txBox="1"/>
          <p:nvPr/>
        </p:nvSpPr>
        <p:spPr>
          <a:xfrm>
            <a:off x="6987784" y="4109526"/>
            <a:ext cx="34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5- يفسر ارتفاع درجة حرارة الغلاف الجوي للأرض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5B5B2C-9E9C-4705-A226-0BFA84E335AE}"/>
              </a:ext>
            </a:extLst>
          </p:cNvPr>
          <p:cNvSpPr txBox="1"/>
          <p:nvPr/>
        </p:nvSpPr>
        <p:spPr>
          <a:xfrm>
            <a:off x="6719912" y="4845215"/>
            <a:ext cx="3742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6-يصف ظاهرة الاحتباس الحراري والاحتراز العالمي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AACBD7-8236-43A3-A32B-0962B3739206}"/>
              </a:ext>
            </a:extLst>
          </p:cNvPr>
          <p:cNvSpPr txBox="1"/>
          <p:nvPr/>
        </p:nvSpPr>
        <p:spPr>
          <a:xfrm>
            <a:off x="2628405" y="1251364"/>
            <a:ext cx="233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CC00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اهداف الوحدة </a:t>
            </a:r>
            <a:endParaRPr lang="en-US" b="1" dirty="0">
              <a:solidFill>
                <a:srgbClr val="CC00CC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3E489C-D826-4906-BAAF-A5BBF02680D6}"/>
              </a:ext>
            </a:extLst>
          </p:cNvPr>
          <p:cNvSpPr txBox="1"/>
          <p:nvPr/>
        </p:nvSpPr>
        <p:spPr>
          <a:xfrm>
            <a:off x="1895586" y="1603333"/>
            <a:ext cx="3464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66"/>
                </a:solidFill>
              </a:rPr>
              <a:t>بعد الانتهاء من دراسة هذا الدرس ينبغي ان يكون التلميذ قادرا علي ان :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CEAC386-3240-4EE5-BF7D-0FDFCBFE0FFC}"/>
              </a:ext>
            </a:extLst>
          </p:cNvPr>
          <p:cNvSpPr txBox="1"/>
          <p:nvPr/>
        </p:nvSpPr>
        <p:spPr>
          <a:xfrm>
            <a:off x="2641005" y="2668303"/>
            <a:ext cx="290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1-يعرف مفهوم الضغط الجوي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40F383-791E-4B3C-A13C-EBF0D6E88840}"/>
              </a:ext>
            </a:extLst>
          </p:cNvPr>
          <p:cNvSpPr txBox="1"/>
          <p:nvPr/>
        </p:nvSpPr>
        <p:spPr>
          <a:xfrm>
            <a:off x="2732568" y="3002323"/>
            <a:ext cx="2807551" cy="367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2- يذكر أهمية جهاز </a:t>
            </a:r>
            <a:r>
              <a:rPr lang="ar-EG" dirty="0" err="1"/>
              <a:t>الالتيمتر</a:t>
            </a:r>
            <a:r>
              <a:rPr lang="ar-EG" dirty="0"/>
              <a:t>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FC2EA-47DD-47F9-BAA0-FF008631EF4F}"/>
              </a:ext>
            </a:extLst>
          </p:cNvPr>
          <p:cNvSpPr txBox="1"/>
          <p:nvPr/>
        </p:nvSpPr>
        <p:spPr>
          <a:xfrm>
            <a:off x="3002380" y="3343095"/>
            <a:ext cx="271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/>
              <a:t>3-يتعرف طبقات الغلاف الجوي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5E170E-0BE7-481F-ADCE-13AA1AEA8B4A}"/>
              </a:ext>
            </a:extLst>
          </p:cNvPr>
          <p:cNvSpPr txBox="1"/>
          <p:nvPr/>
        </p:nvSpPr>
        <p:spPr>
          <a:xfrm>
            <a:off x="2076656" y="3701829"/>
            <a:ext cx="346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4-يذكر خصائص طبقات الغلاف الجوي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ADCFC-9667-4128-9B16-2F693D3CB2DE}"/>
              </a:ext>
            </a:extLst>
          </p:cNvPr>
          <p:cNvSpPr txBox="1"/>
          <p:nvPr/>
        </p:nvSpPr>
        <p:spPr>
          <a:xfrm>
            <a:off x="2639597" y="4082925"/>
            <a:ext cx="2912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5-يقارن بين طبقات الغلاف الجوي </a:t>
            </a:r>
            <a:endParaRPr lang="en-US" dirty="0"/>
          </a:p>
        </p:txBody>
      </p:sp>
      <p:sp>
        <p:nvSpPr>
          <p:cNvPr id="24" name="Action Button: Go Home 23">
            <a:hlinkClick r:id="rId3" action="ppaction://hlinksldjump"/>
            <a:extLst>
              <a:ext uri="{FF2B5EF4-FFF2-40B4-BE49-F238E27FC236}">
                <a16:creationId xmlns:a16="http://schemas.microsoft.com/office/drawing/2014/main" id="{32814DA7-8AE1-420D-AF04-9E5BCE4F41C7}"/>
              </a:ext>
            </a:extLst>
          </p:cNvPr>
          <p:cNvSpPr/>
          <p:nvPr/>
        </p:nvSpPr>
        <p:spPr>
          <a:xfrm>
            <a:off x="6768617" y="5336374"/>
            <a:ext cx="357635" cy="4094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87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6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5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45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75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25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25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345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950"/>
                            </p:stCondLst>
                            <p:childTnLst>
                              <p:par>
                                <p:cTn id="10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600"/>
                            </p:stCondLst>
                            <p:childTnLst>
                              <p:par>
                                <p:cTn id="10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200"/>
                            </p:stCondLst>
                            <p:childTnLst>
                              <p:par>
                                <p:cTn id="1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6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6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6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5" name="Google Shape;745;p6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746" name="Google Shape;746;p6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7" name="Google Shape;747;p6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8" name="Google Shape;748;p6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49" name="Google Shape;749;p6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0" name="Google Shape;750;p6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1" name="Google Shape;751;p6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2" name="Google Shape;752;p6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3" name="Google Shape;753;p6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4" name="Google Shape;754;p6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5" name="Google Shape;755;p6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6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7" name="Google Shape;757;p6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8" name="Google Shape;758;p6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59" name="Google Shape;759;p6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760" name="Google Shape;760;p6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61" name="Google Shape;761;p6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2" name="Google Shape;762;p6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3" name="Google Shape;763;p6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4" name="Google Shape;764;p6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5" name="Google Shape;765;p6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6" name="Google Shape;766;p6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7" name="Google Shape;767;p6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8" name="Google Shape;768;p6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69" name="Google Shape;769;p6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0" name="Google Shape;770;p6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1" name="Google Shape;771;p6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72" name="Google Shape;772;p6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73" name="Google Shape;773;p6"/>
          <p:cNvSpPr txBox="1"/>
          <p:nvPr/>
        </p:nvSpPr>
        <p:spPr>
          <a:xfrm>
            <a:off x="1871958" y="1700593"/>
            <a:ext cx="3950306" cy="8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3740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Type your detailed description</a:t>
            </a:r>
            <a:endParaRPr/>
          </a:p>
        </p:txBody>
      </p:sp>
      <p:sp>
        <p:nvSpPr>
          <p:cNvPr id="774" name="Google Shape;774;p6"/>
          <p:cNvSpPr txBox="1"/>
          <p:nvPr/>
        </p:nvSpPr>
        <p:spPr>
          <a:xfrm>
            <a:off x="1863936" y="2959946"/>
            <a:ext cx="3950306" cy="8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EF392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Type your detailed description</a:t>
            </a:r>
            <a:endParaRPr/>
          </a:p>
        </p:txBody>
      </p:sp>
      <p:sp>
        <p:nvSpPr>
          <p:cNvPr id="775" name="Google Shape;775;p6"/>
          <p:cNvSpPr txBox="1"/>
          <p:nvPr/>
        </p:nvSpPr>
        <p:spPr>
          <a:xfrm>
            <a:off x="1823911" y="4619761"/>
            <a:ext cx="3950306" cy="88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Type your detailed description</a:t>
            </a:r>
            <a:endParaRPr/>
          </a:p>
        </p:txBody>
      </p:sp>
      <p:grpSp>
        <p:nvGrpSpPr>
          <p:cNvPr id="779" name="Google Shape;779;p6"/>
          <p:cNvGrpSpPr/>
          <p:nvPr/>
        </p:nvGrpSpPr>
        <p:grpSpPr>
          <a:xfrm>
            <a:off x="1847056" y="688713"/>
            <a:ext cx="4225641" cy="5602517"/>
            <a:chOff x="1870359" y="667656"/>
            <a:chExt cx="4225641" cy="5602517"/>
          </a:xfrm>
        </p:grpSpPr>
        <p:sp>
          <p:nvSpPr>
            <p:cNvPr id="780" name="Google Shape;780;p6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81" name="Google Shape;781;p6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2" name="Google Shape;782;p6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3" name="Google Shape;783;p6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4" name="Google Shape;784;p6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5" name="Google Shape;785;p6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6" name="Google Shape;786;p6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7" name="Google Shape;787;p6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8" name="Google Shape;788;p6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89" name="Google Shape;789;p6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0" name="Google Shape;790;p6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1" name="Google Shape;791;p6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2" name="Google Shape;792;p6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793" name="Google Shape;793;p6"/>
          <p:cNvGrpSpPr/>
          <p:nvPr/>
        </p:nvGrpSpPr>
        <p:grpSpPr>
          <a:xfrm>
            <a:off x="6211315" y="675238"/>
            <a:ext cx="4244387" cy="5610232"/>
            <a:chOff x="6220689" y="659941"/>
            <a:chExt cx="4244387" cy="5610232"/>
          </a:xfrm>
        </p:grpSpPr>
        <p:sp>
          <p:nvSpPr>
            <p:cNvPr id="794" name="Google Shape;794;p6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95" name="Google Shape;795;p6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6" name="Google Shape;796;p6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7" name="Google Shape;797;p6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8" name="Google Shape;798;p6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99" name="Google Shape;799;p6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0" name="Google Shape;800;p6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1" name="Google Shape;801;p6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2" name="Google Shape;802;p6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3" name="Google Shape;803;p6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4" name="Google Shape;804;p6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5" name="Google Shape;805;p6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806" name="Google Shape;806;p6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807" name="Google Shape;807;p6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808" name="Google Shape;808;p6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809" name="Google Shape;809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3" name="Google Shape;813;p6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814" name="Google Shape;814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8" name="Google Shape;818;p6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819" name="Google Shape;819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3" name="Google Shape;823;p6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824" name="Google Shape;824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8" name="Google Shape;828;p6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829" name="Google Shape;829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3" name="Google Shape;833;p6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834" name="Google Shape;834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8" name="Google Shape;838;p6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839" name="Google Shape;839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3" name="Google Shape;843;p6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844" name="Google Shape;844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8" name="Google Shape;848;p6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849" name="Google Shape;849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3" name="Google Shape;853;p6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854" name="Google Shape;854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8" name="Google Shape;858;p6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859" name="Google Shape;859;p6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0" name="Google Shape;860;p6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1" name="Google Shape;861;p6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6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3AE143A-7D2B-4A8D-ABE5-D59B0E990F93}"/>
              </a:ext>
            </a:extLst>
          </p:cNvPr>
          <p:cNvSpPr txBox="1"/>
          <p:nvPr/>
        </p:nvSpPr>
        <p:spPr>
          <a:xfrm>
            <a:off x="7256071" y="1365553"/>
            <a:ext cx="2845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kern="0" dirty="0">
                <a:solidFill>
                  <a:srgbClr val="CC00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الضغط الجوي </a:t>
            </a:r>
            <a:endParaRPr lang="en-US" sz="2400" b="1" kern="0" dirty="0">
              <a:solidFill>
                <a:srgbClr val="CC00CC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B5F42-8EAD-42E3-8B85-7998079ED654}"/>
              </a:ext>
            </a:extLst>
          </p:cNvPr>
          <p:cNvSpPr txBox="1"/>
          <p:nvPr/>
        </p:nvSpPr>
        <p:spPr>
          <a:xfrm>
            <a:off x="6921330" y="1900959"/>
            <a:ext cx="3445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تحاط الأرض بغلاف غازي يدور معها حول محورها ويمت بارتفاع حوالي 1000كم فوق سطح البحر ويعرف </a:t>
            </a:r>
            <a:r>
              <a:rPr lang="ar-EG" dirty="0">
                <a:solidFill>
                  <a:srgbClr val="FF0066"/>
                </a:solidFill>
              </a:rPr>
              <a:t>بالهواء الجوي </a:t>
            </a:r>
            <a:r>
              <a:rPr lang="ar-EG" dirty="0"/>
              <a:t>او </a:t>
            </a:r>
            <a:r>
              <a:rPr lang="ar-EG" dirty="0">
                <a:solidFill>
                  <a:srgbClr val="FF0066"/>
                </a:solidFill>
              </a:rPr>
              <a:t>الغلاف الجوي 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D748B2-12C1-4006-B85A-C6C2F6CD9619}"/>
              </a:ext>
            </a:extLst>
          </p:cNvPr>
          <p:cNvSpPr txBox="1"/>
          <p:nvPr/>
        </p:nvSpPr>
        <p:spPr>
          <a:xfrm>
            <a:off x="7408437" y="3050752"/>
            <a:ext cx="2670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kern="0" dirty="0">
                <a:solidFill>
                  <a:srgbClr val="CC00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الضغط الجوي </a:t>
            </a:r>
            <a:endParaRPr lang="en-US" sz="2400" b="1" kern="0" dirty="0">
              <a:solidFill>
                <a:srgbClr val="CC00CC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A34648-AAF5-46EB-B0BF-D59FF857DF2A}"/>
              </a:ext>
            </a:extLst>
          </p:cNvPr>
          <p:cNvSpPr txBox="1"/>
          <p:nvPr/>
        </p:nvSpPr>
        <p:spPr>
          <a:xfrm>
            <a:off x="6841874" y="3545303"/>
            <a:ext cx="3597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هو وزن عمود من الهواء مساحة مقطعه وحدة</a:t>
            </a:r>
          </a:p>
          <a:p>
            <a:pPr algn="ctr"/>
            <a:r>
              <a:rPr lang="ar-EG" dirty="0"/>
              <a:t>المساحات وطولة ارتفاع الغلاف الجوي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44505A-1798-416A-B38F-7DD52EEA5F0E}"/>
              </a:ext>
            </a:extLst>
          </p:cNvPr>
          <p:cNvSpPr txBox="1"/>
          <p:nvPr/>
        </p:nvSpPr>
        <p:spPr>
          <a:xfrm>
            <a:off x="6980605" y="4801714"/>
            <a:ext cx="336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chemeClr val="accent2">
                    <a:lumMod val="75000"/>
                  </a:schemeClr>
                </a:solidFill>
              </a:rPr>
              <a:t>يقدر الضغط الجوي بوحدة البار وهي تعادل </a:t>
            </a:r>
          </a:p>
          <a:p>
            <a:pPr algn="ctr"/>
            <a:r>
              <a:rPr lang="ar-EG" dirty="0">
                <a:solidFill>
                  <a:schemeClr val="accent2">
                    <a:lumMod val="75000"/>
                  </a:schemeClr>
                </a:solidFill>
              </a:rPr>
              <a:t>1000 مللي بار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8AAC0-0CB2-4D02-B1AE-BAAC046B84FC}"/>
              </a:ext>
            </a:extLst>
          </p:cNvPr>
          <p:cNvSpPr txBox="1"/>
          <p:nvPr/>
        </p:nvSpPr>
        <p:spPr>
          <a:xfrm>
            <a:off x="2464921" y="1398361"/>
            <a:ext cx="272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kern="0" dirty="0">
                <a:solidFill>
                  <a:srgbClr val="CC00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الضغط الجوي المعتاد</a:t>
            </a:r>
            <a:endParaRPr lang="en-US" sz="2400" b="1" kern="0" dirty="0">
              <a:solidFill>
                <a:srgbClr val="CC00CC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3A29-E02C-4EBA-AE8E-290AC9C9F34B}"/>
              </a:ext>
            </a:extLst>
          </p:cNvPr>
          <p:cNvSpPr txBox="1"/>
          <p:nvPr/>
        </p:nvSpPr>
        <p:spPr>
          <a:xfrm>
            <a:off x="2121491" y="1894799"/>
            <a:ext cx="327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هو مقدار الضغط الجوي عند مستوي سطح البحر </a:t>
            </a:r>
          </a:p>
          <a:p>
            <a:pPr algn="ctr"/>
            <a:r>
              <a:rPr lang="ar-EG" dirty="0"/>
              <a:t>وهو يعادل 1013.25 مللي بار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F94E24-D537-4356-9269-3FED8E922BD0}"/>
              </a:ext>
            </a:extLst>
          </p:cNvPr>
          <p:cNvSpPr txBox="1"/>
          <p:nvPr/>
        </p:nvSpPr>
        <p:spPr>
          <a:xfrm>
            <a:off x="2140793" y="3156324"/>
            <a:ext cx="3335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>
                <a:solidFill>
                  <a:srgbClr val="855A38"/>
                </a:solidFill>
              </a:rPr>
              <a:t>اختلاف الضغط الجوي باختلاف الارتفاع عن سطح البحر </a:t>
            </a:r>
            <a:endParaRPr lang="en-US" dirty="0">
              <a:solidFill>
                <a:srgbClr val="855A38"/>
              </a:solidFill>
            </a:endParaRPr>
          </a:p>
        </p:txBody>
      </p:sp>
      <p:sp>
        <p:nvSpPr>
          <p:cNvPr id="14" name="Action Button: Go Home 13">
            <a:hlinkClick r:id="rId3" action="ppaction://hlinksldjump"/>
            <a:extLst>
              <a:ext uri="{FF2B5EF4-FFF2-40B4-BE49-F238E27FC236}">
                <a16:creationId xmlns:a16="http://schemas.microsoft.com/office/drawing/2014/main" id="{936051E0-0116-4A3D-A5EF-006FFAEB0E42}"/>
              </a:ext>
            </a:extLst>
          </p:cNvPr>
          <p:cNvSpPr/>
          <p:nvPr/>
        </p:nvSpPr>
        <p:spPr>
          <a:xfrm>
            <a:off x="6849035" y="5508466"/>
            <a:ext cx="403206" cy="3761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3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5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200"/>
                            </p:stCondLst>
                            <p:childTnLst>
                              <p:par>
                                <p:cTn id="5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150"/>
                            </p:stCondLst>
                            <p:childTnLst>
                              <p:par>
                                <p:cTn id="6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150"/>
                            </p:stCondLst>
                            <p:childTnLst>
                              <p:par>
                                <p:cTn id="6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100"/>
                            </p:stCondLst>
                            <p:childTnLst>
                              <p:par>
                                <p:cTn id="7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150"/>
                            </p:stCondLst>
                            <p:childTnLst>
                              <p:par>
                                <p:cTn id="8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150"/>
                            </p:stCondLst>
                            <p:childTnLst>
                              <p:par>
                                <p:cTn id="9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1450"/>
                            </p:stCondLst>
                            <p:childTnLst>
                              <p:par>
                                <p:cTn id="10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3550"/>
                            </p:stCondLst>
                            <p:childTnLst>
                              <p:par>
                                <p:cTn id="10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 tmFilter="0,0; .5, 1; 1, 1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100"/>
                            </p:stCondLst>
                            <p:childTnLst>
                              <p:par>
                                <p:cTn id="1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5" name="Google Shape;225;p2"/>
          <p:cNvGrpSpPr/>
          <p:nvPr/>
        </p:nvGrpSpPr>
        <p:grpSpPr>
          <a:xfrm>
            <a:off x="1734414" y="495297"/>
            <a:ext cx="4361586" cy="5853550"/>
            <a:chOff x="1734414" y="495297"/>
            <a:chExt cx="4361586" cy="5853550"/>
          </a:xfrm>
        </p:grpSpPr>
        <p:sp>
          <p:nvSpPr>
            <p:cNvPr id="226" name="Google Shape;226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7" name="Google Shape;227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8" name="Google Shape;228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29" name="Google Shape;229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1" name="Google Shape;231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2" name="Google Shape;232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3" name="Google Shape;233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4" name="Google Shape;234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5" name="Google Shape;235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6" name="Google Shape;236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7" name="Google Shape;237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8" name="Google Shape;238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9" name="Google Shape;239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0" name="Google Shape;240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41" name="Google Shape;241;p2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2" name="Google Shape;242;p2"/>
          <p:cNvGrpSpPr/>
          <p:nvPr/>
        </p:nvGrpSpPr>
        <p:grpSpPr>
          <a:xfrm>
            <a:off x="6191002" y="488368"/>
            <a:ext cx="4361586" cy="5853550"/>
            <a:chOff x="6191002" y="488368"/>
            <a:chExt cx="4361586" cy="5853550"/>
          </a:xfrm>
        </p:grpSpPr>
        <p:sp>
          <p:nvSpPr>
            <p:cNvPr id="243" name="Google Shape;243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44" name="Google Shape;244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5" name="Google Shape;245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6" name="Google Shape;246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7" name="Google Shape;247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8" name="Google Shape;248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49" name="Google Shape;249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0" name="Google Shape;250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1" name="Google Shape;251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2" name="Google Shape;252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3" name="Google Shape;253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4" name="Google Shape;254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5" name="Google Shape;255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6" name="Google Shape;256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57" name="Google Shape;257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58" name="Google Shape;258;p2"/>
          <p:cNvSpPr txBox="1"/>
          <p:nvPr/>
        </p:nvSpPr>
        <p:spPr>
          <a:xfrm>
            <a:off x="1756957" y="1460800"/>
            <a:ext cx="3083642" cy="10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37401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This is the placeholder column. 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1756957" y="2888754"/>
            <a:ext cx="3083642" cy="10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EF392E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This is the placeholder column. </a:t>
            </a:r>
            <a:endParaRPr/>
          </a:p>
        </p:txBody>
      </p:sp>
      <p:sp>
        <p:nvSpPr>
          <p:cNvPr id="260" name="Google Shape;260;p2"/>
          <p:cNvSpPr txBox="1"/>
          <p:nvPr/>
        </p:nvSpPr>
        <p:spPr>
          <a:xfrm>
            <a:off x="1774158" y="4335208"/>
            <a:ext cx="3083642" cy="10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9999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This is the placeholder column. </a:t>
            </a:r>
            <a:endParaRPr/>
          </a:p>
        </p:txBody>
      </p:sp>
      <p:sp>
        <p:nvSpPr>
          <p:cNvPr id="261" name="Google Shape;261;p2"/>
          <p:cNvSpPr txBox="1"/>
          <p:nvPr/>
        </p:nvSpPr>
        <p:spPr>
          <a:xfrm>
            <a:off x="6720631" y="1428716"/>
            <a:ext cx="3083642" cy="10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C00C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This is the placeholder column. </a:t>
            </a:r>
            <a:endParaRPr/>
          </a:p>
        </p:txBody>
      </p:sp>
      <p:sp>
        <p:nvSpPr>
          <p:cNvPr id="262" name="Google Shape;262;p2"/>
          <p:cNvSpPr txBox="1"/>
          <p:nvPr/>
        </p:nvSpPr>
        <p:spPr>
          <a:xfrm>
            <a:off x="6704589" y="2872712"/>
            <a:ext cx="3083642" cy="10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669900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This is the placeholder column. </a:t>
            </a:r>
            <a:endParaRPr/>
          </a:p>
        </p:txBody>
      </p:sp>
      <p:sp>
        <p:nvSpPr>
          <p:cNvPr id="263" name="Google Shape;263;p2"/>
          <p:cNvSpPr txBox="1"/>
          <p:nvPr/>
        </p:nvSpPr>
        <p:spPr>
          <a:xfrm>
            <a:off x="6721790" y="4319166"/>
            <a:ext cx="3083642" cy="103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33CC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 can replace your text here. This is the placeholder column. </a:t>
            </a:r>
            <a:endParaRPr/>
          </a:p>
        </p:txBody>
      </p:sp>
      <p:grpSp>
        <p:nvGrpSpPr>
          <p:cNvPr id="264" name="Google Shape;264;p2"/>
          <p:cNvGrpSpPr/>
          <p:nvPr/>
        </p:nvGrpSpPr>
        <p:grpSpPr>
          <a:xfrm>
            <a:off x="1716018" y="628643"/>
            <a:ext cx="4361586" cy="5853550"/>
            <a:chOff x="1734414" y="495297"/>
            <a:chExt cx="4361586" cy="5853550"/>
          </a:xfrm>
        </p:grpSpPr>
        <p:sp>
          <p:nvSpPr>
            <p:cNvPr id="265" name="Google Shape;265;p2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6" name="Google Shape;266;p2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7" name="Google Shape;267;p2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8" name="Google Shape;268;p2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9" name="Google Shape;269;p2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0" name="Google Shape;270;p2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2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2" name="Google Shape;272;p2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3" name="Google Shape;273;p2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4" name="Google Shape;274;p2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5" name="Google Shape;275;p2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6" name="Google Shape;276;p2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7" name="Google Shape;277;p2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8" name="Google Shape;278;p2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9" name="Google Shape;279;p2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80" name="Google Shape;280;p2"/>
          <p:cNvGrpSpPr/>
          <p:nvPr/>
        </p:nvGrpSpPr>
        <p:grpSpPr>
          <a:xfrm>
            <a:off x="6217803" y="490010"/>
            <a:ext cx="4361586" cy="5853550"/>
            <a:chOff x="6191002" y="488368"/>
            <a:chExt cx="4361586" cy="5853550"/>
          </a:xfrm>
        </p:grpSpPr>
        <p:sp>
          <p:nvSpPr>
            <p:cNvPr id="281" name="Google Shape;281;p2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82" name="Google Shape;282;p2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3" name="Google Shape;283;p2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4" name="Google Shape;284;p2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5" name="Google Shape;285;p2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6" name="Google Shape;286;p2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7" name="Google Shape;287;p2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8" name="Google Shape;288;p2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89" name="Google Shape;289;p2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0" name="Google Shape;290;p2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1" name="Google Shape;291;p2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2" name="Google Shape;292;p2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3" name="Google Shape;293;p2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2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5" name="Google Shape;295;p2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6" name="Google Shape;296;p2"/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297" name="Google Shape;297;p2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8" name="Google Shape;298;p2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299" name="Google Shape;29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" name="Google Shape;303;p2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304" name="Google Shape;30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" name="Google Shape;313;p2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314" name="Google Shape;31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3" name="Google Shape;323;p2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324" name="Google Shape;32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8" name="Google Shape;328;p2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329" name="Google Shape;32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" name="Google Shape;333;p2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334" name="Google Shape;33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" name="Google Shape;338;p2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339" name="Google Shape;339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" name="Google Shape;343;p2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344" name="Google Shape;344;p2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92310A-EDEE-4E65-A7CE-04EC882F4674}"/>
              </a:ext>
            </a:extLst>
          </p:cNvPr>
          <p:cNvSpPr txBox="1"/>
          <p:nvPr/>
        </p:nvSpPr>
        <p:spPr>
          <a:xfrm>
            <a:off x="1774158" y="1253149"/>
            <a:ext cx="3844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000" b="1" dirty="0">
                <a:solidFill>
                  <a:srgbClr val="CC00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الخطوات</a:t>
            </a:r>
            <a:r>
              <a:rPr lang="ar-EG" b="1" dirty="0">
                <a:solidFill>
                  <a:srgbClr val="CC00CC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ctr"/>
            <a:endParaRPr lang="ar-EG" dirty="0"/>
          </a:p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1-كون من الصلصال 3 كرات متماثلة</a:t>
            </a:r>
          </a:p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/>
            <a: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ضع كرات الصلصال بين رقائق البلاستيك والكتب 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14B7BE-DE34-4988-8BA7-FAA2226B1F09}"/>
              </a:ext>
            </a:extLst>
          </p:cNvPr>
          <p:cNvSpPr txBox="1"/>
          <p:nvPr/>
        </p:nvSpPr>
        <p:spPr>
          <a:xfrm>
            <a:off x="1899909" y="3475840"/>
            <a:ext cx="3526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/>
              <a:t>كلما زاد وزن (ضغط) الكتب تبعا  لزيادة عددها (ارتفاعها) يداد التغير الحادث في شكل قطع الصلصال </a:t>
            </a:r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EA8A211-C1A5-4B80-8751-91736C0DE4A8}"/>
              </a:ext>
            </a:extLst>
          </p:cNvPr>
          <p:cNvSpPr txBox="1"/>
          <p:nvPr/>
        </p:nvSpPr>
        <p:spPr>
          <a:xfrm>
            <a:off x="7007714" y="1267405"/>
            <a:ext cx="3067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CC00CC"/>
                </a:solidFill>
              </a:rPr>
              <a:t>نشاط 1: يوضح اختلاف الضغط الجوي باختلاف الارتفاع عن سطح البحر</a:t>
            </a:r>
            <a:endParaRPr lang="en-US" b="1" dirty="0">
              <a:solidFill>
                <a:srgbClr val="CC00CC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22DC24-BDE0-4969-96B6-FF78F0623A67}"/>
              </a:ext>
            </a:extLst>
          </p:cNvPr>
          <p:cNvSpPr txBox="1"/>
          <p:nvPr/>
        </p:nvSpPr>
        <p:spPr>
          <a:xfrm>
            <a:off x="6803227" y="2287773"/>
            <a:ext cx="3563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CC00CC"/>
                </a:solidFill>
              </a:rPr>
              <a:t>الأدوات</a:t>
            </a:r>
          </a:p>
          <a:p>
            <a:pPr algn="ctr"/>
            <a:r>
              <a:rPr lang="ar-EG" dirty="0"/>
              <a:t>4كتب – 3قطع من الصلصال مختلفة الالوان – 6 رقائق من البلاستيك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48CA6-493A-4A80-810F-A67975FBE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7023" y="3594362"/>
            <a:ext cx="2343477" cy="1800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43867-0FBE-477B-ABD7-F194A3447E06}"/>
              </a:ext>
            </a:extLst>
          </p:cNvPr>
          <p:cNvSpPr txBox="1"/>
          <p:nvPr/>
        </p:nvSpPr>
        <p:spPr>
          <a:xfrm>
            <a:off x="2017153" y="4791909"/>
            <a:ext cx="3534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66"/>
                </a:solidFill>
              </a:rPr>
              <a:t>وبنفس الكمية .... </a:t>
            </a:r>
            <a:r>
              <a:rPr lang="ar-EG" dirty="0"/>
              <a:t>يزداد الضغط الجوي بزيادة طول عمود الهواء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7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700"/>
                            </p:stCondLst>
                            <p:childTnLst>
                              <p:par>
                                <p:cTn id="4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250"/>
                            </p:stCondLst>
                            <p:childTnLst>
                              <p:par>
                                <p:cTn id="6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600"/>
                            </p:stCondLst>
                            <p:childTnLst>
                              <p:par>
                                <p:cTn id="7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850"/>
                            </p:stCondLst>
                            <p:childTnLst>
                              <p:par>
                                <p:cTn id="7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2" name="Google Shape;362;p3"/>
          <p:cNvGrpSpPr/>
          <p:nvPr/>
        </p:nvGrpSpPr>
        <p:grpSpPr>
          <a:xfrm>
            <a:off x="1734414" y="495297"/>
            <a:ext cx="4361586" cy="5853550"/>
            <a:chOff x="1734414" y="495297"/>
            <a:chExt cx="4361586" cy="5853550"/>
          </a:xfrm>
        </p:grpSpPr>
        <p:sp>
          <p:nvSpPr>
            <p:cNvPr id="363" name="Google Shape;363;p3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64" name="Google Shape;364;p3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5" name="Google Shape;365;p3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6" name="Google Shape;366;p3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7" name="Google Shape;367;p3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8" name="Google Shape;368;p3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69" name="Google Shape;369;p3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0" name="Google Shape;370;p3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1" name="Google Shape;371;p3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2" name="Google Shape;372;p3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3" name="Google Shape;373;p3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3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3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6" name="Google Shape;376;p3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7" name="Google Shape;377;p3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78" name="Google Shape;378;p3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9" name="Google Shape;379;p3"/>
          <p:cNvGrpSpPr/>
          <p:nvPr/>
        </p:nvGrpSpPr>
        <p:grpSpPr>
          <a:xfrm>
            <a:off x="6191002" y="488368"/>
            <a:ext cx="4361586" cy="5853550"/>
            <a:chOff x="6191002" y="488368"/>
            <a:chExt cx="4361586" cy="5853550"/>
          </a:xfrm>
        </p:grpSpPr>
        <p:sp>
          <p:nvSpPr>
            <p:cNvPr id="380" name="Google Shape;380;p3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1" name="Google Shape;381;p3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2" name="Google Shape;382;p3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3" name="Google Shape;383;p3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4" name="Google Shape;384;p3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5" name="Google Shape;385;p3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6" name="Google Shape;386;p3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7" name="Google Shape;387;p3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3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9" name="Google Shape;389;p3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0" name="Google Shape;390;p3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1" name="Google Shape;391;p3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2" name="Google Shape;392;p3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3" name="Google Shape;393;p3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4" name="Google Shape;394;p3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95" name="Google Shape;395;p3"/>
          <p:cNvGrpSpPr/>
          <p:nvPr/>
        </p:nvGrpSpPr>
        <p:grpSpPr>
          <a:xfrm>
            <a:off x="1718888" y="505617"/>
            <a:ext cx="4361586" cy="5853550"/>
            <a:chOff x="1734414" y="495297"/>
            <a:chExt cx="4361586" cy="5853550"/>
          </a:xfrm>
        </p:grpSpPr>
        <p:sp>
          <p:nvSpPr>
            <p:cNvPr id="396" name="Google Shape;396;p3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7" name="Google Shape;397;p3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8" name="Google Shape;398;p3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99" name="Google Shape;399;p3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0" name="Google Shape;400;p3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1" name="Google Shape;401;p3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2" name="Google Shape;402;p3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3" name="Google Shape;403;p3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4" name="Google Shape;404;p3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5" name="Google Shape;405;p3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6" name="Google Shape;406;p3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7" name="Google Shape;407;p3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8" name="Google Shape;408;p3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09" name="Google Shape;409;p3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0" name="Google Shape;410;p3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11" name="Google Shape;411;p3"/>
          <p:cNvGrpSpPr/>
          <p:nvPr/>
        </p:nvGrpSpPr>
        <p:grpSpPr>
          <a:xfrm>
            <a:off x="6197948" y="491169"/>
            <a:ext cx="4361586" cy="5853550"/>
            <a:chOff x="6191002" y="488368"/>
            <a:chExt cx="4361586" cy="5853550"/>
          </a:xfrm>
        </p:grpSpPr>
        <p:sp>
          <p:nvSpPr>
            <p:cNvPr id="412" name="Google Shape;412;p3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3" name="Google Shape;413;p3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4" name="Google Shape;414;p3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5" name="Google Shape;415;p3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6" name="Google Shape;416;p3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7" name="Google Shape;417;p3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8" name="Google Shape;418;p3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9" name="Google Shape;419;p3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0" name="Google Shape;420;p3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1" name="Google Shape;421;p3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2" name="Google Shape;422;p3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3" name="Google Shape;423;p3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4" name="Google Shape;424;p3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5" name="Google Shape;425;p3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26" name="Google Shape;426;p3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427" name="Google Shape;427;p3"/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428" name="Google Shape;428;p3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3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4" name="Google Shape;434;p3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435" name="Google Shape;435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9" name="Google Shape;439;p3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440" name="Google Shape;440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" name="Google Shape;444;p3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445" name="Google Shape;445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" name="Google Shape;449;p3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450" name="Google Shape;450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4" name="Google Shape;454;p3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455" name="Google Shape;455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9" name="Google Shape;459;p3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460" name="Google Shape;460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4" name="Google Shape;464;p3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465" name="Google Shape;465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9" name="Google Shape;469;p3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470" name="Google Shape;470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4" name="Google Shape;474;p3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475" name="Google Shape;475;p3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B929CCE7-1E49-4051-A683-BDD9BF0C2046}"/>
              </a:ext>
            </a:extLst>
          </p:cNvPr>
          <p:cNvSpPr txBox="1"/>
          <p:nvPr/>
        </p:nvSpPr>
        <p:spPr>
          <a:xfrm>
            <a:off x="6705127" y="1261603"/>
            <a:ext cx="3696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>
                <a:solidFill>
                  <a:srgbClr val="FF0066"/>
                </a:solidFill>
              </a:rPr>
              <a:t>وقد نجد ان :</a:t>
            </a:r>
          </a:p>
          <a:p>
            <a:pPr algn="r"/>
            <a:r>
              <a:rPr lang="ar-EG" dirty="0"/>
              <a:t>50% م كتلة الهواء الجوي يتواجد في المنطقة ما بين سطح البحر وحتي ارتفاع 3كم في حين يتواجد 90% من كتلته حتي ارتفاع 16كم فوق سطح البحر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D92574-BC2F-4DCB-9D56-C4AA92E9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0440" y="2838127"/>
            <a:ext cx="1816113" cy="1548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9EC023-8A65-4124-8DFA-C363F4903FE3}"/>
              </a:ext>
            </a:extLst>
          </p:cNvPr>
          <p:cNvSpPr txBox="1"/>
          <p:nvPr/>
        </p:nvSpPr>
        <p:spPr>
          <a:xfrm>
            <a:off x="6901933" y="4499797"/>
            <a:ext cx="3452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dirty="0" err="1">
                <a:solidFill>
                  <a:srgbClr val="FF0066"/>
                </a:solidFill>
              </a:rPr>
              <a:t>ماثر</a:t>
            </a:r>
            <a:r>
              <a:rPr lang="ar-EG" dirty="0">
                <a:solidFill>
                  <a:srgbClr val="FF0066"/>
                </a:solidFill>
              </a:rPr>
              <a:t> النقص في طول عمود من الهواء الجوي علي وزنه؟</a:t>
            </a:r>
          </a:p>
          <a:p>
            <a:pPr algn="r"/>
            <a:r>
              <a:rPr lang="ar-EG" dirty="0">
                <a:solidFill>
                  <a:srgbClr val="FF0066"/>
                </a:solidFill>
              </a:rPr>
              <a:t>مأثر الارتفاع فوق سطح البحر علي كثافة الهواء ؟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B04F3-048D-4039-81C2-4D0CB265E60A}"/>
              </a:ext>
            </a:extLst>
          </p:cNvPr>
          <p:cNvSpPr txBox="1"/>
          <p:nvPr/>
        </p:nvSpPr>
        <p:spPr>
          <a:xfrm>
            <a:off x="2143420" y="1574922"/>
            <a:ext cx="3258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EG" dirty="0">
                <a:solidFill>
                  <a:srgbClr val="FF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جهاز </a:t>
            </a:r>
            <a:r>
              <a:rPr lang="ar-EG" dirty="0" err="1">
                <a:solidFill>
                  <a:srgbClr val="FF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الالتيميتر</a:t>
            </a:r>
            <a:r>
              <a:rPr lang="ar-EG" dirty="0">
                <a:solidFill>
                  <a:srgbClr val="FF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( </a:t>
            </a:r>
            <a:r>
              <a:rPr lang="en-US" dirty="0">
                <a:solidFill>
                  <a:srgbClr val="FF0066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(Altimeter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CEAB6-4CB4-4405-A9A7-F04400BCAB29}"/>
              </a:ext>
            </a:extLst>
          </p:cNvPr>
          <p:cNvSpPr txBox="1"/>
          <p:nvPr/>
        </p:nvSpPr>
        <p:spPr>
          <a:xfrm>
            <a:off x="1985115" y="1933934"/>
            <a:ext cx="3641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يستخدم في الطائرات لتحديد ارتفاع التحليق بمعلومية الضغط الجوي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3B3BAB-59E9-4B6C-915F-A81EE12EF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9121" y="3014612"/>
            <a:ext cx="2194766" cy="123387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600"/>
                            </p:stCondLst>
                            <p:childTnLst>
                              <p:par>
                                <p:cTn id="3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35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50"/>
                            </p:stCondLst>
                            <p:childTnLst>
                              <p:par>
                                <p:cTn id="6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150"/>
                            </p:stCondLst>
                            <p:childTnLst>
                              <p:par>
                                <p:cTn id="6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"/>
          <p:cNvSpPr/>
          <p:nvPr/>
        </p:nvSpPr>
        <p:spPr>
          <a:xfrm>
            <a:off x="1276350" y="200891"/>
            <a:ext cx="9734550" cy="6456218"/>
          </a:xfrm>
          <a:prstGeom prst="roundRect">
            <a:avLst>
              <a:gd name="adj" fmla="val 1646"/>
            </a:avLst>
          </a:prstGeom>
          <a:solidFill>
            <a:srgbClr val="855A38"/>
          </a:solidFill>
          <a:ln>
            <a:noFill/>
          </a:ln>
          <a:effectLst>
            <a:outerShdw blurRad="304800" dist="254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"/>
          <p:cNvSpPr/>
          <p:nvPr/>
        </p:nvSpPr>
        <p:spPr>
          <a:xfrm rot="-5400000">
            <a:off x="846917" y="1248205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101600" dist="762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93" name="Google Shape;493;p4"/>
          <p:cNvGrpSpPr/>
          <p:nvPr/>
        </p:nvGrpSpPr>
        <p:grpSpPr>
          <a:xfrm>
            <a:off x="1734414" y="495297"/>
            <a:ext cx="4361586" cy="5853550"/>
            <a:chOff x="1734414" y="495297"/>
            <a:chExt cx="4361586" cy="5853550"/>
          </a:xfrm>
        </p:grpSpPr>
        <p:sp>
          <p:nvSpPr>
            <p:cNvPr id="494" name="Google Shape;494;p4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5" name="Google Shape;495;p4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6" name="Google Shape;496;p4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7" name="Google Shape;497;p4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8" name="Google Shape;498;p4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9" name="Google Shape;499;p4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0" name="Google Shape;500;p4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1" name="Google Shape;501;p4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2" name="Google Shape;502;p4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3" name="Google Shape;503;p4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4" name="Google Shape;504;p4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5" name="Google Shape;505;p4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6" name="Google Shape;506;p4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7" name="Google Shape;507;p4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08" name="Google Shape;508;p4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509" name="Google Shape;509;p4"/>
          <p:cNvSpPr/>
          <p:nvPr/>
        </p:nvSpPr>
        <p:spPr>
          <a:xfrm rot="5400000" flipH="1">
            <a:off x="5628099" y="1241276"/>
            <a:ext cx="5811986" cy="4361585"/>
          </a:xfrm>
          <a:prstGeom prst="round2SameRect">
            <a:avLst>
              <a:gd name="adj1" fmla="val 5053"/>
              <a:gd name="adj2" fmla="val 0"/>
            </a:avLst>
          </a:prstGeom>
          <a:solidFill>
            <a:srgbClr val="D8D8D8">
              <a:alpha val="75686"/>
            </a:srgbClr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0" name="Google Shape;510;p4"/>
          <p:cNvGrpSpPr/>
          <p:nvPr/>
        </p:nvGrpSpPr>
        <p:grpSpPr>
          <a:xfrm>
            <a:off x="6191002" y="488368"/>
            <a:ext cx="4361586" cy="5853550"/>
            <a:chOff x="6191002" y="488368"/>
            <a:chExt cx="4361586" cy="5853550"/>
          </a:xfrm>
        </p:grpSpPr>
        <p:sp>
          <p:nvSpPr>
            <p:cNvPr id="511" name="Google Shape;511;p4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2" name="Google Shape;512;p4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3" name="Google Shape;513;p4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4" name="Google Shape;514;p4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5" name="Google Shape;515;p4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6" name="Google Shape;516;p4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7" name="Google Shape;517;p4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8" name="Google Shape;518;p4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9" name="Google Shape;519;p4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0" name="Google Shape;520;p4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1" name="Google Shape;521;p4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2" name="Google Shape;522;p4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3" name="Google Shape;523;p4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4" name="Google Shape;524;p4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5" name="Google Shape;525;p4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26" name="Google Shape;526;p4"/>
          <p:cNvGrpSpPr/>
          <p:nvPr/>
        </p:nvGrpSpPr>
        <p:grpSpPr>
          <a:xfrm>
            <a:off x="1718888" y="473533"/>
            <a:ext cx="4361586" cy="5853550"/>
            <a:chOff x="1734414" y="495297"/>
            <a:chExt cx="4361586" cy="5853550"/>
          </a:xfrm>
        </p:grpSpPr>
        <p:sp>
          <p:nvSpPr>
            <p:cNvPr id="527" name="Google Shape;527;p4"/>
            <p:cNvSpPr/>
            <p:nvPr/>
          </p:nvSpPr>
          <p:spPr>
            <a:xfrm rot="-5400000">
              <a:off x="995360" y="1234352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203200" dist="508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8" name="Google Shape;528;p4"/>
            <p:cNvCxnSpPr/>
            <p:nvPr/>
          </p:nvCxnSpPr>
          <p:spPr>
            <a:xfrm>
              <a:off x="1734414" y="144087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29" name="Google Shape;529;p4"/>
            <p:cNvCxnSpPr/>
            <p:nvPr/>
          </p:nvCxnSpPr>
          <p:spPr>
            <a:xfrm>
              <a:off x="5597236" y="509152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0" name="Google Shape;530;p4"/>
            <p:cNvCxnSpPr/>
            <p:nvPr/>
          </p:nvCxnSpPr>
          <p:spPr>
            <a:xfrm>
              <a:off x="1734414" y="180108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1" name="Google Shape;531;p4"/>
            <p:cNvCxnSpPr/>
            <p:nvPr/>
          </p:nvCxnSpPr>
          <p:spPr>
            <a:xfrm>
              <a:off x="1734414" y="216130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2" name="Google Shape;532;p4"/>
            <p:cNvCxnSpPr/>
            <p:nvPr/>
          </p:nvCxnSpPr>
          <p:spPr>
            <a:xfrm>
              <a:off x="1734414" y="252152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3" name="Google Shape;533;p4"/>
            <p:cNvCxnSpPr/>
            <p:nvPr/>
          </p:nvCxnSpPr>
          <p:spPr>
            <a:xfrm>
              <a:off x="1734414" y="288174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4" name="Google Shape;534;p4"/>
            <p:cNvCxnSpPr/>
            <p:nvPr/>
          </p:nvCxnSpPr>
          <p:spPr>
            <a:xfrm>
              <a:off x="1734414" y="324196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5" name="Google Shape;535;p4"/>
            <p:cNvCxnSpPr/>
            <p:nvPr/>
          </p:nvCxnSpPr>
          <p:spPr>
            <a:xfrm>
              <a:off x="1734414" y="360217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6" name="Google Shape;536;p4"/>
            <p:cNvCxnSpPr/>
            <p:nvPr/>
          </p:nvCxnSpPr>
          <p:spPr>
            <a:xfrm>
              <a:off x="1734414" y="396239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7" name="Google Shape;537;p4"/>
            <p:cNvCxnSpPr/>
            <p:nvPr/>
          </p:nvCxnSpPr>
          <p:spPr>
            <a:xfrm>
              <a:off x="1734414" y="4322614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8" name="Google Shape;538;p4"/>
            <p:cNvCxnSpPr/>
            <p:nvPr/>
          </p:nvCxnSpPr>
          <p:spPr>
            <a:xfrm>
              <a:off x="1734414" y="4682832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39" name="Google Shape;539;p4"/>
            <p:cNvCxnSpPr/>
            <p:nvPr/>
          </p:nvCxnSpPr>
          <p:spPr>
            <a:xfrm>
              <a:off x="1734414" y="5043050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0" name="Google Shape;540;p4"/>
            <p:cNvCxnSpPr/>
            <p:nvPr/>
          </p:nvCxnSpPr>
          <p:spPr>
            <a:xfrm>
              <a:off x="1734414" y="5403268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1" name="Google Shape;541;p4"/>
            <p:cNvCxnSpPr/>
            <p:nvPr/>
          </p:nvCxnSpPr>
          <p:spPr>
            <a:xfrm>
              <a:off x="1734414" y="5763486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42" name="Google Shape;542;p4"/>
          <p:cNvGrpSpPr/>
          <p:nvPr/>
        </p:nvGrpSpPr>
        <p:grpSpPr>
          <a:xfrm>
            <a:off x="6197948" y="491169"/>
            <a:ext cx="4361586" cy="5853550"/>
            <a:chOff x="6191002" y="488368"/>
            <a:chExt cx="4361586" cy="5853550"/>
          </a:xfrm>
        </p:grpSpPr>
        <p:sp>
          <p:nvSpPr>
            <p:cNvPr id="543" name="Google Shape;543;p4"/>
            <p:cNvSpPr/>
            <p:nvPr/>
          </p:nvSpPr>
          <p:spPr>
            <a:xfrm rot="5400000" flipH="1">
              <a:off x="5451948" y="1227423"/>
              <a:ext cx="5839694" cy="4361585"/>
            </a:xfrm>
            <a:prstGeom prst="round2SameRect">
              <a:avLst>
                <a:gd name="adj1" fmla="val 4054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889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4" name="Google Shape;544;p4"/>
            <p:cNvCxnSpPr/>
            <p:nvPr/>
          </p:nvCxnSpPr>
          <p:spPr>
            <a:xfrm rot="10800000">
              <a:off x="6689766" y="143394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5" name="Google Shape;545;p4"/>
            <p:cNvCxnSpPr/>
            <p:nvPr/>
          </p:nvCxnSpPr>
          <p:spPr>
            <a:xfrm>
              <a:off x="6689766" y="502223"/>
              <a:ext cx="0" cy="5839695"/>
            </a:xfrm>
            <a:prstGeom prst="straightConnector1">
              <a:avLst/>
            </a:prstGeom>
            <a:noFill/>
            <a:ln w="9525" cap="flat" cmpd="sng">
              <a:solidFill>
                <a:srgbClr val="FF5050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6" name="Google Shape;546;p4"/>
            <p:cNvCxnSpPr/>
            <p:nvPr/>
          </p:nvCxnSpPr>
          <p:spPr>
            <a:xfrm rot="10800000">
              <a:off x="6689766" y="179415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7" name="Google Shape;547;p4"/>
            <p:cNvCxnSpPr/>
            <p:nvPr/>
          </p:nvCxnSpPr>
          <p:spPr>
            <a:xfrm rot="10800000">
              <a:off x="6689766" y="215437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8" name="Google Shape;548;p4"/>
            <p:cNvCxnSpPr/>
            <p:nvPr/>
          </p:nvCxnSpPr>
          <p:spPr>
            <a:xfrm rot="10800000">
              <a:off x="6689766" y="251459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49" name="Google Shape;549;p4"/>
            <p:cNvCxnSpPr/>
            <p:nvPr/>
          </p:nvCxnSpPr>
          <p:spPr>
            <a:xfrm rot="10800000">
              <a:off x="6689766" y="287481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0" name="Google Shape;550;p4"/>
            <p:cNvCxnSpPr/>
            <p:nvPr/>
          </p:nvCxnSpPr>
          <p:spPr>
            <a:xfrm rot="10800000">
              <a:off x="6689766" y="323503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1" name="Google Shape;551;p4"/>
            <p:cNvCxnSpPr/>
            <p:nvPr/>
          </p:nvCxnSpPr>
          <p:spPr>
            <a:xfrm rot="10800000">
              <a:off x="6689766" y="359524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2" name="Google Shape;552;p4"/>
            <p:cNvCxnSpPr/>
            <p:nvPr/>
          </p:nvCxnSpPr>
          <p:spPr>
            <a:xfrm rot="10800000">
              <a:off x="6689766" y="395546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3" name="Google Shape;553;p4"/>
            <p:cNvCxnSpPr/>
            <p:nvPr/>
          </p:nvCxnSpPr>
          <p:spPr>
            <a:xfrm rot="10800000">
              <a:off x="6689766" y="4315685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4" name="Google Shape;554;p4"/>
            <p:cNvCxnSpPr/>
            <p:nvPr/>
          </p:nvCxnSpPr>
          <p:spPr>
            <a:xfrm rot="10800000">
              <a:off x="6689766" y="4675903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5" name="Google Shape;555;p4"/>
            <p:cNvCxnSpPr/>
            <p:nvPr/>
          </p:nvCxnSpPr>
          <p:spPr>
            <a:xfrm rot="10800000">
              <a:off x="6689766" y="5036121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6" name="Google Shape;556;p4"/>
            <p:cNvCxnSpPr/>
            <p:nvPr/>
          </p:nvCxnSpPr>
          <p:spPr>
            <a:xfrm rot="10800000">
              <a:off x="6689766" y="5396339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7" name="Google Shape;557;p4"/>
            <p:cNvCxnSpPr/>
            <p:nvPr/>
          </p:nvCxnSpPr>
          <p:spPr>
            <a:xfrm rot="10800000">
              <a:off x="6689766" y="5756557"/>
              <a:ext cx="3862822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558" name="Google Shape;558;p4"/>
          <p:cNvGrpSpPr/>
          <p:nvPr/>
        </p:nvGrpSpPr>
        <p:grpSpPr>
          <a:xfrm>
            <a:off x="5597236" y="488368"/>
            <a:ext cx="1122676" cy="5839694"/>
            <a:chOff x="5597236" y="488368"/>
            <a:chExt cx="1122676" cy="5839694"/>
          </a:xfrm>
        </p:grpSpPr>
        <p:sp>
          <p:nvSpPr>
            <p:cNvPr id="559" name="Google Shape;559;p4"/>
            <p:cNvSpPr/>
            <p:nvPr/>
          </p:nvSpPr>
          <p:spPr>
            <a:xfrm>
              <a:off x="5597236" y="488368"/>
              <a:ext cx="1122676" cy="5839694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49600">
                  <a:srgbClr val="7F7F7F">
                    <a:alpha val="72941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0" name="Google Shape;560;p4"/>
            <p:cNvGrpSpPr/>
            <p:nvPr/>
          </p:nvGrpSpPr>
          <p:grpSpPr>
            <a:xfrm>
              <a:off x="5847936" y="991929"/>
              <a:ext cx="568696" cy="201168"/>
              <a:chOff x="5868383" y="858579"/>
              <a:chExt cx="568696" cy="201168"/>
            </a:xfrm>
          </p:grpSpPr>
          <p:sp>
            <p:nvSpPr>
              <p:cNvPr id="561" name="Google Shape;561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5" name="Google Shape;565;p4"/>
            <p:cNvGrpSpPr/>
            <p:nvPr/>
          </p:nvGrpSpPr>
          <p:grpSpPr>
            <a:xfrm>
              <a:off x="5847936" y="1507207"/>
              <a:ext cx="568696" cy="201168"/>
              <a:chOff x="5868383" y="858579"/>
              <a:chExt cx="568696" cy="201168"/>
            </a:xfrm>
          </p:grpSpPr>
          <p:sp>
            <p:nvSpPr>
              <p:cNvPr id="566" name="Google Shape;566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0" name="Google Shape;570;p4"/>
            <p:cNvGrpSpPr/>
            <p:nvPr/>
          </p:nvGrpSpPr>
          <p:grpSpPr>
            <a:xfrm>
              <a:off x="5847936" y="2537763"/>
              <a:ext cx="568696" cy="201168"/>
              <a:chOff x="5868383" y="858579"/>
              <a:chExt cx="568696" cy="201168"/>
            </a:xfrm>
          </p:grpSpPr>
          <p:sp>
            <p:nvSpPr>
              <p:cNvPr id="571" name="Google Shape;571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5" name="Google Shape;575;p4"/>
            <p:cNvGrpSpPr/>
            <p:nvPr/>
          </p:nvGrpSpPr>
          <p:grpSpPr>
            <a:xfrm>
              <a:off x="5847936" y="3568319"/>
              <a:ext cx="568696" cy="201168"/>
              <a:chOff x="5868383" y="858579"/>
              <a:chExt cx="568696" cy="201168"/>
            </a:xfrm>
          </p:grpSpPr>
          <p:sp>
            <p:nvSpPr>
              <p:cNvPr id="576" name="Google Shape;576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0" name="Google Shape;580;p4"/>
            <p:cNvGrpSpPr/>
            <p:nvPr/>
          </p:nvGrpSpPr>
          <p:grpSpPr>
            <a:xfrm>
              <a:off x="5847936" y="4083597"/>
              <a:ext cx="568696" cy="201168"/>
              <a:chOff x="5868383" y="858579"/>
              <a:chExt cx="568696" cy="201168"/>
            </a:xfrm>
          </p:grpSpPr>
          <p:sp>
            <p:nvSpPr>
              <p:cNvPr id="581" name="Google Shape;581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5" name="Google Shape;585;p4"/>
            <p:cNvGrpSpPr/>
            <p:nvPr/>
          </p:nvGrpSpPr>
          <p:grpSpPr>
            <a:xfrm>
              <a:off x="5847936" y="5114153"/>
              <a:ext cx="568696" cy="201168"/>
              <a:chOff x="5868383" y="858579"/>
              <a:chExt cx="568696" cy="201168"/>
            </a:xfrm>
          </p:grpSpPr>
          <p:sp>
            <p:nvSpPr>
              <p:cNvPr id="586" name="Google Shape;586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0" name="Google Shape;590;p4"/>
            <p:cNvGrpSpPr/>
            <p:nvPr/>
          </p:nvGrpSpPr>
          <p:grpSpPr>
            <a:xfrm>
              <a:off x="5847936" y="5629431"/>
              <a:ext cx="568696" cy="201168"/>
              <a:chOff x="5868383" y="858579"/>
              <a:chExt cx="568696" cy="201168"/>
            </a:xfrm>
          </p:grpSpPr>
          <p:sp>
            <p:nvSpPr>
              <p:cNvPr id="591" name="Google Shape;591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5" name="Google Shape;595;p4"/>
            <p:cNvGrpSpPr/>
            <p:nvPr/>
          </p:nvGrpSpPr>
          <p:grpSpPr>
            <a:xfrm>
              <a:off x="5847936" y="2022485"/>
              <a:ext cx="568696" cy="201168"/>
              <a:chOff x="5868383" y="858579"/>
              <a:chExt cx="568696" cy="201168"/>
            </a:xfrm>
          </p:grpSpPr>
          <p:sp>
            <p:nvSpPr>
              <p:cNvPr id="596" name="Google Shape;596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0" name="Google Shape;600;p4"/>
            <p:cNvGrpSpPr/>
            <p:nvPr/>
          </p:nvGrpSpPr>
          <p:grpSpPr>
            <a:xfrm>
              <a:off x="5847936" y="3053041"/>
              <a:ext cx="568696" cy="201168"/>
              <a:chOff x="5868383" y="858579"/>
              <a:chExt cx="568696" cy="201168"/>
            </a:xfrm>
          </p:grpSpPr>
          <p:sp>
            <p:nvSpPr>
              <p:cNvPr id="601" name="Google Shape;601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5" name="Google Shape;605;p4"/>
            <p:cNvGrpSpPr/>
            <p:nvPr/>
          </p:nvGrpSpPr>
          <p:grpSpPr>
            <a:xfrm>
              <a:off x="5847936" y="4598875"/>
              <a:ext cx="568696" cy="201168"/>
              <a:chOff x="5868383" y="858579"/>
              <a:chExt cx="568696" cy="201168"/>
            </a:xfrm>
          </p:grpSpPr>
          <p:sp>
            <p:nvSpPr>
              <p:cNvPr id="606" name="Google Shape;606;p4"/>
              <p:cNvSpPr/>
              <p:nvPr/>
            </p:nvSpPr>
            <p:spPr>
              <a:xfrm>
                <a:off x="6237851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4"/>
              <p:cNvSpPr/>
              <p:nvPr/>
            </p:nvSpPr>
            <p:spPr>
              <a:xfrm>
                <a:off x="5868383" y="858579"/>
                <a:ext cx="199228" cy="201168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4"/>
              <p:cNvSpPr/>
              <p:nvPr/>
            </p:nvSpPr>
            <p:spPr>
              <a:xfrm>
                <a:off x="5918911" y="903272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4"/>
              <p:cNvSpPr/>
              <p:nvPr/>
            </p:nvSpPr>
            <p:spPr>
              <a:xfrm>
                <a:off x="5926176" y="974941"/>
                <a:ext cx="441889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E69574-8C07-48EA-BBE6-C3FF455AEAB2}"/>
              </a:ext>
            </a:extLst>
          </p:cNvPr>
          <p:cNvSpPr txBox="1"/>
          <p:nvPr/>
        </p:nvSpPr>
        <p:spPr>
          <a:xfrm>
            <a:off x="6915396" y="1216342"/>
            <a:ext cx="3238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dirty="0">
                <a:solidFill>
                  <a:srgbClr val="FF0066"/>
                </a:solidFill>
              </a:rPr>
              <a:t>تطبيق حياتي : بارومتر تحديد طقس اليوم 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BDFE8A-62E4-4E12-ACB0-674183FDA5D9}"/>
              </a:ext>
            </a:extLst>
          </p:cNvPr>
          <p:cNvSpPr txBox="1"/>
          <p:nvPr/>
        </p:nvSpPr>
        <p:spPr>
          <a:xfrm>
            <a:off x="7016940" y="1967465"/>
            <a:ext cx="3456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dirty="0"/>
              <a:t>يمكن معرفة طقس اليوم المحتمل بطريقة بسيطة مباشرة بواسطة جهاز شخصي يعرف باسم </a:t>
            </a:r>
            <a:r>
              <a:rPr lang="ar-EG" dirty="0" err="1">
                <a:solidFill>
                  <a:srgbClr val="FF0066"/>
                </a:solidFill>
              </a:rPr>
              <a:t>الانيرويد</a:t>
            </a:r>
            <a:r>
              <a:rPr lang="ar-EG" dirty="0"/>
              <a:t> </a:t>
            </a:r>
          </a:p>
          <a:p>
            <a:pPr algn="ctr"/>
            <a:r>
              <a:rPr lang="ar-EG" dirty="0"/>
              <a:t>وهي نوع من أنواع البارومترات التي تستخدم في قياس الضغط الجوي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2A361B-164A-4420-99BA-703242C9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40" y="3580705"/>
            <a:ext cx="1437444" cy="13241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D64360-361B-44AB-8026-80F2D0596102}"/>
              </a:ext>
            </a:extLst>
          </p:cNvPr>
          <p:cNvSpPr txBox="1"/>
          <p:nvPr/>
        </p:nvSpPr>
        <p:spPr>
          <a:xfrm>
            <a:off x="2328182" y="1193097"/>
            <a:ext cx="2675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طبقات الغلاف الجوي</a:t>
            </a:r>
          </a:p>
          <a:p>
            <a:br>
              <a:rPr lang="ar-EG" dirty="0"/>
            </a:b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4EAD5-DECA-424E-81AF-9BD996A61811}"/>
              </a:ext>
            </a:extLst>
          </p:cNvPr>
          <p:cNvSpPr txBox="1"/>
          <p:nvPr/>
        </p:nvSpPr>
        <p:spPr>
          <a:xfrm>
            <a:off x="1785664" y="1646005"/>
            <a:ext cx="3789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i="0" u="none" strike="noStrike" dirty="0">
                <a:effectLst/>
                <a:latin typeface="Amni8"/>
              </a:rPr>
              <a:t>- يقسم الغلاف الجوي تبعا للتغيرات الحادثة في الضغط الجوي ودرجات الحرارة الي عدة طبقات يوضحها النشاط التالي 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2E316A-B427-4CCC-B39C-9A3116B15963}"/>
              </a:ext>
            </a:extLst>
          </p:cNvPr>
          <p:cNvSpPr txBox="1"/>
          <p:nvPr/>
        </p:nvSpPr>
        <p:spPr>
          <a:xfrm>
            <a:off x="1914052" y="2685149"/>
            <a:ext cx="37172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i="0" u="none" strike="noStrike" dirty="0">
                <a:solidFill>
                  <a:srgbClr val="CC00CC"/>
                </a:solidFill>
                <a:effectLst/>
                <a:latin typeface="Amni8"/>
              </a:rPr>
              <a:t>نشاط (2) معرفة طبقات الغلاف الجوي</a:t>
            </a: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يتكون الغلاف الجوي من أربعة طبقات هي :</a:t>
            </a: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1 - </a:t>
            </a:r>
            <a:r>
              <a:rPr lang="ar-EG" i="0" u="none" strike="noStrike" dirty="0" err="1">
                <a:effectLst/>
                <a:latin typeface="Amni8"/>
              </a:rPr>
              <a:t>التروبوسفير</a:t>
            </a:r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2 - </a:t>
            </a:r>
            <a:r>
              <a:rPr lang="ar-EG" i="0" u="none" strike="noStrike" dirty="0" err="1">
                <a:effectLst/>
                <a:latin typeface="Amni8"/>
              </a:rPr>
              <a:t>الستراتوسفير</a:t>
            </a:r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3  </a:t>
            </a:r>
            <a:r>
              <a:rPr lang="ar-EG" i="0" u="none" strike="noStrike" dirty="0" err="1">
                <a:effectLst/>
                <a:latin typeface="Amni8"/>
              </a:rPr>
              <a:t>الميزوسفير</a:t>
            </a:r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4 - </a:t>
            </a:r>
            <a:r>
              <a:rPr lang="ar-EG" i="0" u="none" strike="noStrike" dirty="0" err="1">
                <a:effectLst/>
                <a:latin typeface="Amni8"/>
              </a:rPr>
              <a:t>الثرموسفير</a:t>
            </a:r>
            <a:endParaRPr lang="ar-EG" i="0" u="none" strike="noStrike" dirty="0">
              <a:effectLst/>
              <a:latin typeface="Amni8"/>
            </a:endParaRPr>
          </a:p>
          <a:p>
            <a:endParaRPr lang="en-US" dirty="0"/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4CAD0980-1C09-42C7-963C-416EC74C0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578" y="3891688"/>
            <a:ext cx="1337767" cy="20097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75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650"/>
                            </p:stCondLst>
                            <p:childTnLst>
                              <p:par>
                                <p:cTn id="5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500"/>
                            </p:stCondLst>
                            <p:childTnLst>
                              <p:par>
                                <p:cTn id="7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600"/>
                            </p:stCondLst>
                            <p:childTnLst>
                              <p:par>
                                <p:cTn id="8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750"/>
                            </p:stCondLst>
                            <p:childTnLst>
                              <p:par>
                                <p:cTn id="9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750"/>
                            </p:stCondLst>
                            <p:childTnLst>
                              <p:par>
                                <p:cTn id="9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 tmFilter="0,0; .5, 1; 1, 1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8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916B7F7-27D2-425F-89ED-10658C8364D5}"/>
              </a:ext>
            </a:extLst>
          </p:cNvPr>
          <p:cNvSpPr txBox="1"/>
          <p:nvPr/>
        </p:nvSpPr>
        <p:spPr>
          <a:xfrm>
            <a:off x="6780850" y="1417311"/>
            <a:ext cx="35949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الطبقة الاولي  :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التروبوسفير</a:t>
            </a:r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br>
              <a:rPr lang="ar-EG" i="0" u="none" strike="noStrike" dirty="0">
                <a:effectLst/>
                <a:latin typeface="Amni8"/>
              </a:rPr>
            </a:br>
            <a:r>
              <a:rPr lang="ar-EG" i="0" u="none" strike="noStrike" dirty="0">
                <a:effectLst/>
                <a:latin typeface="Amni8"/>
              </a:rPr>
              <a:t>- </a:t>
            </a:r>
            <a:r>
              <a:rPr lang="ar-EG" i="0" u="none" strike="noStrike" dirty="0" err="1">
                <a:effectLst/>
                <a:latin typeface="Amni8"/>
              </a:rPr>
              <a:t>التروبوسفير</a:t>
            </a:r>
            <a:r>
              <a:rPr lang="ar-EG" i="0" u="none" strike="noStrike" dirty="0">
                <a:effectLst/>
                <a:latin typeface="Amni8"/>
              </a:rPr>
              <a:t> هي الطبقة الاولي من طبقات الغلاف الجوي ومعناها الطبقة المضربة لحدوث معظم التقلبات الجوية فيها ,</a:t>
            </a: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ويمكنك التعرف علي خصائص </a:t>
            </a:r>
            <a:r>
              <a:rPr lang="ar-EG" i="0" u="none" strike="noStrike" dirty="0" err="1">
                <a:effectLst/>
                <a:latin typeface="Amni8"/>
              </a:rPr>
              <a:t>التروبوسفير</a:t>
            </a:r>
            <a:r>
              <a:rPr lang="ar-EG" i="0" u="none" strike="noStrike" dirty="0">
                <a:effectLst/>
                <a:latin typeface="Amni8"/>
              </a:rPr>
              <a:t> بالاشتراك مع مجموعتك التعاونية في إجراء النشاط التالي 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217B8-4893-4900-B57B-9EFF393AC361}"/>
              </a:ext>
            </a:extLst>
          </p:cNvPr>
          <p:cNvSpPr txBox="1"/>
          <p:nvPr/>
        </p:nvSpPr>
        <p:spPr>
          <a:xfrm>
            <a:off x="6820719" y="3929513"/>
            <a:ext cx="3468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نشاط (3) تحديد خصائص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التروبوسفير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E1C9EC-7242-4E9D-BD66-129F08CB2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478" y="4420131"/>
            <a:ext cx="1900631" cy="1320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439942-D11A-4B24-BC72-EF152CA08C0B}"/>
              </a:ext>
            </a:extLst>
          </p:cNvPr>
          <p:cNvSpPr txBox="1"/>
          <p:nvPr/>
        </p:nvSpPr>
        <p:spPr>
          <a:xfrm>
            <a:off x="1881218" y="1507103"/>
            <a:ext cx="36080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خصائص وأهمية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التروبوسفير</a:t>
            </a:r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 :</a:t>
            </a:r>
          </a:p>
          <a:p>
            <a:pPr algn="ctr"/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1 - تمتد من سطح البحر وحتي </a:t>
            </a:r>
            <a:r>
              <a:rPr lang="ar-EG" i="0" u="none" strike="noStrike" dirty="0" err="1">
                <a:effectLst/>
                <a:latin typeface="Amni8"/>
              </a:rPr>
              <a:t>التروبوبو</a:t>
            </a:r>
            <a:r>
              <a:rPr lang="ar-EG" i="0" u="none" strike="noStrike" dirty="0">
                <a:effectLst/>
                <a:latin typeface="Amni8"/>
              </a:rPr>
              <a:t> بسمك حوالي 13 كم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2 - تقل درجات الحرارة فيها بالارتفاع ع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بمعدل 6.5 ً م  لكل 1 كم حتي تصل إلي أقل قيمة لها ( - 60 َم ) عند </a:t>
            </a:r>
            <a:r>
              <a:rPr lang="ar-EG" i="0" u="none" strike="noStrike" dirty="0" err="1">
                <a:effectLst/>
                <a:latin typeface="Amni8"/>
              </a:rPr>
              <a:t>التروبويوز</a:t>
            </a:r>
            <a:r>
              <a:rPr lang="ar-EG" i="0" u="none" strike="noStrike" dirty="0">
                <a:effectLst/>
                <a:latin typeface="Amni8"/>
              </a:rPr>
              <a:t>.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3 - يقل فيها الضغط الجوي كلما ارتفعنا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, ويصل عند نهاية الطبقة إلي 0,1  من قيمة الضغط الجوي المعتاد عند نهاية سطح البحر .</a:t>
            </a:r>
          </a:p>
          <a:p>
            <a:pPr algn="ctr"/>
            <a:br>
              <a:rPr lang="ar-EG" dirty="0"/>
            </a:b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9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900"/>
                            </p:stCondLst>
                            <p:childTnLst>
                              <p:par>
                                <p:cTn id="4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50"/>
                            </p:stCondLst>
                            <p:childTnLst>
                              <p:par>
                                <p:cTn id="5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3100"/>
                            </p:stCondLst>
                            <p:childTnLst>
                              <p:par>
                                <p:cTn id="6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FFEE1D95-796A-44BB-BF98-0750147DE175}"/>
              </a:ext>
            </a:extLst>
          </p:cNvPr>
          <p:cNvSpPr txBox="1"/>
          <p:nvPr/>
        </p:nvSpPr>
        <p:spPr>
          <a:xfrm>
            <a:off x="6988940" y="1492603"/>
            <a:ext cx="32922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i="0" u="none" strike="noStrike" dirty="0">
                <a:effectLst/>
                <a:latin typeface="Amni8"/>
              </a:rPr>
              <a:t>4 - تحتوي علي حوالي 75% من كتلة الغلاف الجوي , لذا تحدث بها كافة الظواهر الجوية كالأمطار والرياح والسحب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5EF57-8A71-440B-8D29-41ACEF031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826" y="2718446"/>
            <a:ext cx="2124075" cy="1543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F0DB50-6097-4324-9D66-51036836CD12}"/>
              </a:ext>
            </a:extLst>
          </p:cNvPr>
          <p:cNvSpPr txBox="1"/>
          <p:nvPr/>
        </p:nvSpPr>
        <p:spPr>
          <a:xfrm>
            <a:off x="1946776" y="1475441"/>
            <a:ext cx="35216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i="0" u="none" strike="noStrike" dirty="0">
                <a:effectLst/>
                <a:latin typeface="Amni8"/>
              </a:rPr>
              <a:t>5 - تحتوي علي حوالي 99% من بخار ماء الهواء الجوي وهو ما ينظم درجة حرارة الأرض .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6 - حركة الهواء فيها رأسية ( كما بالشكل ) حيث تتصاعد التيارات الساخنة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وتهبط التيارات الباردة </a:t>
            </a:r>
            <a:r>
              <a:rPr lang="ar-EG" i="0" u="none" strike="noStrike" dirty="0" err="1">
                <a:effectLst/>
                <a:latin typeface="Amni8"/>
              </a:rPr>
              <a:t>لآسفل</a:t>
            </a:r>
            <a:r>
              <a:rPr lang="ar-EG" i="0" u="none" strike="noStrike" dirty="0">
                <a:effectLst/>
                <a:latin typeface="Amni8"/>
              </a:rPr>
              <a:t> 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33AF9-42FF-4947-9775-4B5154CD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674" y="3866518"/>
            <a:ext cx="2297126" cy="145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84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6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65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200"/>
                            </p:stCondLst>
                            <p:childTnLst>
                              <p:par>
                                <p:cTn id="2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"/>
          <p:cNvSpPr/>
          <p:nvPr/>
        </p:nvSpPr>
        <p:spPr>
          <a:xfrm>
            <a:off x="1295400" y="228600"/>
            <a:ext cx="9601200" cy="6400800"/>
          </a:xfrm>
          <a:prstGeom prst="roundRect">
            <a:avLst>
              <a:gd name="adj" fmla="val 1299"/>
            </a:avLst>
          </a:prstGeom>
          <a:solidFill>
            <a:srgbClr val="855A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8" name="Google Shape;618;p5"/>
          <p:cNvSpPr/>
          <p:nvPr/>
        </p:nvSpPr>
        <p:spPr>
          <a:xfrm rot="-5400000">
            <a:off x="957938" y="1356095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9" name="Google Shape;619;p5"/>
          <p:cNvSpPr/>
          <p:nvPr/>
        </p:nvSpPr>
        <p:spPr>
          <a:xfrm rot="5400000" flipH="1">
            <a:off x="5757388" y="1356094"/>
            <a:ext cx="5602515" cy="4225640"/>
          </a:xfrm>
          <a:prstGeom prst="round2SameRect">
            <a:avLst>
              <a:gd name="adj1" fmla="val 8943"/>
              <a:gd name="adj2" fmla="val 0"/>
            </a:avLst>
          </a:prstGeom>
          <a:solidFill>
            <a:srgbClr val="BFBFBF">
              <a:alpha val="83921"/>
            </a:srgbClr>
          </a:solidFill>
          <a:ln>
            <a:noFill/>
          </a:ln>
          <a:effectLst>
            <a:outerShdw blurRad="101600" dist="635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0" name="Google Shape;620;p5"/>
          <p:cNvGrpSpPr/>
          <p:nvPr/>
        </p:nvGrpSpPr>
        <p:grpSpPr>
          <a:xfrm>
            <a:off x="1870359" y="1715413"/>
            <a:ext cx="1354482" cy="874565"/>
            <a:chOff x="1870359" y="1715413"/>
            <a:chExt cx="1354482" cy="874565"/>
          </a:xfrm>
        </p:grpSpPr>
        <p:sp>
          <p:nvSpPr>
            <p:cNvPr id="621" name="Google Shape;62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F37401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3" name="Google Shape;623;p5"/>
            <p:cNvSpPr txBox="1"/>
            <p:nvPr/>
          </p:nvSpPr>
          <p:spPr>
            <a:xfrm>
              <a:off x="2292080" y="2128313"/>
              <a:ext cx="444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01</a:t>
              </a:r>
              <a:endParaRPr/>
            </a:p>
          </p:txBody>
        </p:sp>
      </p:grpSp>
      <p:grpSp>
        <p:nvGrpSpPr>
          <p:cNvPr id="624" name="Google Shape;624;p5"/>
          <p:cNvGrpSpPr/>
          <p:nvPr/>
        </p:nvGrpSpPr>
        <p:grpSpPr>
          <a:xfrm>
            <a:off x="1881218" y="3239533"/>
            <a:ext cx="1354482" cy="874565"/>
            <a:chOff x="1870359" y="1715413"/>
            <a:chExt cx="1354482" cy="874565"/>
          </a:xfrm>
        </p:grpSpPr>
        <p:sp>
          <p:nvSpPr>
            <p:cNvPr id="625" name="Google Shape;625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EF392E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27" name="Google Shape;627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02</a:t>
              </a:r>
              <a:endParaRPr/>
            </a:p>
          </p:txBody>
        </p:sp>
      </p:grpSp>
      <p:grpSp>
        <p:nvGrpSpPr>
          <p:cNvPr id="628" name="Google Shape;628;p5"/>
          <p:cNvGrpSpPr/>
          <p:nvPr/>
        </p:nvGrpSpPr>
        <p:grpSpPr>
          <a:xfrm>
            <a:off x="1876035" y="4763653"/>
            <a:ext cx="1354482" cy="874565"/>
            <a:chOff x="1870359" y="1715413"/>
            <a:chExt cx="1354482" cy="874565"/>
          </a:xfrm>
        </p:grpSpPr>
        <p:sp>
          <p:nvSpPr>
            <p:cNvPr id="629" name="Google Shape;629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1" name="Google Shape;631;p5"/>
            <p:cNvSpPr txBox="1"/>
            <p:nvPr/>
          </p:nvSpPr>
          <p:spPr>
            <a:xfrm>
              <a:off x="2292080" y="2128313"/>
              <a:ext cx="50206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03</a:t>
              </a:r>
              <a:endParaRPr/>
            </a:p>
          </p:txBody>
        </p:sp>
      </p:grpSp>
      <p:grpSp>
        <p:nvGrpSpPr>
          <p:cNvPr id="632" name="Google Shape;632;p5"/>
          <p:cNvGrpSpPr/>
          <p:nvPr/>
        </p:nvGrpSpPr>
        <p:grpSpPr>
          <a:xfrm>
            <a:off x="9095791" y="1745975"/>
            <a:ext cx="1354482" cy="874565"/>
            <a:chOff x="1870359" y="1715413"/>
            <a:chExt cx="1354482" cy="874565"/>
          </a:xfrm>
        </p:grpSpPr>
        <p:sp>
          <p:nvSpPr>
            <p:cNvPr id="633" name="Google Shape;633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5" name="Google Shape;635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04</a:t>
              </a:r>
              <a:endParaRPr/>
            </a:p>
          </p:txBody>
        </p:sp>
      </p:grpSp>
      <p:grpSp>
        <p:nvGrpSpPr>
          <p:cNvPr id="636" name="Google Shape;636;p5"/>
          <p:cNvGrpSpPr/>
          <p:nvPr/>
        </p:nvGrpSpPr>
        <p:grpSpPr>
          <a:xfrm>
            <a:off x="9106650" y="3270095"/>
            <a:ext cx="1354482" cy="874565"/>
            <a:chOff x="1870359" y="1715413"/>
            <a:chExt cx="1354482" cy="874565"/>
          </a:xfrm>
        </p:grpSpPr>
        <p:sp>
          <p:nvSpPr>
            <p:cNvPr id="637" name="Google Shape;637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39" name="Google Shape;639;p5"/>
            <p:cNvSpPr txBox="1"/>
            <p:nvPr/>
          </p:nvSpPr>
          <p:spPr>
            <a:xfrm>
              <a:off x="2292080" y="2128313"/>
              <a:ext cx="5052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05</a:t>
              </a:r>
              <a:endParaRPr/>
            </a:p>
          </p:txBody>
        </p:sp>
      </p:grpSp>
      <p:grpSp>
        <p:nvGrpSpPr>
          <p:cNvPr id="640" name="Google Shape;640;p5"/>
          <p:cNvGrpSpPr/>
          <p:nvPr/>
        </p:nvGrpSpPr>
        <p:grpSpPr>
          <a:xfrm>
            <a:off x="9101467" y="4794215"/>
            <a:ext cx="1354482" cy="874565"/>
            <a:chOff x="1870359" y="1715413"/>
            <a:chExt cx="1354482" cy="874565"/>
          </a:xfrm>
        </p:grpSpPr>
        <p:sp>
          <p:nvSpPr>
            <p:cNvPr id="641" name="Google Shape;641;p5"/>
            <p:cNvSpPr/>
            <p:nvPr/>
          </p:nvSpPr>
          <p:spPr>
            <a:xfrm>
              <a:off x="1870359" y="1715413"/>
              <a:ext cx="1354482" cy="86487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 txBox="1"/>
            <p:nvPr/>
          </p:nvSpPr>
          <p:spPr>
            <a:xfrm>
              <a:off x="2145693" y="1783476"/>
              <a:ext cx="7713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STEP</a:t>
              </a:r>
              <a:endParaRPr/>
            </a:p>
          </p:txBody>
        </p:sp>
        <p:sp>
          <p:nvSpPr>
            <p:cNvPr id="643" name="Google Shape;643;p5"/>
            <p:cNvSpPr txBox="1"/>
            <p:nvPr/>
          </p:nvSpPr>
          <p:spPr>
            <a:xfrm>
              <a:off x="2292080" y="2128313"/>
              <a:ext cx="5116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Oswald"/>
                  <a:ea typeface="Oswald"/>
                  <a:cs typeface="Oswald"/>
                  <a:sym typeface="Oswald"/>
                </a:rPr>
                <a:t>06</a:t>
              </a:r>
              <a:endParaRPr/>
            </a:p>
          </p:txBody>
        </p:sp>
      </p:grpSp>
      <p:grpSp>
        <p:nvGrpSpPr>
          <p:cNvPr id="644" name="Google Shape;644;p5"/>
          <p:cNvGrpSpPr/>
          <p:nvPr/>
        </p:nvGrpSpPr>
        <p:grpSpPr>
          <a:xfrm>
            <a:off x="1870359" y="667656"/>
            <a:ext cx="4225641" cy="5602517"/>
            <a:chOff x="1870359" y="667656"/>
            <a:chExt cx="4225641" cy="5602517"/>
          </a:xfrm>
        </p:grpSpPr>
        <p:sp>
          <p:nvSpPr>
            <p:cNvPr id="645" name="Google Shape;645;p5"/>
            <p:cNvSpPr/>
            <p:nvPr/>
          </p:nvSpPr>
          <p:spPr>
            <a:xfrm rot="-5400000">
              <a:off x="1181922" y="1356095"/>
              <a:ext cx="5602515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01600" dist="635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6" name="Google Shape;646;p5"/>
            <p:cNvCxnSpPr/>
            <p:nvPr/>
          </p:nvCxnSpPr>
          <p:spPr>
            <a:xfrm>
              <a:off x="5513294" y="667656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7" name="Google Shape;647;p5"/>
            <p:cNvCxnSpPr/>
            <p:nvPr/>
          </p:nvCxnSpPr>
          <p:spPr>
            <a:xfrm rot="10800000">
              <a:off x="1870359" y="166340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8" name="Google Shape;648;p5"/>
            <p:cNvCxnSpPr/>
            <p:nvPr/>
          </p:nvCxnSpPr>
          <p:spPr>
            <a:xfrm rot="10800000">
              <a:off x="1870359" y="208600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9" name="Google Shape;649;p5"/>
            <p:cNvCxnSpPr/>
            <p:nvPr/>
          </p:nvCxnSpPr>
          <p:spPr>
            <a:xfrm rot="10800000">
              <a:off x="1870359" y="250859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0" name="Google Shape;650;p5"/>
            <p:cNvCxnSpPr/>
            <p:nvPr/>
          </p:nvCxnSpPr>
          <p:spPr>
            <a:xfrm rot="10800000">
              <a:off x="1870359" y="293118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1" name="Google Shape;651;p5"/>
            <p:cNvCxnSpPr/>
            <p:nvPr/>
          </p:nvCxnSpPr>
          <p:spPr>
            <a:xfrm rot="10800000">
              <a:off x="1870359" y="335377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2" name="Google Shape;652;p5"/>
            <p:cNvCxnSpPr/>
            <p:nvPr/>
          </p:nvCxnSpPr>
          <p:spPr>
            <a:xfrm rot="10800000">
              <a:off x="1870359" y="377636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3" name="Google Shape;653;p5"/>
            <p:cNvCxnSpPr/>
            <p:nvPr/>
          </p:nvCxnSpPr>
          <p:spPr>
            <a:xfrm rot="10800000">
              <a:off x="1870359" y="419895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4" name="Google Shape;654;p5"/>
            <p:cNvCxnSpPr/>
            <p:nvPr/>
          </p:nvCxnSpPr>
          <p:spPr>
            <a:xfrm rot="10800000">
              <a:off x="1870359" y="46215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5" name="Google Shape;655;p5"/>
            <p:cNvCxnSpPr/>
            <p:nvPr/>
          </p:nvCxnSpPr>
          <p:spPr>
            <a:xfrm rot="10800000">
              <a:off x="1870359" y="504413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6" name="Google Shape;656;p5"/>
            <p:cNvCxnSpPr/>
            <p:nvPr/>
          </p:nvCxnSpPr>
          <p:spPr>
            <a:xfrm rot="10800000">
              <a:off x="1870359" y="54667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57" name="Google Shape;657;p5"/>
            <p:cNvCxnSpPr/>
            <p:nvPr/>
          </p:nvCxnSpPr>
          <p:spPr>
            <a:xfrm rot="10800000">
              <a:off x="1870359" y="588931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58" name="Google Shape;658;p5"/>
          <p:cNvGrpSpPr/>
          <p:nvPr/>
        </p:nvGrpSpPr>
        <p:grpSpPr>
          <a:xfrm>
            <a:off x="6220689" y="659941"/>
            <a:ext cx="4244387" cy="5610232"/>
            <a:chOff x="6220689" y="659941"/>
            <a:chExt cx="4244387" cy="5610232"/>
          </a:xfrm>
        </p:grpSpPr>
        <p:sp>
          <p:nvSpPr>
            <p:cNvPr id="659" name="Google Shape;659;p5"/>
            <p:cNvSpPr/>
            <p:nvPr/>
          </p:nvSpPr>
          <p:spPr>
            <a:xfrm rot="5400000" flipH="1">
              <a:off x="5532251" y="1356095"/>
              <a:ext cx="5602516" cy="4225640"/>
            </a:xfrm>
            <a:prstGeom prst="round2SameRect">
              <a:avLst>
                <a:gd name="adj1" fmla="val 7226"/>
                <a:gd name="adj2" fmla="val 0"/>
              </a:avLst>
            </a:prstGeom>
            <a:solidFill>
              <a:srgbClr val="F1F1F1"/>
            </a:solidFill>
            <a:ln>
              <a:noFill/>
            </a:ln>
            <a:effectLst>
              <a:outerShdw blurRad="114300" dist="635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0" name="Google Shape;660;p5"/>
            <p:cNvCxnSpPr/>
            <p:nvPr/>
          </p:nvCxnSpPr>
          <p:spPr>
            <a:xfrm>
              <a:off x="6849035" y="659941"/>
              <a:ext cx="0" cy="5602516"/>
            </a:xfrm>
            <a:prstGeom prst="straightConnector1">
              <a:avLst/>
            </a:prstGeom>
            <a:noFill/>
            <a:ln w="9525" cap="flat" cmpd="sng">
              <a:solidFill>
                <a:srgbClr val="EF392E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1" name="Google Shape;661;p5"/>
            <p:cNvCxnSpPr/>
            <p:nvPr/>
          </p:nvCxnSpPr>
          <p:spPr>
            <a:xfrm rot="10800000">
              <a:off x="6822141" y="163114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2" name="Google Shape;662;p5"/>
            <p:cNvCxnSpPr/>
            <p:nvPr/>
          </p:nvCxnSpPr>
          <p:spPr>
            <a:xfrm rot="10800000">
              <a:off x="6822141" y="2054193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3" name="Google Shape;663;p5"/>
            <p:cNvCxnSpPr/>
            <p:nvPr/>
          </p:nvCxnSpPr>
          <p:spPr>
            <a:xfrm rot="10800000">
              <a:off x="6822141" y="2477240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4" name="Google Shape;664;p5"/>
            <p:cNvCxnSpPr/>
            <p:nvPr/>
          </p:nvCxnSpPr>
          <p:spPr>
            <a:xfrm rot="10800000">
              <a:off x="6822141" y="2900287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5"/>
            <p:cNvCxnSpPr/>
            <p:nvPr/>
          </p:nvCxnSpPr>
          <p:spPr>
            <a:xfrm rot="10800000">
              <a:off x="6822141" y="3323334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6" name="Google Shape;666;p5"/>
            <p:cNvCxnSpPr/>
            <p:nvPr/>
          </p:nvCxnSpPr>
          <p:spPr>
            <a:xfrm rot="10800000">
              <a:off x="6822141" y="3746381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7" name="Google Shape;667;p5"/>
            <p:cNvCxnSpPr/>
            <p:nvPr/>
          </p:nvCxnSpPr>
          <p:spPr>
            <a:xfrm rot="10800000">
              <a:off x="6822141" y="4169428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8" name="Google Shape;668;p5"/>
            <p:cNvCxnSpPr/>
            <p:nvPr/>
          </p:nvCxnSpPr>
          <p:spPr>
            <a:xfrm rot="10800000">
              <a:off x="6822141" y="4592475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9" name="Google Shape;669;p5"/>
            <p:cNvCxnSpPr/>
            <p:nvPr/>
          </p:nvCxnSpPr>
          <p:spPr>
            <a:xfrm rot="10800000">
              <a:off x="6822141" y="5015522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0" name="Google Shape;670;p5"/>
            <p:cNvCxnSpPr/>
            <p:nvPr/>
          </p:nvCxnSpPr>
          <p:spPr>
            <a:xfrm rot="10800000">
              <a:off x="6822141" y="5438569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71" name="Google Shape;671;p5"/>
            <p:cNvCxnSpPr/>
            <p:nvPr/>
          </p:nvCxnSpPr>
          <p:spPr>
            <a:xfrm rot="10800000">
              <a:off x="6822141" y="5861616"/>
              <a:ext cx="3642935" cy="0"/>
            </a:xfrm>
            <a:prstGeom prst="straightConnector1">
              <a:avLst/>
            </a:prstGeom>
            <a:noFill/>
            <a:ln w="9525" cap="flat" cmpd="sng">
              <a:solidFill>
                <a:srgbClr val="0EE0D6">
                  <a:alpha val="4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672" name="Google Shape;672;p5"/>
          <p:cNvGrpSpPr/>
          <p:nvPr/>
        </p:nvGrpSpPr>
        <p:grpSpPr>
          <a:xfrm>
            <a:off x="5844935" y="1085308"/>
            <a:ext cx="625959" cy="4861330"/>
            <a:chOff x="5844935" y="1085308"/>
            <a:chExt cx="625959" cy="4861330"/>
          </a:xfrm>
        </p:grpSpPr>
        <p:grpSp>
          <p:nvGrpSpPr>
            <p:cNvPr id="673" name="Google Shape;673;p5"/>
            <p:cNvGrpSpPr/>
            <p:nvPr/>
          </p:nvGrpSpPr>
          <p:grpSpPr>
            <a:xfrm>
              <a:off x="5844935" y="1085308"/>
              <a:ext cx="625959" cy="182880"/>
              <a:chOff x="5777700" y="1004626"/>
              <a:chExt cx="625959" cy="182880"/>
            </a:xfrm>
          </p:grpSpPr>
          <p:sp>
            <p:nvSpPr>
              <p:cNvPr id="674" name="Google Shape;67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78" name="Google Shape;678;p5"/>
            <p:cNvGrpSpPr/>
            <p:nvPr/>
          </p:nvGrpSpPr>
          <p:grpSpPr>
            <a:xfrm>
              <a:off x="5844935" y="1553153"/>
              <a:ext cx="625959" cy="182880"/>
              <a:chOff x="5777700" y="1004626"/>
              <a:chExt cx="625959" cy="182880"/>
            </a:xfrm>
          </p:grpSpPr>
          <p:sp>
            <p:nvSpPr>
              <p:cNvPr id="679" name="Google Shape;67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3" name="Google Shape;683;p5"/>
            <p:cNvGrpSpPr/>
            <p:nvPr/>
          </p:nvGrpSpPr>
          <p:grpSpPr>
            <a:xfrm>
              <a:off x="5844935" y="2020998"/>
              <a:ext cx="625959" cy="182880"/>
              <a:chOff x="5777700" y="1004626"/>
              <a:chExt cx="625959" cy="182880"/>
            </a:xfrm>
          </p:grpSpPr>
          <p:sp>
            <p:nvSpPr>
              <p:cNvPr id="684" name="Google Shape;68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8" name="Google Shape;688;p5"/>
            <p:cNvGrpSpPr/>
            <p:nvPr/>
          </p:nvGrpSpPr>
          <p:grpSpPr>
            <a:xfrm>
              <a:off x="5844935" y="2488843"/>
              <a:ext cx="625959" cy="182880"/>
              <a:chOff x="5777700" y="1004626"/>
              <a:chExt cx="625959" cy="182880"/>
            </a:xfrm>
          </p:grpSpPr>
          <p:sp>
            <p:nvSpPr>
              <p:cNvPr id="689" name="Google Shape;68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3" name="Google Shape;693;p5"/>
            <p:cNvGrpSpPr/>
            <p:nvPr/>
          </p:nvGrpSpPr>
          <p:grpSpPr>
            <a:xfrm>
              <a:off x="5844935" y="2956688"/>
              <a:ext cx="625959" cy="182880"/>
              <a:chOff x="5777700" y="1004626"/>
              <a:chExt cx="625959" cy="182880"/>
            </a:xfrm>
          </p:grpSpPr>
          <p:sp>
            <p:nvSpPr>
              <p:cNvPr id="694" name="Google Shape;69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5"/>
            <p:cNvGrpSpPr/>
            <p:nvPr/>
          </p:nvGrpSpPr>
          <p:grpSpPr>
            <a:xfrm>
              <a:off x="5844935" y="3424533"/>
              <a:ext cx="625959" cy="182880"/>
              <a:chOff x="5777700" y="1004626"/>
              <a:chExt cx="625959" cy="182880"/>
            </a:xfrm>
          </p:grpSpPr>
          <p:sp>
            <p:nvSpPr>
              <p:cNvPr id="699" name="Google Shape;69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3" name="Google Shape;703;p5"/>
            <p:cNvGrpSpPr/>
            <p:nvPr/>
          </p:nvGrpSpPr>
          <p:grpSpPr>
            <a:xfrm>
              <a:off x="5844935" y="3892378"/>
              <a:ext cx="625959" cy="182880"/>
              <a:chOff x="5777700" y="1004626"/>
              <a:chExt cx="625959" cy="182880"/>
            </a:xfrm>
          </p:grpSpPr>
          <p:sp>
            <p:nvSpPr>
              <p:cNvPr id="704" name="Google Shape;70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8" name="Google Shape;708;p5"/>
            <p:cNvGrpSpPr/>
            <p:nvPr/>
          </p:nvGrpSpPr>
          <p:grpSpPr>
            <a:xfrm>
              <a:off x="5844935" y="4360223"/>
              <a:ext cx="625959" cy="182880"/>
              <a:chOff x="5777700" y="1004626"/>
              <a:chExt cx="625959" cy="182880"/>
            </a:xfrm>
          </p:grpSpPr>
          <p:sp>
            <p:nvSpPr>
              <p:cNvPr id="709" name="Google Shape;70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3" name="Google Shape;713;p5"/>
            <p:cNvGrpSpPr/>
            <p:nvPr/>
          </p:nvGrpSpPr>
          <p:grpSpPr>
            <a:xfrm>
              <a:off x="5844935" y="4828068"/>
              <a:ext cx="625959" cy="182880"/>
              <a:chOff x="5777700" y="1004626"/>
              <a:chExt cx="625959" cy="182880"/>
            </a:xfrm>
          </p:grpSpPr>
          <p:sp>
            <p:nvSpPr>
              <p:cNvPr id="714" name="Google Shape;71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8" name="Google Shape;718;p5"/>
            <p:cNvGrpSpPr/>
            <p:nvPr/>
          </p:nvGrpSpPr>
          <p:grpSpPr>
            <a:xfrm>
              <a:off x="5844935" y="5295913"/>
              <a:ext cx="625959" cy="182880"/>
              <a:chOff x="5777700" y="1004626"/>
              <a:chExt cx="625959" cy="182880"/>
            </a:xfrm>
          </p:grpSpPr>
          <p:sp>
            <p:nvSpPr>
              <p:cNvPr id="719" name="Google Shape;719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3" name="Google Shape;723;p5"/>
            <p:cNvGrpSpPr/>
            <p:nvPr/>
          </p:nvGrpSpPr>
          <p:grpSpPr>
            <a:xfrm>
              <a:off x="5844935" y="5763758"/>
              <a:ext cx="625959" cy="182880"/>
              <a:chOff x="5777700" y="1004626"/>
              <a:chExt cx="625959" cy="182880"/>
            </a:xfrm>
          </p:grpSpPr>
          <p:sp>
            <p:nvSpPr>
              <p:cNvPr id="724" name="Google Shape;724;p5"/>
              <p:cNvSpPr/>
              <p:nvPr/>
            </p:nvSpPr>
            <p:spPr>
              <a:xfrm>
                <a:off x="6220779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5777700" y="1004626"/>
                <a:ext cx="182880" cy="182880"/>
              </a:xfrm>
              <a:prstGeom prst="ellipse">
                <a:avLst/>
              </a:prstGeom>
              <a:solidFill>
                <a:srgbClr val="654F5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5832524" y="104406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5840860" y="1114882"/>
                <a:ext cx="507037" cy="52004"/>
              </a:xfrm>
              <a:prstGeom prst="flowChartTerminator">
                <a:avLst/>
              </a:prstGeom>
              <a:gradFill>
                <a:gsLst>
                  <a:gs pos="0">
                    <a:srgbClr val="595959"/>
                  </a:gs>
                  <a:gs pos="24000">
                    <a:srgbClr val="3F3F3F"/>
                  </a:gs>
                  <a:gs pos="47000">
                    <a:schemeClr val="lt1"/>
                  </a:gs>
                  <a:gs pos="79668">
                    <a:schemeClr val="lt1"/>
                  </a:gs>
                  <a:gs pos="93000">
                    <a:srgbClr val="3F3F3F"/>
                  </a:gs>
                  <a:gs pos="100000">
                    <a:srgbClr val="3F3F3F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2D3F2B-5869-4478-8570-90AAE29E85E7}"/>
              </a:ext>
            </a:extLst>
          </p:cNvPr>
          <p:cNvSpPr txBox="1"/>
          <p:nvPr/>
        </p:nvSpPr>
        <p:spPr>
          <a:xfrm>
            <a:off x="6840487" y="1419430"/>
            <a:ext cx="3481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الطبقة الثانية :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الستراتوسفير</a:t>
            </a:r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marL="285750" indent="-285750" algn="ctr">
              <a:buFontTx/>
              <a:buChar char="-"/>
            </a:pPr>
            <a:r>
              <a:rPr lang="ar-EG" i="0" u="none" strike="noStrike" dirty="0" err="1">
                <a:effectLst/>
                <a:latin typeface="Amni8"/>
              </a:rPr>
              <a:t>الستراتوسفير</a:t>
            </a:r>
            <a:r>
              <a:rPr lang="ar-EG" i="0" u="none" strike="noStrike" dirty="0">
                <a:effectLst/>
                <a:latin typeface="Amni8"/>
              </a:rPr>
              <a:t> هي الطبقة الثانية من طبقات الغلاف الجوي , والتي يطلق عليها الغلاف الجوي </a:t>
            </a:r>
            <a:r>
              <a:rPr lang="ar-EG" i="0" u="none" strike="noStrike" dirty="0" err="1">
                <a:effectLst/>
                <a:latin typeface="Amni8"/>
              </a:rPr>
              <a:t>الأوزوني</a:t>
            </a:r>
            <a:r>
              <a:rPr lang="ar-EG" i="0" u="none" strike="noStrike" dirty="0">
                <a:effectLst/>
                <a:latin typeface="Amni8"/>
              </a:rPr>
              <a:t> .</a:t>
            </a:r>
          </a:p>
          <a:p>
            <a:pPr marL="285750" indent="-285750" algn="ctr">
              <a:buFontTx/>
              <a:buChar char="-"/>
            </a:pPr>
            <a:endParaRPr lang="ar-EG" i="0" u="none" strike="noStrike" dirty="0">
              <a:effectLst/>
              <a:latin typeface="Amni8"/>
            </a:endParaRP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0986B-1DFB-4EF7-84C6-2BA21C770F76}"/>
              </a:ext>
            </a:extLst>
          </p:cNvPr>
          <p:cNvSpPr txBox="1"/>
          <p:nvPr/>
        </p:nvSpPr>
        <p:spPr>
          <a:xfrm>
            <a:off x="6857479" y="3118948"/>
            <a:ext cx="3580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نشاط (4)  تحديد خصائص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الستراتوسفير</a:t>
            </a:r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ادرس الشكل : مع مجموعتك التعاونية ثم استنتج بعض خصائص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الستراتوسفير</a:t>
            </a:r>
            <a:endParaRPr lang="ar-EG" b="1" i="0" u="none" strike="noStrike" dirty="0">
              <a:solidFill>
                <a:srgbClr val="CC00CC"/>
              </a:solidFill>
              <a:effectLst/>
              <a:latin typeface="Amni8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C05A0-9D2B-4BFE-A010-EA902AB8E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725" y="4159333"/>
            <a:ext cx="1991611" cy="1767556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107E9BE2-E3FD-48D0-9B62-325307EBDC7F}"/>
              </a:ext>
            </a:extLst>
          </p:cNvPr>
          <p:cNvSpPr txBox="1"/>
          <p:nvPr/>
        </p:nvSpPr>
        <p:spPr>
          <a:xfrm>
            <a:off x="2077329" y="1482380"/>
            <a:ext cx="3461173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خصائص وأهمية </a:t>
            </a:r>
            <a:r>
              <a:rPr lang="ar-EG" b="1" i="0" u="none" strike="noStrike" dirty="0" err="1">
                <a:solidFill>
                  <a:srgbClr val="CC00CC"/>
                </a:solidFill>
                <a:effectLst/>
                <a:latin typeface="Amni8"/>
              </a:rPr>
              <a:t>الستراتوسفير</a:t>
            </a:r>
            <a:r>
              <a:rPr lang="ar-EG" b="1" i="0" u="none" strike="noStrike" dirty="0">
                <a:solidFill>
                  <a:srgbClr val="CC00CC"/>
                </a:solidFill>
                <a:effectLst/>
                <a:latin typeface="Amni8"/>
              </a:rPr>
              <a:t> :</a:t>
            </a:r>
          </a:p>
          <a:p>
            <a:pPr marL="342900" indent="-342900" algn="ctr" rtl="1">
              <a:buAutoNum type="arabicParenBoth"/>
            </a:pPr>
            <a:r>
              <a:rPr lang="ar-EG" i="0" u="none" strike="noStrike" dirty="0">
                <a:effectLst/>
                <a:latin typeface="Amni8"/>
              </a:rPr>
              <a:t>تمتد من </a:t>
            </a:r>
            <a:r>
              <a:rPr lang="ar-EG" i="0" u="none" strike="noStrike" dirty="0" err="1">
                <a:effectLst/>
                <a:latin typeface="Amni8"/>
              </a:rPr>
              <a:t>التروبويوز</a:t>
            </a:r>
            <a:r>
              <a:rPr lang="ar-EG" i="0" u="none" strike="noStrike" dirty="0">
                <a:effectLst/>
                <a:latin typeface="Amni8"/>
              </a:rPr>
              <a:t> ( 13 كم فوق سطح البحر ) وحتي </a:t>
            </a:r>
            <a:r>
              <a:rPr lang="ar-EG" i="0" u="none" strike="noStrike" dirty="0" err="1">
                <a:effectLst/>
                <a:latin typeface="Amni8"/>
              </a:rPr>
              <a:t>الستراتوبوز</a:t>
            </a:r>
            <a:r>
              <a:rPr lang="ar-EG" i="0" u="none" strike="noStrike" dirty="0">
                <a:effectLst/>
                <a:latin typeface="Amni8"/>
              </a:rPr>
              <a:t> (50 كم ) بسمك حوالي 37 كم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(2) تثبت درجة الحرارة في الجزء السفلي منها عند ( - 60 َم ) ثم تزداد تدريجيا بالارتفاع </a:t>
            </a:r>
            <a:r>
              <a:rPr lang="ar-EG" i="0" u="none" strike="noStrike" dirty="0" err="1">
                <a:effectLst/>
                <a:latin typeface="Amni8"/>
              </a:rPr>
              <a:t>لآعلي</a:t>
            </a:r>
            <a:r>
              <a:rPr lang="ar-EG" i="0" u="none" strike="noStrike" dirty="0">
                <a:effectLst/>
                <a:latin typeface="Amni8"/>
              </a:rPr>
              <a:t> حتي تصل عند نهايتها إلي الصفر المئوي .</a:t>
            </a:r>
          </a:p>
          <a:p>
            <a:pPr algn="ctr"/>
            <a:endParaRPr lang="ar-EG" i="0" u="none" strike="noStrike" dirty="0">
              <a:effectLst/>
              <a:latin typeface="Amni8"/>
            </a:endParaRPr>
          </a:p>
          <a:p>
            <a:pPr algn="ctr"/>
            <a:r>
              <a:rPr lang="ar-EG" i="0" u="none" strike="noStrike" dirty="0">
                <a:effectLst/>
                <a:latin typeface="Amni8"/>
              </a:rPr>
              <a:t>ويرجع ذلك لامتصاص طبقة الاوزون الموجودة بالجزء العلوي منها للأشعة فوق البنفسجية الصادرة من الشمس .</a:t>
            </a:r>
          </a:p>
        </p:txBody>
      </p:sp>
    </p:spTree>
    <p:extLst>
      <p:ext uri="{BB962C8B-B14F-4D97-AF65-F5344CB8AC3E}">
        <p14:creationId xmlns:p14="http://schemas.microsoft.com/office/powerpoint/2010/main" val="657471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350"/>
                            </p:stCondLst>
                            <p:childTnLst>
                              <p:par>
                                <p:cTn id="3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35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800"/>
                            </p:stCondLst>
                            <p:childTnLst>
                              <p:par>
                                <p:cTn id="6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3450"/>
                            </p:stCondLst>
                            <p:childTnLst>
                              <p:par>
                                <p:cTn id="7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548711-126A-42FA-BDC3-C9691394C07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60F61B-4914-4187-8AF9-DCADA961DF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892278-FDE0-40F8-A58D-8E29B6A53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time capsule</Template>
  <TotalTime>0</TotalTime>
  <Words>1239</Words>
  <Application>Microsoft Office PowerPoint</Application>
  <PresentationFormat>Widescreen</PresentationFormat>
  <Paragraphs>242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Amni8</vt:lpstr>
      <vt:lpstr>Architects Daughter</vt:lpstr>
      <vt:lpstr>Arial</vt:lpstr>
      <vt:lpstr>Calibri</vt:lpstr>
      <vt:lpstr>Open Sans</vt:lpstr>
      <vt:lpstr>Open Sans Light</vt:lpstr>
      <vt:lpstr>Open Sans Semibold</vt:lpstr>
      <vt:lpstr>Oswald</vt:lpstr>
      <vt:lpstr>Route 159 Bold</vt:lpstr>
      <vt:lpstr>Route 159 Light</vt:lpstr>
      <vt:lpstr>Route 159 SemiBold</vt:lpstr>
      <vt:lpstr>Route 159 UltraLight</vt:lpstr>
      <vt:lpstr>Simplified Arabic</vt:lpstr>
      <vt:lpstr>Vega - Free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2020-12-15T13:53:28Z</dcterms:created>
  <dcterms:modified xsi:type="dcterms:W3CDTF">2020-12-21T13:00:15Z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