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8" r:id="rId6"/>
    <p:sldId id="269" r:id="rId7"/>
    <p:sldId id="270" r:id="rId8"/>
    <p:sldId id="257" r:id="rId9"/>
    <p:sldId id="258" r:id="rId10"/>
    <p:sldId id="261" r:id="rId11"/>
    <p:sldId id="266" r:id="rId12"/>
    <p:sldId id="265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57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27961"/>
            <a:ext cx="6230657" cy="531460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0" y="374601"/>
            <a:ext cx="1391775" cy="858837"/>
          </a:xfrm>
        </p:spPr>
        <p:txBody>
          <a:bodyPr>
            <a:noAutofit/>
          </a:bodyPr>
          <a:lstStyle/>
          <a:p>
            <a:r>
              <a:rPr lang="ar-E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الدرس</a:t>
            </a: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r>
              <a:rPr lang="ar-E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الثاني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425960" y="2759796"/>
            <a:ext cx="4143368" cy="115699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الانقراض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Half Frame 1"/>
          <p:cNvSpPr/>
          <p:nvPr/>
        </p:nvSpPr>
        <p:spPr>
          <a:xfrm>
            <a:off x="4106885" y="1150965"/>
            <a:ext cx="1567543" cy="2126838"/>
          </a:xfrm>
          <a:prstGeom prst="halfFrame">
            <a:avLst>
              <a:gd name="adj1" fmla="val 7171"/>
              <a:gd name="adj2" fmla="val 7280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6323965" y="2619713"/>
            <a:ext cx="1450384" cy="2200232"/>
          </a:xfrm>
          <a:prstGeom prst="halfFrame">
            <a:avLst>
              <a:gd name="adj1" fmla="val 7171"/>
              <a:gd name="adj2" fmla="val 7280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39" y="1474155"/>
            <a:ext cx="302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2811" y="587829"/>
            <a:ext cx="220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الفهرس </a:t>
            </a:r>
            <a:endParaRPr lang="en-US" sz="3600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hlinkClick r:id="rId2" action="ppaction://hlinksldjump" tooltip="الاهداف 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61" y="1724297"/>
            <a:ext cx="3592473" cy="2704012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 tooltip="المحتوي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23" y="1990613"/>
            <a:ext cx="3542888" cy="22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5" y="2676645"/>
            <a:ext cx="5413678" cy="40160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13987" y="1118734"/>
            <a:ext cx="4587682" cy="992778"/>
            <a:chOff x="6113987" y="1118734"/>
            <a:chExt cx="4587682" cy="992778"/>
          </a:xfrm>
        </p:grpSpPr>
        <p:sp>
          <p:nvSpPr>
            <p:cNvPr id="6" name="Pentagon 5"/>
            <p:cNvSpPr/>
            <p:nvPr/>
          </p:nvSpPr>
          <p:spPr>
            <a:xfrm flipH="1">
              <a:off x="6113987" y="1118734"/>
              <a:ext cx="4587682" cy="992778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63221" y="1384309"/>
              <a:ext cx="3422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solidFill>
                    <a:schemeClr val="accent4">
                      <a:lumMod val="50000"/>
                    </a:scheme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ان يعرف مفهوم الانقراض 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66114" y="386875"/>
            <a:ext cx="44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ان يكون التلميذ قادرا علي : </a:t>
            </a:r>
            <a:endParaRPr lang="en-US" sz="2400" b="1" dirty="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3987" y="2647281"/>
            <a:ext cx="4587682" cy="992778"/>
            <a:chOff x="6113987" y="2647281"/>
            <a:chExt cx="4587682" cy="992778"/>
          </a:xfrm>
        </p:grpSpPr>
        <p:sp>
          <p:nvSpPr>
            <p:cNvPr id="7" name="Pentagon 6"/>
            <p:cNvSpPr/>
            <p:nvPr/>
          </p:nvSpPr>
          <p:spPr>
            <a:xfrm flipH="1">
              <a:off x="6113987" y="2647281"/>
              <a:ext cx="4587682" cy="992778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4667" y="2809062"/>
              <a:ext cx="3819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solidFill>
                    <a:schemeClr val="accent4">
                      <a:lumMod val="50000"/>
                    </a:scheme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ان يوضح تأثير الانقراض علي التوازن البيئي 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9301" y="3982726"/>
            <a:ext cx="4587682" cy="1024099"/>
            <a:chOff x="6179301" y="3982726"/>
            <a:chExt cx="4587682" cy="1024099"/>
          </a:xfrm>
        </p:grpSpPr>
        <p:sp>
          <p:nvSpPr>
            <p:cNvPr id="8" name="Pentagon 7"/>
            <p:cNvSpPr/>
            <p:nvPr/>
          </p:nvSpPr>
          <p:spPr>
            <a:xfrm flipH="1">
              <a:off x="6179301" y="3982726"/>
              <a:ext cx="4587682" cy="992778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64667" y="4175828"/>
              <a:ext cx="3621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solidFill>
                    <a:schemeClr val="accent4">
                      <a:lumMod val="50000"/>
                    </a:scheme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ان يقدر اهمية دور الكائنات الحية في التوازن البيئي 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80615" y="5318171"/>
            <a:ext cx="4587682" cy="992778"/>
            <a:chOff x="6280615" y="5318171"/>
            <a:chExt cx="4587682" cy="992778"/>
          </a:xfrm>
        </p:grpSpPr>
        <p:sp>
          <p:nvSpPr>
            <p:cNvPr id="9" name="Pentagon 8"/>
            <p:cNvSpPr/>
            <p:nvPr/>
          </p:nvSpPr>
          <p:spPr>
            <a:xfrm flipH="1">
              <a:off x="6280615" y="5318171"/>
              <a:ext cx="4587682" cy="992778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77307" y="5399061"/>
              <a:ext cx="35243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2400" b="1" dirty="0">
                  <a:solidFill>
                    <a:schemeClr val="accent4">
                      <a:lumMod val="50000"/>
                    </a:scheme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ان يستدل علي الحفريات علي بعض انواع الكائنات الحية 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6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46961" y="461285"/>
            <a:ext cx="206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المحتوي</a:t>
            </a:r>
            <a:endParaRPr lang="en-US" sz="3200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11835" y="3730161"/>
            <a:ext cx="2253341" cy="875212"/>
            <a:chOff x="8711835" y="3730161"/>
            <a:chExt cx="2253341" cy="875212"/>
          </a:xfrm>
        </p:grpSpPr>
        <p:sp>
          <p:nvSpPr>
            <p:cNvPr id="6" name="Rounded Rectangle 5"/>
            <p:cNvSpPr/>
            <p:nvPr/>
          </p:nvSpPr>
          <p:spPr>
            <a:xfrm>
              <a:off x="8930638" y="3730161"/>
              <a:ext cx="1815737" cy="8752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11835" y="3882646"/>
              <a:ext cx="225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latin typeface="Simplified Arabic" panose="02020603050405020304" pitchFamily="18" charset="-78"/>
                  <a:cs typeface="Simplified Arabic" panose="02020603050405020304" pitchFamily="18" charset="-78"/>
                  <a:hlinkClick r:id="rId2" action="ppaction://hlinksldjump"/>
                </a:rPr>
                <a:t>مفهوم الانقراض </a:t>
              </a:r>
              <a:endParaRPr 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34350" y="2052294"/>
            <a:ext cx="2024743" cy="875212"/>
            <a:chOff x="7034350" y="2052294"/>
            <a:chExt cx="2024743" cy="875212"/>
          </a:xfrm>
        </p:grpSpPr>
        <p:sp>
          <p:nvSpPr>
            <p:cNvPr id="5" name="Rounded Rectangle 4"/>
            <p:cNvSpPr/>
            <p:nvPr/>
          </p:nvSpPr>
          <p:spPr>
            <a:xfrm>
              <a:off x="7034350" y="2052294"/>
              <a:ext cx="2024743" cy="8752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99664" y="2275252"/>
              <a:ext cx="1894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latin typeface="Simplified Arabic" panose="02020603050405020304" pitchFamily="18" charset="-78"/>
                  <a:cs typeface="Simplified Arabic" panose="02020603050405020304" pitchFamily="18" charset="-78"/>
                  <a:hlinkClick r:id="rId3" action="ppaction://hlinksldjump"/>
                </a:rPr>
                <a:t>اسباب الانقراض </a:t>
              </a:r>
              <a:endParaRPr 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69925" y="4239749"/>
            <a:ext cx="1664426" cy="935559"/>
            <a:chOff x="5369925" y="4239749"/>
            <a:chExt cx="1664426" cy="935559"/>
          </a:xfrm>
        </p:grpSpPr>
        <p:sp>
          <p:nvSpPr>
            <p:cNvPr id="7" name="Rounded Rectangle 6"/>
            <p:cNvSpPr/>
            <p:nvPr/>
          </p:nvSpPr>
          <p:spPr>
            <a:xfrm>
              <a:off x="5369925" y="4239749"/>
              <a:ext cx="1664426" cy="93555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99463" y="4344311"/>
              <a:ext cx="1423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latin typeface="Simplified Arabic" panose="02020603050405020304" pitchFamily="18" charset="-78"/>
                  <a:cs typeface="Simplified Arabic" panose="02020603050405020304" pitchFamily="18" charset="-78"/>
                  <a:hlinkClick r:id="rId4" action="ppaction://hlinksldjump"/>
                </a:rPr>
                <a:t>الانواع المنقرضة </a:t>
              </a:r>
              <a:endParaRPr 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15343" y="2247969"/>
            <a:ext cx="1815737" cy="904446"/>
            <a:chOff x="3015343" y="2247969"/>
            <a:chExt cx="1815737" cy="904446"/>
          </a:xfrm>
        </p:grpSpPr>
        <p:sp>
          <p:nvSpPr>
            <p:cNvPr id="8" name="Rounded Rectangle 7"/>
            <p:cNvSpPr/>
            <p:nvPr/>
          </p:nvSpPr>
          <p:spPr>
            <a:xfrm>
              <a:off x="3015343" y="2247969"/>
              <a:ext cx="1815737" cy="8752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6723" y="2321418"/>
              <a:ext cx="1492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latin typeface="Simplified Arabic" panose="02020603050405020304" pitchFamily="18" charset="-78"/>
                  <a:cs typeface="Simplified Arabic" panose="02020603050405020304" pitchFamily="18" charset="-78"/>
                  <a:hlinkClick r:id="rId5" action="ppaction://hlinksldjump"/>
                </a:rPr>
                <a:t>المهددة المنقرضة </a:t>
              </a:r>
              <a:endParaRPr 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57901" y="4167767"/>
            <a:ext cx="1815737" cy="910362"/>
            <a:chOff x="1657901" y="4167767"/>
            <a:chExt cx="1815737" cy="910362"/>
          </a:xfrm>
        </p:grpSpPr>
        <p:sp>
          <p:nvSpPr>
            <p:cNvPr id="9" name="Rounded Rectangle 8"/>
            <p:cNvSpPr/>
            <p:nvPr/>
          </p:nvSpPr>
          <p:spPr>
            <a:xfrm>
              <a:off x="1657901" y="4167767"/>
              <a:ext cx="1815737" cy="8752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5831" y="4247132"/>
              <a:ext cx="1147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latin typeface="Simplified Arabic" panose="02020603050405020304" pitchFamily="18" charset="-78"/>
                  <a:cs typeface="Simplified Arabic" panose="02020603050405020304" pitchFamily="18" charset="-78"/>
                  <a:hlinkClick r:id="rId6" action="ppaction://hlinksldjump"/>
                </a:rPr>
                <a:t>المحميات الطبيعية </a:t>
              </a:r>
              <a:endParaRPr 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9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مفهوم الانقراض 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r="8874"/>
          <a:stretch>
            <a:fillRect/>
          </a:stretch>
        </p:blipFill>
        <p:spPr>
          <a:xfrm>
            <a:off x="8831219" y="4259480"/>
            <a:ext cx="1584706" cy="15018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38097" y="4797585"/>
            <a:ext cx="1891793" cy="1221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9297" y="3061745"/>
            <a:ext cx="1828800" cy="1197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3469" y="2388965"/>
            <a:ext cx="5045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التناقص المستمر في اعداد افراد النوع من الكائنات الحيه، دون التعويض ذلك التناقص وتكون النتيجه موت كل افراد هذا النوع .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2630" y="4358772"/>
            <a:ext cx="191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حفريه ديناصور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5203" y="6128386"/>
            <a:ext cx="145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حفريه سمكه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9449" y="5855973"/>
            <a:ext cx="276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حفريه الاركيوبترس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3" y="6128385"/>
            <a:ext cx="675777" cy="6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اسباب الانقراض 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629" y="2434107"/>
            <a:ext cx="5034587" cy="3335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2303" y="3009968"/>
            <a:ext cx="480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rabicParenR"/>
            </a:pPr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اصطدام النيازك بالارض 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الحركات الارضيه العنيفه.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تعرض الارض لعصر جليدي طويل 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نتيجه غازات سامه تنبعث من البراكين.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0" name="Picture Placeholder 2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2" r="23472"/>
          <a:stretch>
            <a:fillRect/>
          </a:stretch>
        </p:blipFill>
        <p:spPr/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3" y="6049788"/>
            <a:ext cx="661980" cy="6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54536" y="848889"/>
            <a:ext cx="3960711" cy="1061509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 الانواع المنقرضه 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90" y="888780"/>
            <a:ext cx="2285515" cy="1517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9691901" y="2555129"/>
            <a:ext cx="192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الديناصورات 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59" y="1714348"/>
            <a:ext cx="2288951" cy="1517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734528" y="3450808"/>
            <a:ext cx="207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حيوان الماموث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9" y="2591383"/>
            <a:ext cx="2290619" cy="153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144580" y="4395940"/>
            <a:ext cx="212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طائر الدودو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38" y="2143167"/>
            <a:ext cx="2288951" cy="154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4118485" y="3924527"/>
            <a:ext cx="174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الكواجا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4574" y="3176693"/>
            <a:ext cx="250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انقرض منذ مايقرب من 66 مليون سنه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5209" y="4007690"/>
            <a:ext cx="2232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اكتشف اول جثه له مدفونه في جليد سيبيريا عام 1798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5378" y="4395940"/>
            <a:ext cx="2236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حيوان يجمع بين شكل الحصان والحمار الوحشي 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4580" y="4925954"/>
            <a:ext cx="209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الطيور التي لا تطير لصغر اجنحته 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3" y="6162419"/>
            <a:ext cx="599146" cy="5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103868" y="881173"/>
            <a:ext cx="4696729" cy="1061509"/>
          </a:xfrm>
        </p:spPr>
        <p:txBody>
          <a:bodyPr>
            <a:noAutofit/>
          </a:bodyPr>
          <a:lstStyle/>
          <a:p>
            <a:pPr algn="ctr"/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الانواع المهدده بالانقراض: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5430" y="638610"/>
            <a:ext cx="2356421" cy="150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20" y="639774"/>
            <a:ext cx="2356421" cy="157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28" y="3045373"/>
            <a:ext cx="2315635" cy="173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520" y="2302812"/>
            <a:ext cx="1870418" cy="252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2648" y="3322565"/>
            <a:ext cx="2356421" cy="1669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9" y="3274578"/>
            <a:ext cx="1870762" cy="249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9968248" y="2435375"/>
            <a:ext cx="154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الخرتيت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3135" y="2435375"/>
            <a:ext cx="173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دب الباندا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68248" y="4816699"/>
            <a:ext cx="132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النسر الاصلع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9897" y="5133183"/>
            <a:ext cx="176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كبش اروي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6083" y="5133183"/>
            <a:ext cx="185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طائر ابو منجل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646" y="5779513"/>
            <a:ext cx="201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بنات البردي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7" y="6128386"/>
            <a:ext cx="644454" cy="6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437068" y="548380"/>
            <a:ext cx="4245479" cy="754137"/>
          </a:xfrm>
        </p:spPr>
        <p:txBody>
          <a:bodyPr anchor="t">
            <a:normAutofit/>
          </a:bodyPr>
          <a:lstStyle/>
          <a:p>
            <a:pPr algn="ctr"/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المحميات الطبيعيه 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22003" y="1480805"/>
            <a:ext cx="3049504" cy="5163475"/>
            <a:chOff x="4822003" y="1480805"/>
            <a:chExt cx="3049504" cy="5163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003" y="1480805"/>
              <a:ext cx="3049504" cy="17128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998483" y="3607656"/>
              <a:ext cx="2546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الدب الرمادي 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37633" y="4397511"/>
              <a:ext cx="206795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له محميه في بلوستون بالولايات المتحده الامريكيه 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47611" y="925448"/>
            <a:ext cx="3088888" cy="5041701"/>
            <a:chOff x="8647611" y="925448"/>
            <a:chExt cx="3088888" cy="50417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7119" y="925448"/>
              <a:ext cx="2809875" cy="16287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8647611" y="2932000"/>
              <a:ext cx="3088888" cy="3035149"/>
              <a:chOff x="8647611" y="2932000"/>
              <a:chExt cx="3088888" cy="303514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083710" y="2932000"/>
                <a:ext cx="2216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EG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محميه راس محمد</a:t>
                </a:r>
                <a:endPara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47611" y="3720380"/>
                <a:ext cx="308888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EG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اول محميه طبيعيه في مصر وتحمي الانواع النادره من الشعاب المرجانيه والسماك الملونه</a:t>
                </a:r>
                <a:endPara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020072" y="1793054"/>
            <a:ext cx="3189224" cy="5113698"/>
            <a:chOff x="1020072" y="1793054"/>
            <a:chExt cx="3189224" cy="51136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72" y="1793054"/>
              <a:ext cx="2651025" cy="17713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020072" y="3705876"/>
              <a:ext cx="2433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حفريه حوت 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2164" y="4229096"/>
              <a:ext cx="23471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توجد في وادي الريان والذي يضم هياكل عظميه كامله لحيتان يقرب عمرها 40 مليون سنه 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6113417"/>
            <a:ext cx="592538" cy="5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218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Franklin Gothic Book</vt:lpstr>
      <vt:lpstr>Simplified Arabic</vt:lpstr>
      <vt:lpstr>Office Theme</vt:lpstr>
      <vt:lpstr> الانقراض</vt:lpstr>
      <vt:lpstr>PowerPoint Presentation</vt:lpstr>
      <vt:lpstr>PowerPoint Presentation</vt:lpstr>
      <vt:lpstr>PowerPoint Presentation</vt:lpstr>
      <vt:lpstr>مفهوم الانقراض :</vt:lpstr>
      <vt:lpstr>اسباب الانقراض :</vt:lpstr>
      <vt:lpstr>بعض الانواع المنقرضه :</vt:lpstr>
      <vt:lpstr>الانواع المهدده بالانقراض:</vt:lpstr>
      <vt:lpstr>المحميات الطبيعيه 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2019-10-18T16:42:28Z</dcterms:created>
  <dcterms:modified xsi:type="dcterms:W3CDTF">2020-12-21T18:45:51Z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