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Oswa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h+2Qv0C5D/DUas7XdULMAhvZXy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ar-EG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5" Type="http://schemas.openxmlformats.org/officeDocument/2006/relationships/image" Target="../media/image5.gif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slide" Target="/ppt/slides/slide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25.gif"/><Relationship Id="rId9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slide" Target="/ppt/slides/slide3.xml"/><Relationship Id="rId7" Type="http://schemas.openxmlformats.org/officeDocument/2006/relationships/image" Target="../media/image24.png"/><Relationship Id="rId8" Type="http://schemas.openxmlformats.org/officeDocument/2006/relationships/hyperlink" Target="https://wordwall.net/ar/resource/7502785" TargetMode="Externa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slide" Target="/ppt/slides/slide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25.gif"/><Relationship Id="rId9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slide" Target="/ppt/slides/slide3.xml"/><Relationship Id="rId7" Type="http://schemas.openxmlformats.org/officeDocument/2006/relationships/image" Target="../media/image24.png"/><Relationship Id="rId8" Type="http://schemas.openxmlformats.org/officeDocument/2006/relationships/hyperlink" Target="https://wordwall.net/ar/resource/7502785" TargetMode="Externa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.png"/><Relationship Id="rId10" Type="http://schemas.openxmlformats.org/officeDocument/2006/relationships/slide" Target="/ppt/slides/slide10.xml"/><Relationship Id="rId13" Type="http://schemas.openxmlformats.org/officeDocument/2006/relationships/image" Target="../media/image8.png"/><Relationship Id="rId12" Type="http://schemas.openxmlformats.org/officeDocument/2006/relationships/slide" Target="/ppt/slides/slide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Relationship Id="rId4" Type="http://schemas.openxmlformats.org/officeDocument/2006/relationships/image" Target="../media/image13.png"/><Relationship Id="rId9" Type="http://schemas.openxmlformats.org/officeDocument/2006/relationships/image" Target="../media/image10.png"/><Relationship Id="rId15" Type="http://schemas.openxmlformats.org/officeDocument/2006/relationships/image" Target="../media/image11.png"/><Relationship Id="rId14" Type="http://schemas.openxmlformats.org/officeDocument/2006/relationships/slide" Target="/ppt/slides/slide5.xml"/><Relationship Id="rId17" Type="http://schemas.openxmlformats.org/officeDocument/2006/relationships/slide" Target="/ppt/slides/slide4.xml"/><Relationship Id="rId16" Type="http://schemas.openxmlformats.org/officeDocument/2006/relationships/slide" Target="/ppt/slides/slide3.xml"/><Relationship Id="rId5" Type="http://schemas.openxmlformats.org/officeDocument/2006/relationships/hyperlink" Target="https://wordwall.net/ar/resource/7502785" TargetMode="External"/><Relationship Id="rId6" Type="http://schemas.openxmlformats.org/officeDocument/2006/relationships/image" Target="../media/image3.png"/><Relationship Id="rId18" Type="http://schemas.openxmlformats.org/officeDocument/2006/relationships/image" Target="../media/image9.png"/><Relationship Id="rId7" Type="http://schemas.openxmlformats.org/officeDocument/2006/relationships/slide" Target="/ppt/slides/slide3.xml"/><Relationship Id="rId8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2.gif"/><Relationship Id="rId5" Type="http://schemas.openxmlformats.org/officeDocument/2006/relationships/hyperlink" Target="https://wordwall.net/ar/resource/7502785" TargetMode="External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slide" Target="/ppt/slides/slide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3.png"/><Relationship Id="rId5" Type="http://schemas.openxmlformats.org/officeDocument/2006/relationships/image" Target="../media/image13.png"/><Relationship Id="rId6" Type="http://schemas.openxmlformats.org/officeDocument/2006/relationships/slide" Target="/ppt/slides/slide3.xml"/><Relationship Id="rId7" Type="http://schemas.openxmlformats.org/officeDocument/2006/relationships/image" Target="../media/image24.png"/><Relationship Id="rId8" Type="http://schemas.openxmlformats.org/officeDocument/2006/relationships/hyperlink" Target="https://wordwall.net/ar/resource/7502785" TargetMode="Externa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hyperlink" Target="https://wordwall.net/ar/resource/7502785" TargetMode="External"/><Relationship Id="rId10" Type="http://schemas.openxmlformats.org/officeDocument/2006/relationships/image" Target="../media/image24.png"/><Relationship Id="rId13" Type="http://schemas.openxmlformats.org/officeDocument/2006/relationships/slide" Target="/ppt/slides/slide2.xml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9" Type="http://schemas.openxmlformats.org/officeDocument/2006/relationships/slide" Target="/ppt/slides/slide3.xml"/><Relationship Id="rId14" Type="http://schemas.openxmlformats.org/officeDocument/2006/relationships/image" Target="../media/image21.png"/><Relationship Id="rId5" Type="http://schemas.openxmlformats.org/officeDocument/2006/relationships/image" Target="../media/image14.jpg"/><Relationship Id="rId6" Type="http://schemas.openxmlformats.org/officeDocument/2006/relationships/image" Target="../media/image22.jpg"/><Relationship Id="rId7" Type="http://schemas.openxmlformats.org/officeDocument/2006/relationships/image" Target="../media/image15.jpg"/><Relationship Id="rId8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2.xml"/><Relationship Id="rId10" Type="http://schemas.openxmlformats.org/officeDocument/2006/relationships/image" Target="../media/image3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hyperlink" Target="https://wordwall.net/ar/resource/7502785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openxmlformats.org/officeDocument/2006/relationships/slide" Target="/ppt/slides/slide3.xml"/><Relationship Id="rId8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hyperlink" Target="https://wordwall.net/ar/resource/7502785" TargetMode="External"/><Relationship Id="rId13" Type="http://schemas.openxmlformats.org/officeDocument/2006/relationships/image" Target="../media/image21.png"/><Relationship Id="rId12" Type="http://schemas.openxmlformats.org/officeDocument/2006/relationships/slide" Target="/ppt/slides/slide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Relationship Id="rId7" Type="http://schemas.openxmlformats.org/officeDocument/2006/relationships/image" Target="../media/image10.png"/><Relationship Id="rId8" Type="http://schemas.openxmlformats.org/officeDocument/2006/relationships/slide" Target="/ppt/slides/slide3.xml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2.xml"/><Relationship Id="rId10" Type="http://schemas.openxmlformats.org/officeDocument/2006/relationships/image" Target="../media/image3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hyperlink" Target="https://wordwall.net/ar/resource/7502785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openxmlformats.org/officeDocument/2006/relationships/slide" Target="/ppt/slides/slide3.xml"/><Relationship Id="rId8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hyperlink" Target="https://wordwall.net/ar/resource/7502785" TargetMode="External"/><Relationship Id="rId13" Type="http://schemas.openxmlformats.org/officeDocument/2006/relationships/image" Target="../media/image21.png"/><Relationship Id="rId12" Type="http://schemas.openxmlformats.org/officeDocument/2006/relationships/slide" Target="/ppt/slides/slide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5" Type="http://schemas.openxmlformats.org/officeDocument/2006/relationships/image" Target="../media/image16.png"/><Relationship Id="rId6" Type="http://schemas.openxmlformats.org/officeDocument/2006/relationships/image" Target="../media/image13.png"/><Relationship Id="rId7" Type="http://schemas.openxmlformats.org/officeDocument/2006/relationships/image" Target="../media/image10.png"/><Relationship Id="rId8" Type="http://schemas.openxmlformats.org/officeDocument/2006/relationships/slide" Target="/ppt/slides/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976437" y="1851306"/>
            <a:ext cx="1038225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الوحدة الثانية (الطاقة و صورها 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3200" u="none" cap="none" strike="noStrike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صور الطاقة و تحولاتها</a:t>
            </a:r>
            <a:endParaRPr b="1" i="0" sz="3200" u="none" cap="none" strike="noStrike">
              <a:solidFill>
                <a:srgbClr val="2F559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6858951" y="1000061"/>
            <a:ext cx="348615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5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الصف الرابع</a:t>
            </a:r>
            <a:endParaRPr b="0" i="0" sz="50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5523" y="1091564"/>
            <a:ext cx="569595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4000" u="none" cap="none" strike="noStrik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الفصل الدراسى الثانى</a:t>
            </a:r>
            <a:endParaRPr b="0" i="0" sz="4000" u="none" cap="none" strike="noStrike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260108" y="236351"/>
            <a:ext cx="679608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54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مادة العلوم</a:t>
            </a:r>
            <a:endParaRPr b="0" i="0" sz="54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770" y="236351"/>
            <a:ext cx="732667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58454" y="151340"/>
            <a:ext cx="889776" cy="780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38376" y="3264193"/>
            <a:ext cx="7669995" cy="3195831"/>
          </a:xfrm>
          <a:prstGeom prst="round2DiagRect">
            <a:avLst>
              <a:gd fmla="val 16667" name="adj1"/>
              <a:gd fmla="val 0" name="adj2"/>
            </a:avLst>
          </a:prstGeom>
          <a:noFill/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0"/>
          <p:cNvSpPr/>
          <p:nvPr/>
        </p:nvSpPr>
        <p:spPr>
          <a:xfrm>
            <a:off x="721237" y="2532965"/>
            <a:ext cx="3275752" cy="3275751"/>
          </a:xfrm>
          <a:prstGeom prst="blockArc">
            <a:avLst>
              <a:gd fmla="val 12730760" name="adj1"/>
              <a:gd fmla="val 19636562" name="adj2"/>
              <a:gd fmla="val 0" name="adj3"/>
            </a:avLst>
          </a:prstGeom>
          <a:noFill/>
          <a:ln cap="flat" cmpd="sng" w="127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2" name="Google Shape;402;p10"/>
          <p:cNvCxnSpPr>
            <a:stCxn id="403" idx="7"/>
            <a:endCxn id="401" idx="1"/>
          </p:cNvCxnSpPr>
          <p:nvPr/>
        </p:nvCxnSpPr>
        <p:spPr>
          <a:xfrm flipH="1">
            <a:off x="3737062" y="2556577"/>
            <a:ext cx="1599300" cy="72870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4" name="Google Shape;404;p10"/>
          <p:cNvCxnSpPr>
            <a:stCxn id="405" idx="7"/>
            <a:endCxn id="406" idx="1"/>
          </p:cNvCxnSpPr>
          <p:nvPr/>
        </p:nvCxnSpPr>
        <p:spPr>
          <a:xfrm flipH="1">
            <a:off x="3893362" y="3217463"/>
            <a:ext cx="3114300" cy="6906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7" name="Google Shape;407;p10"/>
          <p:cNvCxnSpPr>
            <a:stCxn id="408" idx="7"/>
            <a:endCxn id="409" idx="0"/>
          </p:cNvCxnSpPr>
          <p:nvPr/>
        </p:nvCxnSpPr>
        <p:spPr>
          <a:xfrm rot="10800000">
            <a:off x="3827883" y="4316231"/>
            <a:ext cx="1962300" cy="61200"/>
          </a:xfrm>
          <a:prstGeom prst="straightConnector1">
            <a:avLst/>
          </a:prstGeom>
          <a:noFill/>
          <a:ln cap="flat" cmpd="sng" w="28575">
            <a:solidFill>
              <a:srgbClr val="CC00C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p10"/>
          <p:cNvCxnSpPr>
            <a:stCxn id="411" idx="7"/>
            <a:endCxn id="412" idx="0"/>
          </p:cNvCxnSpPr>
          <p:nvPr/>
        </p:nvCxnSpPr>
        <p:spPr>
          <a:xfrm rot="10800000">
            <a:off x="3638962" y="4722530"/>
            <a:ext cx="3432300" cy="814800"/>
          </a:xfrm>
          <a:prstGeom prst="straightConnector1">
            <a:avLst/>
          </a:prstGeom>
          <a:noFill/>
          <a:ln cap="flat" cmpd="sng" w="28575">
            <a:solidFill>
              <a:srgbClr val="00CC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6" name="Google Shape;406;p10"/>
          <p:cNvSpPr/>
          <p:nvPr/>
        </p:nvSpPr>
        <p:spPr>
          <a:xfrm>
            <a:off x="802619" y="2614346"/>
            <a:ext cx="3112988" cy="3112988"/>
          </a:xfrm>
          <a:prstGeom prst="blockArc">
            <a:avLst>
              <a:gd fmla="val 9646323" name="adj1"/>
              <a:gd fmla="val 21017138" name="adj2"/>
              <a:gd fmla="val 0" name="adj3"/>
            </a:avLst>
          </a:prstGeom>
          <a:noFill/>
          <a:ln cap="flat" cmpd="sng" w="127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0"/>
          <p:cNvSpPr/>
          <p:nvPr/>
        </p:nvSpPr>
        <p:spPr>
          <a:xfrm>
            <a:off x="883252" y="2694980"/>
            <a:ext cx="2951721" cy="2951721"/>
          </a:xfrm>
          <a:prstGeom prst="blockArc">
            <a:avLst>
              <a:gd fmla="val 339530" name="adj1"/>
              <a:gd fmla="val 17094997" name="adj2"/>
              <a:gd fmla="val 0" name="adj3"/>
            </a:avLst>
          </a:prstGeom>
          <a:noFill/>
          <a:ln cap="flat" cmpd="sng" w="12700">
            <a:solidFill>
              <a:srgbClr val="CC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0"/>
          <p:cNvSpPr/>
          <p:nvPr/>
        </p:nvSpPr>
        <p:spPr>
          <a:xfrm>
            <a:off x="965389" y="2777116"/>
            <a:ext cx="2787448" cy="2787448"/>
          </a:xfrm>
          <a:prstGeom prst="blockArc">
            <a:avLst>
              <a:gd fmla="val 1398757" name="adj1"/>
              <a:gd fmla="val 9839408" name="adj2"/>
              <a:gd fmla="val 0" name="adj3"/>
            </a:avLst>
          </a:prstGeom>
          <a:noFill/>
          <a:ln cap="flat" cmpd="sng" w="12700">
            <a:solidFill>
              <a:srgbClr val="00C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3" name="Google Shape;413;p10"/>
          <p:cNvGrpSpPr/>
          <p:nvPr/>
        </p:nvGrpSpPr>
        <p:grpSpPr>
          <a:xfrm rot="1364856">
            <a:off x="6178460" y="3690518"/>
            <a:ext cx="1399798" cy="1399798"/>
            <a:chOff x="7432326" y="170736"/>
            <a:chExt cx="1588180" cy="1588180"/>
          </a:xfrm>
        </p:grpSpPr>
        <p:sp>
          <p:nvSpPr>
            <p:cNvPr id="414" name="Google Shape;414;p10"/>
            <p:cNvSpPr/>
            <p:nvPr/>
          </p:nvSpPr>
          <p:spPr>
            <a:xfrm rot="-9423834">
              <a:off x="7620538" y="358948"/>
              <a:ext cx="1211755" cy="1211755"/>
            </a:xfrm>
            <a:prstGeom prst="teardrop">
              <a:avLst>
                <a:gd fmla="val 154749" name="adj"/>
              </a:avLst>
            </a:prstGeom>
            <a:solidFill>
              <a:srgbClr val="CC00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0"/>
            <p:cNvSpPr/>
            <p:nvPr/>
          </p:nvSpPr>
          <p:spPr>
            <a:xfrm rot="-9423834">
              <a:off x="7662230" y="400639"/>
              <a:ext cx="1128371" cy="1128371"/>
            </a:xfrm>
            <a:prstGeom prst="teardrop">
              <a:avLst>
                <a:gd fmla="val 154749" name="adj"/>
              </a:avLst>
            </a:prstGeom>
            <a:gradFill>
              <a:gsLst>
                <a:gs pos="0">
                  <a:srgbClr val="F2F2F2"/>
                </a:gs>
                <a:gs pos="2655">
                  <a:srgbClr val="F2F2F2"/>
                </a:gs>
                <a:gs pos="22000">
                  <a:srgbClr val="A5A5A5"/>
                </a:gs>
                <a:gs pos="43000">
                  <a:srgbClr val="FAFBFD"/>
                </a:gs>
                <a:gs pos="64000">
                  <a:srgbClr val="A5A5A5"/>
                </a:gs>
                <a:gs pos="83000">
                  <a:srgbClr val="D8D8D8"/>
                </a:gs>
                <a:gs pos="97345">
                  <a:schemeClr val="lt1"/>
                </a:gs>
                <a:gs pos="100000">
                  <a:schemeClr val="lt1"/>
                </a:gs>
              </a:gsLst>
              <a:lin ang="21593999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0"/>
            <p:cNvSpPr/>
            <p:nvPr/>
          </p:nvSpPr>
          <p:spPr>
            <a:xfrm rot="-9423834">
              <a:off x="7812181" y="495344"/>
              <a:ext cx="927737" cy="927737"/>
            </a:xfrm>
            <a:prstGeom prst="teardrop">
              <a:avLst>
                <a:gd fmla="val 1547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0"/>
            <p:cNvSpPr/>
            <p:nvPr/>
          </p:nvSpPr>
          <p:spPr>
            <a:xfrm rot="-387100">
              <a:off x="7845888" y="527188"/>
              <a:ext cx="849917" cy="849917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0"/>
            <p:cNvSpPr/>
            <p:nvPr/>
          </p:nvSpPr>
          <p:spPr>
            <a:xfrm rot="7232811">
              <a:off x="7853385" y="560083"/>
              <a:ext cx="841396" cy="84139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8" name="Google Shape;418;p10"/>
          <p:cNvGrpSpPr/>
          <p:nvPr/>
        </p:nvGrpSpPr>
        <p:grpSpPr>
          <a:xfrm rot="250173">
            <a:off x="7343373" y="2183184"/>
            <a:ext cx="1399798" cy="1399798"/>
            <a:chOff x="7432326" y="170736"/>
            <a:chExt cx="1588180" cy="1588180"/>
          </a:xfrm>
        </p:grpSpPr>
        <p:sp>
          <p:nvSpPr>
            <p:cNvPr id="419" name="Google Shape;419;p10"/>
            <p:cNvSpPr/>
            <p:nvPr/>
          </p:nvSpPr>
          <p:spPr>
            <a:xfrm rot="-9423834">
              <a:off x="7620538" y="358948"/>
              <a:ext cx="1211755" cy="1211755"/>
            </a:xfrm>
            <a:prstGeom prst="teardrop">
              <a:avLst>
                <a:gd fmla="val 154749" name="adj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0"/>
            <p:cNvSpPr/>
            <p:nvPr/>
          </p:nvSpPr>
          <p:spPr>
            <a:xfrm rot="-9423834">
              <a:off x="7662230" y="400639"/>
              <a:ext cx="1128371" cy="1128371"/>
            </a:xfrm>
            <a:prstGeom prst="teardrop">
              <a:avLst>
                <a:gd fmla="val 154749" name="adj"/>
              </a:avLst>
            </a:prstGeom>
            <a:gradFill>
              <a:gsLst>
                <a:gs pos="0">
                  <a:srgbClr val="F2F2F2"/>
                </a:gs>
                <a:gs pos="2655">
                  <a:srgbClr val="F2F2F2"/>
                </a:gs>
                <a:gs pos="22000">
                  <a:srgbClr val="A5A5A5"/>
                </a:gs>
                <a:gs pos="43000">
                  <a:srgbClr val="FAFBFD"/>
                </a:gs>
                <a:gs pos="64000">
                  <a:srgbClr val="A5A5A5"/>
                </a:gs>
                <a:gs pos="83000">
                  <a:srgbClr val="D8D8D8"/>
                </a:gs>
                <a:gs pos="97345">
                  <a:schemeClr val="lt1"/>
                </a:gs>
                <a:gs pos="100000">
                  <a:schemeClr val="lt1"/>
                </a:gs>
              </a:gsLst>
              <a:lin ang="21593999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0"/>
            <p:cNvSpPr/>
            <p:nvPr/>
          </p:nvSpPr>
          <p:spPr>
            <a:xfrm rot="-9423834">
              <a:off x="7812181" y="495344"/>
              <a:ext cx="927737" cy="927737"/>
            </a:xfrm>
            <a:prstGeom prst="teardrop">
              <a:avLst>
                <a:gd fmla="val 1547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0"/>
            <p:cNvSpPr/>
            <p:nvPr/>
          </p:nvSpPr>
          <p:spPr>
            <a:xfrm rot="-387100">
              <a:off x="7845888" y="527188"/>
              <a:ext cx="849917" cy="849917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0"/>
            <p:cNvSpPr/>
            <p:nvPr/>
          </p:nvSpPr>
          <p:spPr>
            <a:xfrm rot="7232811">
              <a:off x="7853385" y="560083"/>
              <a:ext cx="841396" cy="84139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3" name="Google Shape;423;p10"/>
          <p:cNvGrpSpPr/>
          <p:nvPr/>
        </p:nvGrpSpPr>
        <p:grpSpPr>
          <a:xfrm>
            <a:off x="5645020" y="1447886"/>
            <a:ext cx="1399798" cy="1399798"/>
            <a:chOff x="7432326" y="170736"/>
            <a:chExt cx="1588180" cy="1588180"/>
          </a:xfrm>
        </p:grpSpPr>
        <p:sp>
          <p:nvSpPr>
            <p:cNvPr id="424" name="Google Shape;424;p10"/>
            <p:cNvSpPr/>
            <p:nvPr/>
          </p:nvSpPr>
          <p:spPr>
            <a:xfrm rot="-9423834">
              <a:off x="7620538" y="358948"/>
              <a:ext cx="1211755" cy="1211755"/>
            </a:xfrm>
            <a:prstGeom prst="teardrop">
              <a:avLst>
                <a:gd fmla="val 154749" name="adj"/>
              </a:avLst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0"/>
            <p:cNvSpPr/>
            <p:nvPr/>
          </p:nvSpPr>
          <p:spPr>
            <a:xfrm rot="-9423834">
              <a:off x="7662230" y="400639"/>
              <a:ext cx="1128371" cy="1128371"/>
            </a:xfrm>
            <a:prstGeom prst="teardrop">
              <a:avLst>
                <a:gd fmla="val 154749" name="adj"/>
              </a:avLst>
            </a:prstGeom>
            <a:gradFill>
              <a:gsLst>
                <a:gs pos="0">
                  <a:srgbClr val="F2F2F2"/>
                </a:gs>
                <a:gs pos="2655">
                  <a:srgbClr val="F2F2F2"/>
                </a:gs>
                <a:gs pos="22000">
                  <a:srgbClr val="A5A5A5"/>
                </a:gs>
                <a:gs pos="43000">
                  <a:srgbClr val="FAFBFD"/>
                </a:gs>
                <a:gs pos="64000">
                  <a:srgbClr val="A5A5A5"/>
                </a:gs>
                <a:gs pos="83000">
                  <a:srgbClr val="D8D8D8"/>
                </a:gs>
                <a:gs pos="97345">
                  <a:schemeClr val="lt1"/>
                </a:gs>
                <a:gs pos="100000">
                  <a:schemeClr val="lt1"/>
                </a:gs>
              </a:gsLst>
              <a:lin ang="21593999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0"/>
            <p:cNvSpPr/>
            <p:nvPr/>
          </p:nvSpPr>
          <p:spPr>
            <a:xfrm rot="-9423834">
              <a:off x="7812181" y="495344"/>
              <a:ext cx="927737" cy="927737"/>
            </a:xfrm>
            <a:prstGeom prst="teardrop">
              <a:avLst>
                <a:gd fmla="val 1547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0"/>
            <p:cNvSpPr/>
            <p:nvPr/>
          </p:nvSpPr>
          <p:spPr>
            <a:xfrm rot="-387100">
              <a:off x="7845888" y="527188"/>
              <a:ext cx="849917" cy="849917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0"/>
            <p:cNvSpPr/>
            <p:nvPr/>
          </p:nvSpPr>
          <p:spPr>
            <a:xfrm rot="7232811">
              <a:off x="7853385" y="560083"/>
              <a:ext cx="841396" cy="84139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8" name="Google Shape;428;p10"/>
          <p:cNvGrpSpPr/>
          <p:nvPr/>
        </p:nvGrpSpPr>
        <p:grpSpPr>
          <a:xfrm rot="1920115">
            <a:off x="7443288" y="5025246"/>
            <a:ext cx="1399798" cy="1399798"/>
            <a:chOff x="7432326" y="170736"/>
            <a:chExt cx="1588180" cy="1588180"/>
          </a:xfrm>
        </p:grpSpPr>
        <p:sp>
          <p:nvSpPr>
            <p:cNvPr id="429" name="Google Shape;429;p10"/>
            <p:cNvSpPr/>
            <p:nvPr/>
          </p:nvSpPr>
          <p:spPr>
            <a:xfrm rot="-9423834">
              <a:off x="7620538" y="358948"/>
              <a:ext cx="1211755" cy="1211755"/>
            </a:xfrm>
            <a:prstGeom prst="teardrop">
              <a:avLst>
                <a:gd fmla="val 154749" name="adj"/>
              </a:avLst>
            </a:prstGeom>
            <a:solidFill>
              <a:srgbClr val="00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0"/>
            <p:cNvSpPr/>
            <p:nvPr/>
          </p:nvSpPr>
          <p:spPr>
            <a:xfrm rot="-9423834">
              <a:off x="7662230" y="400639"/>
              <a:ext cx="1128371" cy="1128371"/>
            </a:xfrm>
            <a:prstGeom prst="teardrop">
              <a:avLst>
                <a:gd fmla="val 154749" name="adj"/>
              </a:avLst>
            </a:prstGeom>
            <a:gradFill>
              <a:gsLst>
                <a:gs pos="0">
                  <a:srgbClr val="F2F2F2"/>
                </a:gs>
                <a:gs pos="2655">
                  <a:srgbClr val="F2F2F2"/>
                </a:gs>
                <a:gs pos="22000">
                  <a:srgbClr val="A5A5A5"/>
                </a:gs>
                <a:gs pos="43000">
                  <a:srgbClr val="FAFBFD"/>
                </a:gs>
                <a:gs pos="64000">
                  <a:srgbClr val="A5A5A5"/>
                </a:gs>
                <a:gs pos="83000">
                  <a:srgbClr val="D8D8D8"/>
                </a:gs>
                <a:gs pos="97345">
                  <a:schemeClr val="lt1"/>
                </a:gs>
                <a:gs pos="100000">
                  <a:schemeClr val="lt1"/>
                </a:gs>
              </a:gsLst>
              <a:lin ang="21593999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10"/>
            <p:cNvSpPr/>
            <p:nvPr/>
          </p:nvSpPr>
          <p:spPr>
            <a:xfrm rot="-9423834">
              <a:off x="7812181" y="495344"/>
              <a:ext cx="927737" cy="927737"/>
            </a:xfrm>
            <a:prstGeom prst="teardrop">
              <a:avLst>
                <a:gd fmla="val 1547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0"/>
            <p:cNvSpPr/>
            <p:nvPr/>
          </p:nvSpPr>
          <p:spPr>
            <a:xfrm rot="-387100">
              <a:off x="7845888" y="527188"/>
              <a:ext cx="849917" cy="849917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0"/>
            <p:cNvSpPr/>
            <p:nvPr/>
          </p:nvSpPr>
          <p:spPr>
            <a:xfrm rot="7232811">
              <a:off x="7853385" y="560083"/>
              <a:ext cx="841396" cy="84139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3" name="Google Shape;433;p10"/>
          <p:cNvSpPr txBox="1"/>
          <p:nvPr/>
        </p:nvSpPr>
        <p:spPr>
          <a:xfrm>
            <a:off x="7120985" y="1106102"/>
            <a:ext cx="3554413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يمكنك تحويل طاقة الوضع الى طاقة الحركة عند استخدام سيارتك اللعبة و تبدأتحويل حالتها من السكون الى الحركة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0"/>
          <p:cNvSpPr txBox="1"/>
          <p:nvPr/>
        </p:nvSpPr>
        <p:spPr>
          <a:xfrm>
            <a:off x="8661640" y="2564339"/>
            <a:ext cx="291067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يمكنك تحويل الطاقة الحركية الى طاقة صوتية عند ربط حبل فى مسمارين عند حركته تسمع الصوت</a:t>
            </a:r>
            <a:endParaRPr/>
          </a:p>
        </p:txBody>
      </p:sp>
      <p:sp>
        <p:nvSpPr>
          <p:cNvPr id="435" name="Google Shape;435;p10"/>
          <p:cNvSpPr txBox="1"/>
          <p:nvPr/>
        </p:nvSpPr>
        <p:spPr>
          <a:xfrm>
            <a:off x="8223767" y="4057408"/>
            <a:ext cx="301342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>
                <a:solidFill>
                  <a:srgbClr val="9500F1"/>
                </a:solidFill>
                <a:latin typeface="Arial"/>
                <a:ea typeface="Arial"/>
                <a:cs typeface="Arial"/>
                <a:sym typeface="Arial"/>
              </a:rPr>
              <a:t>يمكنك تحويل الطاقة الكهربية الى طاقة ضوئية عند استخدام المصباح الكهربى </a:t>
            </a:r>
            <a:endParaRPr sz="1800">
              <a:solidFill>
                <a:srgbClr val="9500F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0"/>
          <p:cNvSpPr txBox="1"/>
          <p:nvPr/>
        </p:nvSpPr>
        <p:spPr>
          <a:xfrm>
            <a:off x="8341788" y="5540478"/>
            <a:ext cx="355441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يمكنك تحويل الطاقة الضوئية للشمس الى طاقة حرارية عند استخدام العدسة المكبرة</a:t>
            </a:r>
            <a:endParaRPr/>
          </a:p>
        </p:txBody>
      </p:sp>
      <p:sp>
        <p:nvSpPr>
          <p:cNvPr id="437" name="Google Shape;437;p10"/>
          <p:cNvSpPr txBox="1"/>
          <p:nvPr/>
        </p:nvSpPr>
        <p:spPr>
          <a:xfrm>
            <a:off x="6135019" y="1786079"/>
            <a:ext cx="33098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١</a:t>
            </a:r>
            <a:endParaRPr sz="4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0"/>
          <p:cNvSpPr txBox="1"/>
          <p:nvPr/>
        </p:nvSpPr>
        <p:spPr>
          <a:xfrm>
            <a:off x="7935145" y="5380206"/>
            <a:ext cx="33098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٤</a:t>
            </a:r>
            <a:endParaRPr sz="4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0"/>
          <p:cNvSpPr txBox="1"/>
          <p:nvPr/>
        </p:nvSpPr>
        <p:spPr>
          <a:xfrm>
            <a:off x="6695104" y="4065689"/>
            <a:ext cx="33098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٣</a:t>
            </a:r>
            <a:endParaRPr sz="48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0"/>
          <p:cNvSpPr txBox="1"/>
          <p:nvPr/>
        </p:nvSpPr>
        <p:spPr>
          <a:xfrm>
            <a:off x="7840378" y="2526279"/>
            <a:ext cx="33098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٢</a:t>
            </a:r>
            <a:endParaRPr sz="400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1" name="Google Shape;44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244" y="6267759"/>
            <a:ext cx="401163" cy="401163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ar-EG" sz="1600">
                <a:solidFill>
                  <a:srgbClr val="0070C0"/>
                </a:solidFill>
              </a:rPr>
              <a:t>‹#›</a:t>
            </a:fld>
            <a:endParaRPr b="1">
              <a:solidFill>
                <a:srgbClr val="0070C0"/>
              </a:solidFill>
            </a:endParaRPr>
          </a:p>
        </p:txBody>
      </p:sp>
      <p:sp>
        <p:nvSpPr>
          <p:cNvPr id="443" name="Google Shape;443;p10"/>
          <p:cNvSpPr txBox="1"/>
          <p:nvPr/>
        </p:nvSpPr>
        <p:spPr>
          <a:xfrm>
            <a:off x="1133238" y="3741751"/>
            <a:ext cx="341705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تحولات الطاقة</a:t>
            </a:r>
            <a:endParaRPr sz="32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4" name="Google Shape;44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0150" y="180839"/>
            <a:ext cx="1463261" cy="1463261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10"/>
          <p:cNvSpPr txBox="1"/>
          <p:nvPr/>
        </p:nvSpPr>
        <p:spPr>
          <a:xfrm rot="-5400000">
            <a:off x="-477786" y="1457350"/>
            <a:ext cx="1457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8FAADC"/>
                </a:solidFill>
                <a:latin typeface="Arial"/>
                <a:ea typeface="Arial"/>
                <a:cs typeface="Arial"/>
                <a:sym typeface="Arial"/>
              </a:rPr>
              <a:t>الاهداف</a:t>
            </a:r>
            <a:endParaRPr b="1" sz="1600">
              <a:solidFill>
                <a:srgbClr val="8FAA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0"/>
          <p:cNvSpPr txBox="1"/>
          <p:nvPr/>
        </p:nvSpPr>
        <p:spPr>
          <a:xfrm rot="-5400000">
            <a:off x="-477786" y="2482992"/>
            <a:ext cx="1457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9FB6E1"/>
                </a:solidFill>
                <a:latin typeface="Arial"/>
                <a:ea typeface="Arial"/>
                <a:cs typeface="Arial"/>
                <a:sym typeface="Arial"/>
              </a:rPr>
              <a:t>الطاقة</a:t>
            </a:r>
            <a:endParaRPr b="1" sz="1600">
              <a:solidFill>
                <a:srgbClr val="9FB6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0"/>
          <p:cNvSpPr txBox="1"/>
          <p:nvPr/>
        </p:nvSpPr>
        <p:spPr>
          <a:xfrm rot="-5400000">
            <a:off x="-477785" y="3709686"/>
            <a:ext cx="1457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9FB6E1"/>
                </a:solidFill>
                <a:latin typeface="Arial"/>
                <a:ea typeface="Arial"/>
                <a:cs typeface="Arial"/>
                <a:sym typeface="Arial"/>
              </a:rPr>
              <a:t>صور الطاقة</a:t>
            </a:r>
            <a:endParaRPr b="1" sz="1600">
              <a:solidFill>
                <a:srgbClr val="9FB6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0"/>
          <p:cNvSpPr txBox="1"/>
          <p:nvPr/>
        </p:nvSpPr>
        <p:spPr>
          <a:xfrm rot="-5400000">
            <a:off x="-477785" y="5033921"/>
            <a:ext cx="1457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تحولات الطاقة</a:t>
            </a:r>
            <a:endParaRPr b="1" sz="1600">
              <a:solidFill>
                <a:srgbClr val="2F55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9" name="Google Shape;449;p10">
            <a:hlinkClick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2274" y="189078"/>
            <a:ext cx="279552" cy="48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10">
            <a:hlinkClick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1725969" y="180839"/>
            <a:ext cx="279552" cy="48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10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555604" y="2000007"/>
            <a:ext cx="528687" cy="52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10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531815" y="3835506"/>
            <a:ext cx="5762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10">
            <a:hlinkClick action="ppaction://hlinksldjump"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557695" y="6206085"/>
            <a:ext cx="524509" cy="524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1"/>
          <p:cNvSpPr/>
          <p:nvPr/>
        </p:nvSpPr>
        <p:spPr>
          <a:xfrm>
            <a:off x="721237" y="2532965"/>
            <a:ext cx="3275752" cy="3275751"/>
          </a:xfrm>
          <a:prstGeom prst="blockArc">
            <a:avLst>
              <a:gd fmla="val 12730760" name="adj1"/>
              <a:gd fmla="val 19636562" name="adj2"/>
              <a:gd fmla="val 0" name="adj3"/>
            </a:avLst>
          </a:prstGeom>
          <a:noFill/>
          <a:ln cap="flat" cmpd="sng" w="12700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9" name="Google Shape;459;p11"/>
          <p:cNvCxnSpPr>
            <a:stCxn id="460" idx="7"/>
            <a:endCxn id="458" idx="1"/>
          </p:cNvCxnSpPr>
          <p:nvPr/>
        </p:nvCxnSpPr>
        <p:spPr>
          <a:xfrm flipH="1">
            <a:off x="3737062" y="2556577"/>
            <a:ext cx="1599300" cy="728700"/>
          </a:xfrm>
          <a:prstGeom prst="straightConnector1">
            <a:avLst/>
          </a:prstGeom>
          <a:noFill/>
          <a:ln cap="flat" cmpd="sng" w="28575">
            <a:solidFill>
              <a:srgbClr val="00B0F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1"/>
          <p:cNvCxnSpPr>
            <a:stCxn id="462" idx="7"/>
            <a:endCxn id="463" idx="1"/>
          </p:cNvCxnSpPr>
          <p:nvPr/>
        </p:nvCxnSpPr>
        <p:spPr>
          <a:xfrm flipH="1">
            <a:off x="3893362" y="3217463"/>
            <a:ext cx="3114300" cy="690600"/>
          </a:xfrm>
          <a:prstGeom prst="straightConnector1">
            <a:avLst/>
          </a:prstGeom>
          <a:noFill/>
          <a:ln cap="flat" cmpd="sng" w="285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4" name="Google Shape;464;p11"/>
          <p:cNvCxnSpPr>
            <a:stCxn id="465" idx="7"/>
            <a:endCxn id="466" idx="0"/>
          </p:cNvCxnSpPr>
          <p:nvPr/>
        </p:nvCxnSpPr>
        <p:spPr>
          <a:xfrm rot="10800000">
            <a:off x="3827883" y="4316231"/>
            <a:ext cx="1962300" cy="61200"/>
          </a:xfrm>
          <a:prstGeom prst="straightConnector1">
            <a:avLst/>
          </a:prstGeom>
          <a:noFill/>
          <a:ln cap="flat" cmpd="sng" w="28575">
            <a:solidFill>
              <a:srgbClr val="CC00C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7" name="Google Shape;467;p11"/>
          <p:cNvCxnSpPr>
            <a:stCxn id="468" idx="7"/>
            <a:endCxn id="469" idx="0"/>
          </p:cNvCxnSpPr>
          <p:nvPr/>
        </p:nvCxnSpPr>
        <p:spPr>
          <a:xfrm rot="10800000">
            <a:off x="3638962" y="4722530"/>
            <a:ext cx="3432300" cy="814800"/>
          </a:xfrm>
          <a:prstGeom prst="straightConnector1">
            <a:avLst/>
          </a:prstGeom>
          <a:noFill/>
          <a:ln cap="flat" cmpd="sng" w="28575">
            <a:solidFill>
              <a:srgbClr val="00CC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3" name="Google Shape;463;p11"/>
          <p:cNvSpPr/>
          <p:nvPr/>
        </p:nvSpPr>
        <p:spPr>
          <a:xfrm>
            <a:off x="802619" y="2614346"/>
            <a:ext cx="3112988" cy="3112988"/>
          </a:xfrm>
          <a:prstGeom prst="blockArc">
            <a:avLst>
              <a:gd fmla="val 9646323" name="adj1"/>
              <a:gd fmla="val 21017138" name="adj2"/>
              <a:gd fmla="val 0" name="adj3"/>
            </a:avLst>
          </a:prstGeom>
          <a:noFill/>
          <a:ln cap="flat" cmpd="sng" w="127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1"/>
          <p:cNvSpPr/>
          <p:nvPr/>
        </p:nvSpPr>
        <p:spPr>
          <a:xfrm>
            <a:off x="883252" y="2694980"/>
            <a:ext cx="2951721" cy="2951721"/>
          </a:xfrm>
          <a:prstGeom prst="blockArc">
            <a:avLst>
              <a:gd fmla="val 339530" name="adj1"/>
              <a:gd fmla="val 17094997" name="adj2"/>
              <a:gd fmla="val 0" name="adj3"/>
            </a:avLst>
          </a:prstGeom>
          <a:noFill/>
          <a:ln cap="flat" cmpd="sng" w="12700">
            <a:solidFill>
              <a:srgbClr val="CC00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1"/>
          <p:cNvSpPr/>
          <p:nvPr/>
        </p:nvSpPr>
        <p:spPr>
          <a:xfrm>
            <a:off x="965389" y="2777116"/>
            <a:ext cx="2787448" cy="2787448"/>
          </a:xfrm>
          <a:prstGeom prst="blockArc">
            <a:avLst>
              <a:gd fmla="val 1398757" name="adj1"/>
              <a:gd fmla="val 9839408" name="adj2"/>
              <a:gd fmla="val 0" name="adj3"/>
            </a:avLst>
          </a:prstGeom>
          <a:noFill/>
          <a:ln cap="flat" cmpd="sng" w="12700">
            <a:solidFill>
              <a:srgbClr val="00CC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0" name="Google Shape;470;p11"/>
          <p:cNvGrpSpPr/>
          <p:nvPr/>
        </p:nvGrpSpPr>
        <p:grpSpPr>
          <a:xfrm rot="1364856">
            <a:off x="6178460" y="3690518"/>
            <a:ext cx="1399798" cy="1399798"/>
            <a:chOff x="7432326" y="170736"/>
            <a:chExt cx="1588180" cy="1588180"/>
          </a:xfrm>
        </p:grpSpPr>
        <p:sp>
          <p:nvSpPr>
            <p:cNvPr id="471" name="Google Shape;471;p11"/>
            <p:cNvSpPr/>
            <p:nvPr/>
          </p:nvSpPr>
          <p:spPr>
            <a:xfrm rot="-9423834">
              <a:off x="7620538" y="358948"/>
              <a:ext cx="1211755" cy="1211755"/>
            </a:xfrm>
            <a:prstGeom prst="teardrop">
              <a:avLst>
                <a:gd fmla="val 154749" name="adj"/>
              </a:avLst>
            </a:prstGeom>
            <a:solidFill>
              <a:srgbClr val="CC00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1"/>
            <p:cNvSpPr/>
            <p:nvPr/>
          </p:nvSpPr>
          <p:spPr>
            <a:xfrm rot="-9423834">
              <a:off x="7662230" y="400639"/>
              <a:ext cx="1128371" cy="1128371"/>
            </a:xfrm>
            <a:prstGeom prst="teardrop">
              <a:avLst>
                <a:gd fmla="val 154749" name="adj"/>
              </a:avLst>
            </a:prstGeom>
            <a:gradFill>
              <a:gsLst>
                <a:gs pos="0">
                  <a:srgbClr val="F2F2F2"/>
                </a:gs>
                <a:gs pos="2655">
                  <a:srgbClr val="F2F2F2"/>
                </a:gs>
                <a:gs pos="22000">
                  <a:srgbClr val="A5A5A5"/>
                </a:gs>
                <a:gs pos="43000">
                  <a:srgbClr val="FAFBFD"/>
                </a:gs>
                <a:gs pos="64000">
                  <a:srgbClr val="A5A5A5"/>
                </a:gs>
                <a:gs pos="83000">
                  <a:srgbClr val="D8D8D8"/>
                </a:gs>
                <a:gs pos="97345">
                  <a:schemeClr val="lt1"/>
                </a:gs>
                <a:gs pos="100000">
                  <a:schemeClr val="lt1"/>
                </a:gs>
              </a:gsLst>
              <a:lin ang="21593999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1"/>
            <p:cNvSpPr/>
            <p:nvPr/>
          </p:nvSpPr>
          <p:spPr>
            <a:xfrm rot="-9423834">
              <a:off x="7812181" y="495344"/>
              <a:ext cx="927737" cy="927737"/>
            </a:xfrm>
            <a:prstGeom prst="teardrop">
              <a:avLst>
                <a:gd fmla="val 1547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1"/>
            <p:cNvSpPr/>
            <p:nvPr/>
          </p:nvSpPr>
          <p:spPr>
            <a:xfrm rot="-387100">
              <a:off x="7845888" y="527188"/>
              <a:ext cx="849917" cy="849917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1"/>
            <p:cNvSpPr/>
            <p:nvPr/>
          </p:nvSpPr>
          <p:spPr>
            <a:xfrm rot="7232811">
              <a:off x="7853385" y="560083"/>
              <a:ext cx="841396" cy="84139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5" name="Google Shape;475;p11"/>
          <p:cNvGrpSpPr/>
          <p:nvPr/>
        </p:nvGrpSpPr>
        <p:grpSpPr>
          <a:xfrm rot="250173">
            <a:off x="7343373" y="2183184"/>
            <a:ext cx="1399798" cy="1399798"/>
            <a:chOff x="7432326" y="170736"/>
            <a:chExt cx="1588180" cy="1588180"/>
          </a:xfrm>
        </p:grpSpPr>
        <p:sp>
          <p:nvSpPr>
            <p:cNvPr id="476" name="Google Shape;476;p11"/>
            <p:cNvSpPr/>
            <p:nvPr/>
          </p:nvSpPr>
          <p:spPr>
            <a:xfrm rot="-9423834">
              <a:off x="7620538" y="358948"/>
              <a:ext cx="1211755" cy="1211755"/>
            </a:xfrm>
            <a:prstGeom prst="teardrop">
              <a:avLst>
                <a:gd fmla="val 154749" name="adj"/>
              </a:avLst>
            </a:prstGeom>
            <a:solidFill>
              <a:srgbClr val="FFC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1"/>
            <p:cNvSpPr/>
            <p:nvPr/>
          </p:nvSpPr>
          <p:spPr>
            <a:xfrm rot="-9423834">
              <a:off x="7662230" y="400639"/>
              <a:ext cx="1128371" cy="1128371"/>
            </a:xfrm>
            <a:prstGeom prst="teardrop">
              <a:avLst>
                <a:gd fmla="val 154749" name="adj"/>
              </a:avLst>
            </a:prstGeom>
            <a:gradFill>
              <a:gsLst>
                <a:gs pos="0">
                  <a:srgbClr val="F2F2F2"/>
                </a:gs>
                <a:gs pos="2655">
                  <a:srgbClr val="F2F2F2"/>
                </a:gs>
                <a:gs pos="22000">
                  <a:srgbClr val="A5A5A5"/>
                </a:gs>
                <a:gs pos="43000">
                  <a:srgbClr val="FAFBFD"/>
                </a:gs>
                <a:gs pos="64000">
                  <a:srgbClr val="A5A5A5"/>
                </a:gs>
                <a:gs pos="83000">
                  <a:srgbClr val="D8D8D8"/>
                </a:gs>
                <a:gs pos="97345">
                  <a:schemeClr val="lt1"/>
                </a:gs>
                <a:gs pos="100000">
                  <a:schemeClr val="lt1"/>
                </a:gs>
              </a:gsLst>
              <a:lin ang="21593999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1"/>
            <p:cNvSpPr/>
            <p:nvPr/>
          </p:nvSpPr>
          <p:spPr>
            <a:xfrm rot="-9423834">
              <a:off x="7812181" y="495344"/>
              <a:ext cx="927737" cy="927737"/>
            </a:xfrm>
            <a:prstGeom prst="teardrop">
              <a:avLst>
                <a:gd fmla="val 1547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1"/>
            <p:cNvSpPr/>
            <p:nvPr/>
          </p:nvSpPr>
          <p:spPr>
            <a:xfrm rot="-387100">
              <a:off x="7845888" y="527188"/>
              <a:ext cx="849917" cy="849917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1"/>
            <p:cNvSpPr/>
            <p:nvPr/>
          </p:nvSpPr>
          <p:spPr>
            <a:xfrm rot="7232811">
              <a:off x="7853385" y="560083"/>
              <a:ext cx="841396" cy="84139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5645020" y="1447886"/>
            <a:ext cx="1399798" cy="1399798"/>
            <a:chOff x="7432326" y="170736"/>
            <a:chExt cx="1588180" cy="1588180"/>
          </a:xfrm>
        </p:grpSpPr>
        <p:sp>
          <p:nvSpPr>
            <p:cNvPr id="481" name="Google Shape;481;p11"/>
            <p:cNvSpPr/>
            <p:nvPr/>
          </p:nvSpPr>
          <p:spPr>
            <a:xfrm rot="-9423834">
              <a:off x="7620538" y="358948"/>
              <a:ext cx="1211755" cy="1211755"/>
            </a:xfrm>
            <a:prstGeom prst="teardrop">
              <a:avLst>
                <a:gd fmla="val 154749" name="adj"/>
              </a:avLst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1"/>
            <p:cNvSpPr/>
            <p:nvPr/>
          </p:nvSpPr>
          <p:spPr>
            <a:xfrm rot="-9423834">
              <a:off x="7662230" y="400639"/>
              <a:ext cx="1128371" cy="1128371"/>
            </a:xfrm>
            <a:prstGeom prst="teardrop">
              <a:avLst>
                <a:gd fmla="val 154749" name="adj"/>
              </a:avLst>
            </a:prstGeom>
            <a:gradFill>
              <a:gsLst>
                <a:gs pos="0">
                  <a:srgbClr val="F2F2F2"/>
                </a:gs>
                <a:gs pos="2655">
                  <a:srgbClr val="F2F2F2"/>
                </a:gs>
                <a:gs pos="22000">
                  <a:srgbClr val="A5A5A5"/>
                </a:gs>
                <a:gs pos="43000">
                  <a:srgbClr val="FAFBFD"/>
                </a:gs>
                <a:gs pos="64000">
                  <a:srgbClr val="A5A5A5"/>
                </a:gs>
                <a:gs pos="83000">
                  <a:srgbClr val="D8D8D8"/>
                </a:gs>
                <a:gs pos="97345">
                  <a:schemeClr val="lt1"/>
                </a:gs>
                <a:gs pos="100000">
                  <a:schemeClr val="lt1"/>
                </a:gs>
              </a:gsLst>
              <a:lin ang="21593999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11"/>
            <p:cNvSpPr/>
            <p:nvPr/>
          </p:nvSpPr>
          <p:spPr>
            <a:xfrm rot="-9423834">
              <a:off x="7812181" y="495344"/>
              <a:ext cx="927737" cy="927737"/>
            </a:xfrm>
            <a:prstGeom prst="teardrop">
              <a:avLst>
                <a:gd fmla="val 1547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1"/>
            <p:cNvSpPr/>
            <p:nvPr/>
          </p:nvSpPr>
          <p:spPr>
            <a:xfrm rot="-387100">
              <a:off x="7845888" y="527188"/>
              <a:ext cx="849917" cy="849917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11"/>
            <p:cNvSpPr/>
            <p:nvPr/>
          </p:nvSpPr>
          <p:spPr>
            <a:xfrm rot="7232811">
              <a:off x="7853385" y="560083"/>
              <a:ext cx="841396" cy="84139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5" name="Google Shape;485;p11"/>
          <p:cNvGrpSpPr/>
          <p:nvPr/>
        </p:nvGrpSpPr>
        <p:grpSpPr>
          <a:xfrm rot="1920115">
            <a:off x="7443288" y="5025246"/>
            <a:ext cx="1399798" cy="1399798"/>
            <a:chOff x="7432326" y="170736"/>
            <a:chExt cx="1588180" cy="1588180"/>
          </a:xfrm>
        </p:grpSpPr>
        <p:sp>
          <p:nvSpPr>
            <p:cNvPr id="486" name="Google Shape;486;p11"/>
            <p:cNvSpPr/>
            <p:nvPr/>
          </p:nvSpPr>
          <p:spPr>
            <a:xfrm rot="-9423834">
              <a:off x="7620538" y="358948"/>
              <a:ext cx="1211755" cy="1211755"/>
            </a:xfrm>
            <a:prstGeom prst="teardrop">
              <a:avLst>
                <a:gd fmla="val 154749" name="adj"/>
              </a:avLst>
            </a:prstGeom>
            <a:solidFill>
              <a:srgbClr val="00CC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1"/>
            <p:cNvSpPr/>
            <p:nvPr/>
          </p:nvSpPr>
          <p:spPr>
            <a:xfrm rot="-9423834">
              <a:off x="7662230" y="400639"/>
              <a:ext cx="1128371" cy="1128371"/>
            </a:xfrm>
            <a:prstGeom prst="teardrop">
              <a:avLst>
                <a:gd fmla="val 154749" name="adj"/>
              </a:avLst>
            </a:prstGeom>
            <a:gradFill>
              <a:gsLst>
                <a:gs pos="0">
                  <a:srgbClr val="F2F2F2"/>
                </a:gs>
                <a:gs pos="2655">
                  <a:srgbClr val="F2F2F2"/>
                </a:gs>
                <a:gs pos="22000">
                  <a:srgbClr val="A5A5A5"/>
                </a:gs>
                <a:gs pos="43000">
                  <a:srgbClr val="FAFBFD"/>
                </a:gs>
                <a:gs pos="64000">
                  <a:srgbClr val="A5A5A5"/>
                </a:gs>
                <a:gs pos="83000">
                  <a:srgbClr val="D8D8D8"/>
                </a:gs>
                <a:gs pos="97345">
                  <a:schemeClr val="lt1"/>
                </a:gs>
                <a:gs pos="100000">
                  <a:schemeClr val="lt1"/>
                </a:gs>
              </a:gsLst>
              <a:lin ang="21593999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1"/>
            <p:cNvSpPr/>
            <p:nvPr/>
          </p:nvSpPr>
          <p:spPr>
            <a:xfrm rot="-9423834">
              <a:off x="7812181" y="495344"/>
              <a:ext cx="927737" cy="927737"/>
            </a:xfrm>
            <a:prstGeom prst="teardrop">
              <a:avLst>
                <a:gd fmla="val 154749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11"/>
            <p:cNvSpPr/>
            <p:nvPr/>
          </p:nvSpPr>
          <p:spPr>
            <a:xfrm rot="-387100">
              <a:off x="7845888" y="527188"/>
              <a:ext cx="849917" cy="849917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1"/>
            <p:cNvSpPr/>
            <p:nvPr/>
          </p:nvSpPr>
          <p:spPr>
            <a:xfrm rot="7232811">
              <a:off x="7853385" y="560083"/>
              <a:ext cx="841396" cy="84139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0" name="Google Shape;490;p11"/>
          <p:cNvSpPr txBox="1"/>
          <p:nvPr/>
        </p:nvSpPr>
        <p:spPr>
          <a:xfrm>
            <a:off x="7120985" y="1106102"/>
            <a:ext cx="355441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يمكنك تحويل الطاقة الحركية الى طاقة حرارية عندما تقوم بتدليك اليدين فى بعضهما البعض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11"/>
          <p:cNvSpPr txBox="1"/>
          <p:nvPr/>
        </p:nvSpPr>
        <p:spPr>
          <a:xfrm>
            <a:off x="8661640" y="2564339"/>
            <a:ext cx="29106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يمكنك تحويل الطاقة الحركية الى طاقة كهربائية عند استخدام الدينامو</a:t>
            </a:r>
            <a:endParaRPr/>
          </a:p>
        </p:txBody>
      </p:sp>
      <p:sp>
        <p:nvSpPr>
          <p:cNvPr id="492" name="Google Shape;492;p11"/>
          <p:cNvSpPr txBox="1"/>
          <p:nvPr/>
        </p:nvSpPr>
        <p:spPr>
          <a:xfrm>
            <a:off x="8223767" y="4057408"/>
            <a:ext cx="301342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>
                <a:solidFill>
                  <a:srgbClr val="9500F1"/>
                </a:solidFill>
                <a:latin typeface="Arial"/>
                <a:ea typeface="Arial"/>
                <a:cs typeface="Arial"/>
                <a:sym typeface="Arial"/>
              </a:rPr>
              <a:t>يمكنك تحويل الطاقة الكهربية الى طاقة حركية عند استخدامك لمروحة المنزل</a:t>
            </a:r>
            <a:endParaRPr sz="1800">
              <a:solidFill>
                <a:srgbClr val="9500F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11"/>
          <p:cNvSpPr txBox="1"/>
          <p:nvPr/>
        </p:nvSpPr>
        <p:spPr>
          <a:xfrm>
            <a:off x="8447627" y="5706206"/>
            <a:ext cx="355441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يمكنك تحويل الطاقة الضوئية الى طاقة كهربية فى الخلايا الشمسية</a:t>
            </a:r>
            <a:endParaRPr/>
          </a:p>
        </p:txBody>
      </p:sp>
      <p:sp>
        <p:nvSpPr>
          <p:cNvPr id="494" name="Google Shape;494;p11"/>
          <p:cNvSpPr txBox="1"/>
          <p:nvPr/>
        </p:nvSpPr>
        <p:spPr>
          <a:xfrm>
            <a:off x="6135019" y="1786079"/>
            <a:ext cx="33098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٥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11"/>
          <p:cNvSpPr txBox="1"/>
          <p:nvPr/>
        </p:nvSpPr>
        <p:spPr>
          <a:xfrm>
            <a:off x="7935145" y="5380206"/>
            <a:ext cx="33098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٨</a:t>
            </a:r>
            <a:endParaRPr/>
          </a:p>
        </p:txBody>
      </p:sp>
      <p:sp>
        <p:nvSpPr>
          <p:cNvPr id="496" name="Google Shape;496;p11"/>
          <p:cNvSpPr txBox="1"/>
          <p:nvPr/>
        </p:nvSpPr>
        <p:spPr>
          <a:xfrm>
            <a:off x="6695104" y="4065689"/>
            <a:ext cx="33098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8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٧</a:t>
            </a:r>
            <a:endParaRPr/>
          </a:p>
        </p:txBody>
      </p:sp>
      <p:sp>
        <p:nvSpPr>
          <p:cNvPr id="497" name="Google Shape;497;p11"/>
          <p:cNvSpPr txBox="1"/>
          <p:nvPr/>
        </p:nvSpPr>
        <p:spPr>
          <a:xfrm>
            <a:off x="7840378" y="2526279"/>
            <a:ext cx="33098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80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٦</a:t>
            </a:r>
            <a:endParaRPr/>
          </a:p>
        </p:txBody>
      </p:sp>
      <p:pic>
        <p:nvPicPr>
          <p:cNvPr id="498" name="Google Shape;49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244" y="6267759"/>
            <a:ext cx="401163" cy="401163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ar-EG" sz="1600">
                <a:solidFill>
                  <a:srgbClr val="0070C0"/>
                </a:solidFill>
              </a:rPr>
              <a:t>‹#›</a:t>
            </a:fld>
            <a:endParaRPr b="1">
              <a:solidFill>
                <a:srgbClr val="0070C0"/>
              </a:solidFill>
            </a:endParaRPr>
          </a:p>
        </p:txBody>
      </p:sp>
      <p:sp>
        <p:nvSpPr>
          <p:cNvPr id="500" name="Google Shape;500;p11"/>
          <p:cNvSpPr txBox="1"/>
          <p:nvPr/>
        </p:nvSpPr>
        <p:spPr>
          <a:xfrm>
            <a:off x="1133238" y="3741751"/>
            <a:ext cx="341705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2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تحولات الطاقة</a:t>
            </a:r>
            <a:endParaRPr sz="32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1" name="Google Shape;501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0150" y="180839"/>
            <a:ext cx="1463261" cy="1463261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11"/>
          <p:cNvSpPr txBox="1"/>
          <p:nvPr/>
        </p:nvSpPr>
        <p:spPr>
          <a:xfrm rot="-5400000">
            <a:off x="-477786" y="1457350"/>
            <a:ext cx="1457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8FAADC"/>
                </a:solidFill>
                <a:latin typeface="Arial"/>
                <a:ea typeface="Arial"/>
                <a:cs typeface="Arial"/>
                <a:sym typeface="Arial"/>
              </a:rPr>
              <a:t>الاهداف</a:t>
            </a:r>
            <a:endParaRPr b="1" sz="1600">
              <a:solidFill>
                <a:srgbClr val="8FAA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1"/>
          <p:cNvSpPr txBox="1"/>
          <p:nvPr/>
        </p:nvSpPr>
        <p:spPr>
          <a:xfrm rot="-5400000">
            <a:off x="-477786" y="2482992"/>
            <a:ext cx="1457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9FB6E1"/>
                </a:solidFill>
                <a:latin typeface="Arial"/>
                <a:ea typeface="Arial"/>
                <a:cs typeface="Arial"/>
                <a:sym typeface="Arial"/>
              </a:rPr>
              <a:t>الطاقة</a:t>
            </a:r>
            <a:endParaRPr b="1" sz="1600">
              <a:solidFill>
                <a:srgbClr val="9FB6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1"/>
          <p:cNvSpPr txBox="1"/>
          <p:nvPr/>
        </p:nvSpPr>
        <p:spPr>
          <a:xfrm rot="-5400000">
            <a:off x="-477785" y="3709686"/>
            <a:ext cx="1457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9FB6E1"/>
                </a:solidFill>
                <a:latin typeface="Arial"/>
                <a:ea typeface="Arial"/>
                <a:cs typeface="Arial"/>
                <a:sym typeface="Arial"/>
              </a:rPr>
              <a:t>صور الطاقة</a:t>
            </a:r>
            <a:endParaRPr b="1" sz="1600">
              <a:solidFill>
                <a:srgbClr val="9FB6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1"/>
          <p:cNvSpPr txBox="1"/>
          <p:nvPr/>
        </p:nvSpPr>
        <p:spPr>
          <a:xfrm rot="-5400000">
            <a:off x="-477785" y="5033921"/>
            <a:ext cx="1457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تحولات الطاقة</a:t>
            </a:r>
            <a:endParaRPr b="1" sz="1600">
              <a:solidFill>
                <a:srgbClr val="2F55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6" name="Google Shape;506;p11">
            <a:hlinkClick action="ppaction://hlinkshowjump?jump=previousslide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2274" y="189078"/>
            <a:ext cx="279552" cy="48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11">
            <a:hlinkClick action="ppaction://hlinkshowjump?jump=nextslide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1725969" y="180839"/>
            <a:ext cx="279552" cy="48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11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555604" y="2000007"/>
            <a:ext cx="528687" cy="52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11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531815" y="3835506"/>
            <a:ext cx="5762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11">
            <a:hlinkClick action="ppaction://hlinksldjump"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557695" y="6206085"/>
            <a:ext cx="524509" cy="524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/>
          <p:nvPr/>
        </p:nvSpPr>
        <p:spPr>
          <a:xfrm>
            <a:off x="2769662" y="924150"/>
            <a:ext cx="5401558" cy="4712504"/>
          </a:xfrm>
          <a:prstGeom prst="roundRect">
            <a:avLst>
              <a:gd fmla="val 39032" name="adj"/>
            </a:avLst>
          </a:prstGeom>
          <a:gradFill>
            <a:gsLst>
              <a:gs pos="0">
                <a:srgbClr val="401660"/>
              </a:gs>
              <a:gs pos="50000">
                <a:srgbClr val="5D218B"/>
              </a:gs>
              <a:gs pos="100000">
                <a:srgbClr val="7127A8"/>
              </a:gs>
            </a:gsLst>
            <a:lin ang="135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ar-EG" sz="1600">
                <a:solidFill>
                  <a:srgbClr val="0070C0"/>
                </a:solidFill>
              </a:rPr>
              <a:t>‹#›</a:t>
            </a:fld>
            <a:endParaRPr b="1">
              <a:solidFill>
                <a:srgbClr val="0070C0"/>
              </a:solidFill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417618" y="3835506"/>
            <a:ext cx="5200650" cy="28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1244" y="6267759"/>
            <a:ext cx="401163" cy="4011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2"/>
          <p:cNvGrpSpPr/>
          <p:nvPr/>
        </p:nvGrpSpPr>
        <p:grpSpPr>
          <a:xfrm>
            <a:off x="8186056" y="233030"/>
            <a:ext cx="3167744" cy="668927"/>
            <a:chOff x="8216311" y="666815"/>
            <a:chExt cx="3167744" cy="668927"/>
          </a:xfrm>
        </p:grpSpPr>
        <p:sp>
          <p:nvSpPr>
            <p:cNvPr id="105" name="Google Shape;105;p2"/>
            <p:cNvSpPr/>
            <p:nvPr/>
          </p:nvSpPr>
          <p:spPr>
            <a:xfrm>
              <a:off x="9105669" y="756757"/>
              <a:ext cx="13933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ar-EG" sz="2800" u="none" cap="none" strike="noStrike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الفهرس</a:t>
              </a:r>
              <a:endParaRPr b="0" i="0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216311" y="666815"/>
              <a:ext cx="3167744" cy="668927"/>
            </a:xfrm>
            <a:prstGeom prst="roundRect">
              <a:avLst>
                <a:gd fmla="val 50000" name="adj"/>
              </a:avLst>
            </a:prstGeom>
            <a:noFill/>
            <a:ln cap="flat" cmpd="sng" w="381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2"/>
          <p:cNvSpPr txBox="1"/>
          <p:nvPr/>
        </p:nvSpPr>
        <p:spPr>
          <a:xfrm>
            <a:off x="1572624" y="1380709"/>
            <a:ext cx="47159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❑"/>
            </a:pPr>
            <a:r>
              <a:rPr b="1" i="0" lang="ar-EG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الاهداف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1197466" y="2298933"/>
            <a:ext cx="5091075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❑"/>
            </a:pPr>
            <a:r>
              <a:rPr b="1" i="0" lang="ar-EG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الطاقة</a:t>
            </a:r>
            <a:endParaRPr/>
          </a:p>
          <a:p>
            <a:pPr indent="-279400" lvl="0" marL="4572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1" i="0" sz="2800" u="none" cap="none" strike="noStrike">
              <a:solidFill>
                <a:srgbClr val="C130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1283158" y="3105459"/>
            <a:ext cx="502467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❑"/>
            </a:pPr>
            <a:r>
              <a:rPr b="1" lang="ar-EG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صور الطاقة</a:t>
            </a:r>
            <a:endParaRPr b="1" sz="2800">
              <a:solidFill>
                <a:srgbClr val="C130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1620077" y="4004249"/>
            <a:ext cx="47159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❑"/>
            </a:pPr>
            <a:r>
              <a:rPr b="1" lang="ar-EG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تجربة الطاقة الصوتية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1197466" y="4813415"/>
            <a:ext cx="5091075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❑"/>
            </a:pPr>
            <a:r>
              <a:rPr b="1" lang="ar-EG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تحولات الطاقة</a:t>
            </a:r>
            <a:endParaRPr/>
          </a:p>
          <a:p>
            <a:pPr indent="-279400" lvl="0" marL="4572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1" sz="2800">
              <a:solidFill>
                <a:srgbClr val="C130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531815" y="3835506"/>
            <a:ext cx="5762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555604" y="2000007"/>
            <a:ext cx="528687" cy="52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>
            <a:hlinkClick action="ppaction://hlinkshowjump?jump=previousslide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32274" y="189078"/>
            <a:ext cx="279552" cy="48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>
            <a:hlinkClick action="ppaction://hlinkshowjump?jump=nextslide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>
            <a:off x="11725969" y="180839"/>
            <a:ext cx="279552" cy="48113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/>
          <p:nvPr/>
        </p:nvSpPr>
        <p:spPr>
          <a:xfrm>
            <a:off x="6307831" y="914474"/>
            <a:ext cx="85322" cy="472218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2">
            <a:hlinkClick action="ppaction://hlinksldjump"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92902" y="4721502"/>
            <a:ext cx="564312" cy="56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">
            <a:hlinkClick action="ppaction://hlinksldjump"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692902" y="3881216"/>
            <a:ext cx="564312" cy="564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>
            <a:hlinkClick action="ppaction://hlinksldjump" r:id="rId14"/>
          </p:cNvPr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566296" y="2962552"/>
            <a:ext cx="792743" cy="85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>
            <a:hlinkClick action="ppaction://hlinksldjump" r:id="rId16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47712" y="1212623"/>
            <a:ext cx="767962" cy="76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>
            <a:hlinkClick action="ppaction://hlinksldjump" r:id="rId17"/>
          </p:cNvPr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591077" y="2088974"/>
            <a:ext cx="767962" cy="767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"/>
          <p:cNvSpPr txBox="1"/>
          <p:nvPr/>
        </p:nvSpPr>
        <p:spPr>
          <a:xfrm>
            <a:off x="9151567" y="1960911"/>
            <a:ext cx="26187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2400">
                <a:solidFill>
                  <a:srgbClr val="272D36"/>
                </a:solidFill>
                <a:latin typeface="Arial"/>
                <a:ea typeface="Arial"/>
                <a:cs typeface="Arial"/>
                <a:sym typeface="Arial"/>
              </a:rPr>
              <a:t>الأهداف المعرفية</a:t>
            </a:r>
            <a:endParaRPr b="1" sz="2400">
              <a:solidFill>
                <a:srgbClr val="272D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9174927" y="3874092"/>
            <a:ext cx="232229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2400">
                <a:solidFill>
                  <a:srgbClr val="272D36"/>
                </a:solidFill>
                <a:latin typeface="Arial"/>
                <a:ea typeface="Arial"/>
                <a:cs typeface="Arial"/>
                <a:sym typeface="Arial"/>
              </a:rPr>
              <a:t>الأهداف المهارية</a:t>
            </a:r>
            <a:endParaRPr b="1" sz="2400">
              <a:solidFill>
                <a:srgbClr val="272D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"/>
          <p:cNvSpPr txBox="1"/>
          <p:nvPr/>
        </p:nvSpPr>
        <p:spPr>
          <a:xfrm>
            <a:off x="9114435" y="5826760"/>
            <a:ext cx="24432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2400">
                <a:solidFill>
                  <a:srgbClr val="272D36"/>
                </a:solidFill>
                <a:latin typeface="Arial"/>
                <a:ea typeface="Arial"/>
                <a:cs typeface="Arial"/>
                <a:sym typeface="Arial"/>
              </a:rPr>
              <a:t>الأهداف الوجدانية</a:t>
            </a:r>
            <a:endParaRPr b="1" sz="2400">
              <a:solidFill>
                <a:srgbClr val="272D3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" name="Google Shape;130;p3"/>
          <p:cNvGrpSpPr/>
          <p:nvPr/>
        </p:nvGrpSpPr>
        <p:grpSpPr>
          <a:xfrm>
            <a:off x="9919358" y="4573345"/>
            <a:ext cx="1227151" cy="1152455"/>
            <a:chOff x="8139668" y="3515280"/>
            <a:chExt cx="682901" cy="682901"/>
          </a:xfrm>
        </p:grpSpPr>
        <p:sp>
          <p:nvSpPr>
            <p:cNvPr id="131" name="Google Shape;131;p3"/>
            <p:cNvSpPr/>
            <p:nvPr/>
          </p:nvSpPr>
          <p:spPr>
            <a:xfrm flipH="1" rot="2700000">
              <a:off x="8239677" y="3615289"/>
              <a:ext cx="482884" cy="482884"/>
            </a:xfrm>
            <a:prstGeom prst="rect">
              <a:avLst/>
            </a:prstGeom>
            <a:solidFill>
              <a:srgbClr val="FFCC4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272D3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Puzzle" id="132" name="Google Shape;132;p3"/>
            <p:cNvSpPr/>
            <p:nvPr/>
          </p:nvSpPr>
          <p:spPr>
            <a:xfrm>
              <a:off x="8322093" y="3689756"/>
              <a:ext cx="318049" cy="318049"/>
            </a:xfrm>
            <a:custGeom>
              <a:rect b="b" l="l" r="r" t="t"/>
              <a:pathLst>
                <a:path extrusionOk="0" h="457200" w="457200">
                  <a:moveTo>
                    <a:pt x="295466" y="346900"/>
                  </a:moveTo>
                  <a:cubicBezTo>
                    <a:pt x="257746" y="348044"/>
                    <a:pt x="244031" y="299466"/>
                    <a:pt x="270891" y="271463"/>
                  </a:cubicBezTo>
                  <a:lnTo>
                    <a:pt x="274892" y="267462"/>
                  </a:lnTo>
                  <a:cubicBezTo>
                    <a:pt x="302895" y="240601"/>
                    <a:pt x="352615" y="253175"/>
                    <a:pt x="351473" y="290894"/>
                  </a:cubicBezTo>
                  <a:cubicBezTo>
                    <a:pt x="350901" y="312611"/>
                    <a:pt x="376619" y="338900"/>
                    <a:pt x="392049" y="323469"/>
                  </a:cubicBezTo>
                  <a:lnTo>
                    <a:pt x="457200" y="258318"/>
                  </a:lnTo>
                  <a:lnTo>
                    <a:pt x="360045" y="161163"/>
                  </a:lnTo>
                  <a:cubicBezTo>
                    <a:pt x="344615" y="145733"/>
                    <a:pt x="370904" y="120015"/>
                    <a:pt x="392620" y="120587"/>
                  </a:cubicBezTo>
                  <a:cubicBezTo>
                    <a:pt x="430340" y="121729"/>
                    <a:pt x="442913" y="72009"/>
                    <a:pt x="416052" y="44006"/>
                  </a:cubicBezTo>
                  <a:lnTo>
                    <a:pt x="412052" y="40005"/>
                  </a:lnTo>
                  <a:cubicBezTo>
                    <a:pt x="384048" y="13145"/>
                    <a:pt x="335470" y="26860"/>
                    <a:pt x="336614" y="64579"/>
                  </a:cubicBezTo>
                  <a:cubicBezTo>
                    <a:pt x="337185" y="86297"/>
                    <a:pt x="311468" y="112586"/>
                    <a:pt x="296037" y="97155"/>
                  </a:cubicBezTo>
                  <a:lnTo>
                    <a:pt x="198882" y="0"/>
                  </a:lnTo>
                  <a:lnTo>
                    <a:pt x="133160" y="65151"/>
                  </a:lnTo>
                  <a:cubicBezTo>
                    <a:pt x="117729" y="80582"/>
                    <a:pt x="144018" y="106299"/>
                    <a:pt x="165735" y="105728"/>
                  </a:cubicBezTo>
                  <a:cubicBezTo>
                    <a:pt x="203454" y="104584"/>
                    <a:pt x="217170" y="153162"/>
                    <a:pt x="190310" y="181166"/>
                  </a:cubicBezTo>
                  <a:lnTo>
                    <a:pt x="186309" y="185166"/>
                  </a:lnTo>
                  <a:cubicBezTo>
                    <a:pt x="158306" y="212026"/>
                    <a:pt x="108585" y="199454"/>
                    <a:pt x="109728" y="161735"/>
                  </a:cubicBezTo>
                  <a:cubicBezTo>
                    <a:pt x="110299" y="140018"/>
                    <a:pt x="84582" y="113729"/>
                    <a:pt x="69152" y="129159"/>
                  </a:cubicBezTo>
                  <a:lnTo>
                    <a:pt x="0" y="198882"/>
                  </a:lnTo>
                  <a:lnTo>
                    <a:pt x="97155" y="296037"/>
                  </a:lnTo>
                  <a:cubicBezTo>
                    <a:pt x="112586" y="311468"/>
                    <a:pt x="86297" y="337185"/>
                    <a:pt x="64579" y="336614"/>
                  </a:cubicBezTo>
                  <a:cubicBezTo>
                    <a:pt x="26860" y="335470"/>
                    <a:pt x="14288" y="385191"/>
                    <a:pt x="41148" y="413195"/>
                  </a:cubicBezTo>
                  <a:lnTo>
                    <a:pt x="45148" y="417195"/>
                  </a:lnTo>
                  <a:cubicBezTo>
                    <a:pt x="73152" y="444055"/>
                    <a:pt x="121729" y="430340"/>
                    <a:pt x="120587" y="392620"/>
                  </a:cubicBezTo>
                  <a:cubicBezTo>
                    <a:pt x="120015" y="370904"/>
                    <a:pt x="145733" y="344615"/>
                    <a:pt x="161163" y="360045"/>
                  </a:cubicBezTo>
                  <a:lnTo>
                    <a:pt x="258318" y="457200"/>
                  </a:lnTo>
                  <a:lnTo>
                    <a:pt x="328041" y="387477"/>
                  </a:lnTo>
                  <a:cubicBezTo>
                    <a:pt x="343472" y="372047"/>
                    <a:pt x="317754" y="346329"/>
                    <a:pt x="295466" y="3469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3"/>
          <p:cNvGrpSpPr/>
          <p:nvPr/>
        </p:nvGrpSpPr>
        <p:grpSpPr>
          <a:xfrm>
            <a:off x="9919355" y="2559248"/>
            <a:ext cx="1227151" cy="1152455"/>
            <a:chOff x="8080179" y="2031260"/>
            <a:chExt cx="682901" cy="682901"/>
          </a:xfrm>
        </p:grpSpPr>
        <p:sp>
          <p:nvSpPr>
            <p:cNvPr id="134" name="Google Shape;134;p3"/>
            <p:cNvSpPr/>
            <p:nvPr/>
          </p:nvSpPr>
          <p:spPr>
            <a:xfrm flipH="1" rot="2700000">
              <a:off x="8180188" y="2131269"/>
              <a:ext cx="482884" cy="48288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272D3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8262608" y="2264470"/>
              <a:ext cx="333952" cy="208322"/>
            </a:xfrm>
            <a:custGeom>
              <a:rect b="b" l="l" r="r" t="t"/>
              <a:pathLst>
                <a:path extrusionOk="0" h="299466" w="480060">
                  <a:moveTo>
                    <a:pt x="240030" y="196596"/>
                  </a:moveTo>
                  <a:cubicBezTo>
                    <a:pt x="254889" y="196596"/>
                    <a:pt x="269748" y="200025"/>
                    <a:pt x="282321" y="203454"/>
                  </a:cubicBezTo>
                  <a:cubicBezTo>
                    <a:pt x="300609" y="208026"/>
                    <a:pt x="318897" y="216027"/>
                    <a:pt x="332613" y="227457"/>
                  </a:cubicBezTo>
                  <a:cubicBezTo>
                    <a:pt x="339471" y="232029"/>
                    <a:pt x="342900" y="240030"/>
                    <a:pt x="342900" y="248031"/>
                  </a:cubicBezTo>
                  <a:lnTo>
                    <a:pt x="342900" y="299466"/>
                  </a:lnTo>
                  <a:lnTo>
                    <a:pt x="137160" y="299466"/>
                  </a:lnTo>
                  <a:lnTo>
                    <a:pt x="137160" y="248031"/>
                  </a:lnTo>
                  <a:cubicBezTo>
                    <a:pt x="137160" y="240030"/>
                    <a:pt x="140589" y="233172"/>
                    <a:pt x="147447" y="227457"/>
                  </a:cubicBezTo>
                  <a:cubicBezTo>
                    <a:pt x="162306" y="217170"/>
                    <a:pt x="179451" y="208026"/>
                    <a:pt x="197739" y="203454"/>
                  </a:cubicBezTo>
                  <a:cubicBezTo>
                    <a:pt x="211455" y="198882"/>
                    <a:pt x="226314" y="196596"/>
                    <a:pt x="240030" y="196596"/>
                  </a:cubicBezTo>
                  <a:close/>
                  <a:moveTo>
                    <a:pt x="377190" y="116586"/>
                  </a:moveTo>
                  <a:cubicBezTo>
                    <a:pt x="392049" y="116586"/>
                    <a:pt x="406908" y="120015"/>
                    <a:pt x="419481" y="123444"/>
                  </a:cubicBezTo>
                  <a:cubicBezTo>
                    <a:pt x="437769" y="128016"/>
                    <a:pt x="456057" y="136017"/>
                    <a:pt x="469773" y="147447"/>
                  </a:cubicBezTo>
                  <a:cubicBezTo>
                    <a:pt x="476631" y="152019"/>
                    <a:pt x="480060" y="160020"/>
                    <a:pt x="480060" y="168021"/>
                  </a:cubicBezTo>
                  <a:lnTo>
                    <a:pt x="480060" y="219456"/>
                  </a:lnTo>
                  <a:lnTo>
                    <a:pt x="355473" y="219456"/>
                  </a:lnTo>
                  <a:cubicBezTo>
                    <a:pt x="353187" y="214884"/>
                    <a:pt x="349758" y="212598"/>
                    <a:pt x="346329" y="209169"/>
                  </a:cubicBezTo>
                  <a:cubicBezTo>
                    <a:pt x="332613" y="198882"/>
                    <a:pt x="315468" y="189738"/>
                    <a:pt x="293751" y="182880"/>
                  </a:cubicBezTo>
                  <a:cubicBezTo>
                    <a:pt x="306324" y="170307"/>
                    <a:pt x="314325" y="152019"/>
                    <a:pt x="314325" y="132588"/>
                  </a:cubicBezTo>
                  <a:lnTo>
                    <a:pt x="314325" y="131445"/>
                  </a:lnTo>
                  <a:cubicBezTo>
                    <a:pt x="321183" y="128016"/>
                    <a:pt x="328041" y="125730"/>
                    <a:pt x="334899" y="123444"/>
                  </a:cubicBezTo>
                  <a:cubicBezTo>
                    <a:pt x="348615" y="118872"/>
                    <a:pt x="363474" y="116586"/>
                    <a:pt x="377190" y="116586"/>
                  </a:cubicBezTo>
                  <a:close/>
                  <a:moveTo>
                    <a:pt x="102870" y="116586"/>
                  </a:moveTo>
                  <a:cubicBezTo>
                    <a:pt x="117729" y="116586"/>
                    <a:pt x="132588" y="120015"/>
                    <a:pt x="145161" y="123444"/>
                  </a:cubicBezTo>
                  <a:cubicBezTo>
                    <a:pt x="152019" y="124587"/>
                    <a:pt x="158877" y="128016"/>
                    <a:pt x="165735" y="130302"/>
                  </a:cubicBezTo>
                  <a:cubicBezTo>
                    <a:pt x="165735" y="131445"/>
                    <a:pt x="165735" y="131445"/>
                    <a:pt x="165735" y="132588"/>
                  </a:cubicBezTo>
                  <a:cubicBezTo>
                    <a:pt x="165735" y="152019"/>
                    <a:pt x="173736" y="169164"/>
                    <a:pt x="186309" y="182880"/>
                  </a:cubicBezTo>
                  <a:cubicBezTo>
                    <a:pt x="168021" y="188595"/>
                    <a:pt x="149733" y="197739"/>
                    <a:pt x="133731" y="209169"/>
                  </a:cubicBezTo>
                  <a:cubicBezTo>
                    <a:pt x="129159" y="212598"/>
                    <a:pt x="126873" y="214884"/>
                    <a:pt x="123444" y="219456"/>
                  </a:cubicBezTo>
                  <a:lnTo>
                    <a:pt x="0" y="219456"/>
                  </a:lnTo>
                  <a:lnTo>
                    <a:pt x="0" y="168021"/>
                  </a:lnTo>
                  <a:cubicBezTo>
                    <a:pt x="0" y="160020"/>
                    <a:pt x="3429" y="152019"/>
                    <a:pt x="10287" y="147447"/>
                  </a:cubicBezTo>
                  <a:cubicBezTo>
                    <a:pt x="25146" y="137160"/>
                    <a:pt x="42291" y="129159"/>
                    <a:pt x="60579" y="123444"/>
                  </a:cubicBezTo>
                  <a:cubicBezTo>
                    <a:pt x="74295" y="118872"/>
                    <a:pt x="89154" y="116586"/>
                    <a:pt x="102870" y="116586"/>
                  </a:cubicBezTo>
                  <a:close/>
                  <a:moveTo>
                    <a:pt x="240030" y="80010"/>
                  </a:moveTo>
                  <a:cubicBezTo>
                    <a:pt x="268437" y="80010"/>
                    <a:pt x="291465" y="103038"/>
                    <a:pt x="291465" y="131445"/>
                  </a:cubicBezTo>
                  <a:cubicBezTo>
                    <a:pt x="291465" y="159852"/>
                    <a:pt x="268437" y="182880"/>
                    <a:pt x="240030" y="182880"/>
                  </a:cubicBezTo>
                  <a:cubicBezTo>
                    <a:pt x="211623" y="182880"/>
                    <a:pt x="188595" y="159852"/>
                    <a:pt x="188595" y="131445"/>
                  </a:cubicBezTo>
                  <a:cubicBezTo>
                    <a:pt x="188595" y="103038"/>
                    <a:pt x="211623" y="80010"/>
                    <a:pt x="240030" y="80010"/>
                  </a:cubicBezTo>
                  <a:close/>
                  <a:moveTo>
                    <a:pt x="377190" y="0"/>
                  </a:moveTo>
                  <a:cubicBezTo>
                    <a:pt x="405597" y="0"/>
                    <a:pt x="428625" y="23028"/>
                    <a:pt x="428625" y="51435"/>
                  </a:cubicBezTo>
                  <a:cubicBezTo>
                    <a:pt x="428625" y="79842"/>
                    <a:pt x="405597" y="102870"/>
                    <a:pt x="377190" y="102870"/>
                  </a:cubicBezTo>
                  <a:cubicBezTo>
                    <a:pt x="348783" y="102870"/>
                    <a:pt x="325755" y="79842"/>
                    <a:pt x="325755" y="51435"/>
                  </a:cubicBezTo>
                  <a:cubicBezTo>
                    <a:pt x="325755" y="23028"/>
                    <a:pt x="348783" y="0"/>
                    <a:pt x="377190" y="0"/>
                  </a:cubicBezTo>
                  <a:close/>
                  <a:moveTo>
                    <a:pt x="102870" y="0"/>
                  </a:moveTo>
                  <a:cubicBezTo>
                    <a:pt x="131277" y="0"/>
                    <a:pt x="154305" y="23028"/>
                    <a:pt x="154305" y="51435"/>
                  </a:cubicBezTo>
                  <a:cubicBezTo>
                    <a:pt x="154305" y="79842"/>
                    <a:pt x="131277" y="102870"/>
                    <a:pt x="102870" y="102870"/>
                  </a:cubicBezTo>
                  <a:cubicBezTo>
                    <a:pt x="74463" y="102870"/>
                    <a:pt x="51435" y="79842"/>
                    <a:pt x="51435" y="51435"/>
                  </a:cubicBezTo>
                  <a:cubicBezTo>
                    <a:pt x="51435" y="23028"/>
                    <a:pt x="74463" y="0"/>
                    <a:pt x="102870" y="0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3"/>
          <p:cNvGrpSpPr/>
          <p:nvPr/>
        </p:nvGrpSpPr>
        <p:grpSpPr>
          <a:xfrm>
            <a:off x="9919352" y="661632"/>
            <a:ext cx="1227151" cy="1152455"/>
            <a:chOff x="8135062" y="232769"/>
            <a:chExt cx="682901" cy="682901"/>
          </a:xfrm>
        </p:grpSpPr>
        <p:sp>
          <p:nvSpPr>
            <p:cNvPr id="137" name="Google Shape;137;p3"/>
            <p:cNvSpPr/>
            <p:nvPr/>
          </p:nvSpPr>
          <p:spPr>
            <a:xfrm flipH="1" rot="2700000">
              <a:off x="8235071" y="332778"/>
              <a:ext cx="482884" cy="48288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272D3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8313967" y="368608"/>
              <a:ext cx="341005" cy="376812"/>
            </a:xfrm>
            <a:custGeom>
              <a:rect b="b" l="l" r="r" t="t"/>
              <a:pathLst>
                <a:path extrusionOk="0" h="376812" w="341005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rgbClr val="0D0D0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3"/>
          <p:cNvSpPr/>
          <p:nvPr/>
        </p:nvSpPr>
        <p:spPr>
          <a:xfrm>
            <a:off x="487680" y="670209"/>
            <a:ext cx="8242203" cy="5524290"/>
          </a:xfrm>
          <a:prstGeom prst="roundRect">
            <a:avLst>
              <a:gd fmla="val 31584" name="adj"/>
            </a:avLst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779608" y="1312613"/>
            <a:ext cx="760826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❑"/>
            </a:pPr>
            <a:r>
              <a:rPr b="1" lang="ar-EG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أن يستنتج التلميذ المقصود بالطاقة</a:t>
            </a:r>
            <a:endParaRPr sz="1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109797" y="3312781"/>
            <a:ext cx="824220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Noto Sans Symbols"/>
              <a:buChar char="❑"/>
            </a:pPr>
            <a:r>
              <a:rPr b="1" lang="ar-EG" sz="24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أن يصمم التلميذ تجارب بسيطة توضح نشأة الصوت</a:t>
            </a:r>
            <a:endParaRPr b="1" sz="24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"/>
          <p:cNvSpPr txBox="1"/>
          <p:nvPr/>
        </p:nvSpPr>
        <p:spPr>
          <a:xfrm>
            <a:off x="1204040" y="2230062"/>
            <a:ext cx="7183830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❑"/>
            </a:pPr>
            <a:r>
              <a:rPr b="1" lang="ar-EG" sz="24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أن يذكر التلميذ أمثلة لصور الطاقة</a:t>
            </a:r>
            <a:endParaRPr/>
          </a:p>
          <a:p>
            <a:pPr indent="-279400" lvl="0" marL="4572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1" sz="2800">
              <a:solidFill>
                <a:srgbClr val="C1301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 txBox="1"/>
          <p:nvPr/>
        </p:nvSpPr>
        <p:spPr>
          <a:xfrm>
            <a:off x="251083" y="4329240"/>
            <a:ext cx="813289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400"/>
              <a:buFont typeface="Noto Sans Symbols"/>
              <a:buChar char="❑"/>
            </a:pPr>
            <a:r>
              <a:rPr b="1" lang="ar-EG" sz="2400">
                <a:solidFill>
                  <a:srgbClr val="BF9000"/>
                </a:solidFill>
                <a:latin typeface="Arial"/>
                <a:ea typeface="Arial"/>
                <a:cs typeface="Arial"/>
                <a:sym typeface="Arial"/>
              </a:rPr>
              <a:t>أن يقدر التلميذ أهمية الطاقة فى حياتنا اليومية</a:t>
            </a:r>
            <a:endParaRPr b="1" sz="2400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244" y="6267759"/>
            <a:ext cx="401163" cy="40116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"/>
          <p:cNvSpPr txBox="1"/>
          <p:nvPr/>
        </p:nvSpPr>
        <p:spPr>
          <a:xfrm rot="-5400000">
            <a:off x="-477786" y="1457350"/>
            <a:ext cx="1457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الاهداف</a:t>
            </a:r>
            <a:endParaRPr b="1" sz="160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"/>
          <p:cNvSpPr txBox="1"/>
          <p:nvPr/>
        </p:nvSpPr>
        <p:spPr>
          <a:xfrm rot="-5400000">
            <a:off x="-477786" y="2482992"/>
            <a:ext cx="1457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8DA9DB"/>
                </a:solidFill>
                <a:latin typeface="Arial"/>
                <a:ea typeface="Arial"/>
                <a:cs typeface="Arial"/>
                <a:sym typeface="Arial"/>
              </a:rPr>
              <a:t>الطاقة</a:t>
            </a:r>
            <a:endParaRPr b="1" sz="1600">
              <a:solidFill>
                <a:srgbClr val="8DA9D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3"/>
          <p:cNvSpPr txBox="1"/>
          <p:nvPr/>
        </p:nvSpPr>
        <p:spPr>
          <a:xfrm rot="-5400000">
            <a:off x="-477785" y="3709686"/>
            <a:ext cx="1457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8FAADC"/>
                </a:solidFill>
                <a:latin typeface="Arial"/>
                <a:ea typeface="Arial"/>
                <a:cs typeface="Arial"/>
                <a:sym typeface="Arial"/>
              </a:rPr>
              <a:t>صور الطاقة</a:t>
            </a:r>
            <a:endParaRPr b="1" sz="1600">
              <a:solidFill>
                <a:srgbClr val="8FAA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"/>
          <p:cNvSpPr txBox="1"/>
          <p:nvPr/>
        </p:nvSpPr>
        <p:spPr>
          <a:xfrm rot="-5400000">
            <a:off x="-477785" y="5033921"/>
            <a:ext cx="1457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8DA9DB"/>
                </a:solidFill>
                <a:latin typeface="Arial"/>
                <a:ea typeface="Arial"/>
                <a:cs typeface="Arial"/>
                <a:sym typeface="Arial"/>
              </a:rPr>
              <a:t>تحولات الطاقة</a:t>
            </a:r>
            <a:endParaRPr b="1" sz="1600">
              <a:solidFill>
                <a:srgbClr val="8DA9D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ar-EG" sz="1600">
                <a:solidFill>
                  <a:srgbClr val="0070C0"/>
                </a:solidFill>
              </a:rPr>
              <a:t>‹#›</a:t>
            </a:fld>
            <a:endParaRPr b="1" sz="1600">
              <a:solidFill>
                <a:srgbClr val="0070C0"/>
              </a:solidFill>
            </a:endParaRPr>
          </a:p>
        </p:txBody>
      </p:sp>
      <p:pic>
        <p:nvPicPr>
          <p:cNvPr id="150" name="Google Shape;15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3838" y="4790905"/>
            <a:ext cx="2652524" cy="1241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531815" y="3835506"/>
            <a:ext cx="576264" cy="57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442834" y="1189338"/>
            <a:ext cx="7391400" cy="506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88480" y="6991941"/>
            <a:ext cx="3397108" cy="420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/>
          <p:nvPr/>
        </p:nvSpPr>
        <p:spPr>
          <a:xfrm>
            <a:off x="4800600" y="23622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1244" y="6267759"/>
            <a:ext cx="401163" cy="40116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"/>
          <p:cNvSpPr txBox="1"/>
          <p:nvPr/>
        </p:nvSpPr>
        <p:spPr>
          <a:xfrm>
            <a:off x="1879600" y="2085201"/>
            <a:ext cx="4495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❑"/>
            </a:pPr>
            <a:r>
              <a:rPr lang="ar-EG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عندما تحصل على غذائك فأنه يمدك بالطاقة التى تمكنك من القدرة على الحركة</a:t>
            </a:r>
            <a:endParaRPr/>
          </a:p>
        </p:txBody>
      </p:sp>
      <p:sp>
        <p:nvSpPr>
          <p:cNvPr id="161" name="Google Shape;161;p4"/>
          <p:cNvSpPr txBox="1"/>
          <p:nvPr/>
        </p:nvSpPr>
        <p:spPr>
          <a:xfrm>
            <a:off x="1879600" y="3209328"/>
            <a:ext cx="4495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❑"/>
            </a:pPr>
            <a:r>
              <a:rPr lang="ar-EG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فتعرف الطاقة بأنها القدرة على بذل شغل</a:t>
            </a:r>
            <a:endParaRPr/>
          </a:p>
        </p:txBody>
      </p:sp>
      <p:sp>
        <p:nvSpPr>
          <p:cNvPr id="162" name="Google Shape;162;p4"/>
          <p:cNvSpPr txBox="1"/>
          <p:nvPr/>
        </p:nvSpPr>
        <p:spPr>
          <a:xfrm>
            <a:off x="1879600" y="4056456"/>
            <a:ext cx="4495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❑"/>
            </a:pPr>
            <a:r>
              <a:rPr lang="ar-EG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حيث يوجد فى منزلك العديد من صور الطاقة </a:t>
            </a:r>
            <a:endParaRPr/>
          </a:p>
        </p:txBody>
      </p:sp>
      <p:sp>
        <p:nvSpPr>
          <p:cNvPr id="163" name="Google Shape;163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ar-EG" sz="1600">
                <a:solidFill>
                  <a:srgbClr val="0070C0"/>
                </a:solidFill>
              </a:rPr>
              <a:t>‹#›</a:t>
            </a:fld>
            <a:endParaRPr b="1">
              <a:solidFill>
                <a:srgbClr val="0070C0"/>
              </a:solidFill>
            </a:endParaRPr>
          </a:p>
        </p:txBody>
      </p:sp>
      <p:grpSp>
        <p:nvGrpSpPr>
          <p:cNvPr id="164" name="Google Shape;164;p4"/>
          <p:cNvGrpSpPr/>
          <p:nvPr/>
        </p:nvGrpSpPr>
        <p:grpSpPr>
          <a:xfrm>
            <a:off x="7519482" y="427023"/>
            <a:ext cx="3301652" cy="679233"/>
            <a:chOff x="5417798" y="427023"/>
            <a:chExt cx="5403335" cy="679233"/>
          </a:xfrm>
        </p:grpSpPr>
        <p:sp>
          <p:nvSpPr>
            <p:cNvPr id="165" name="Google Shape;165;p4"/>
            <p:cNvSpPr txBox="1"/>
            <p:nvPr/>
          </p:nvSpPr>
          <p:spPr>
            <a:xfrm>
              <a:off x="5417798" y="459925"/>
              <a:ext cx="4892040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EG" sz="36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الطاقة</a:t>
              </a:r>
              <a:endParaRPr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7424791" y="427023"/>
              <a:ext cx="3396343" cy="668927"/>
            </a:xfrm>
            <a:prstGeom prst="roundRect">
              <a:avLst>
                <a:gd fmla="val 50000" name="adj"/>
              </a:avLst>
            </a:prstGeom>
            <a:noFill/>
            <a:ln cap="flat" cmpd="sng" w="381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" name="Google Shape;167;p4"/>
          <p:cNvSpPr txBox="1"/>
          <p:nvPr/>
        </p:nvSpPr>
        <p:spPr>
          <a:xfrm rot="-5400000">
            <a:off x="-477786" y="1457350"/>
            <a:ext cx="1457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8FAADC"/>
                </a:solidFill>
                <a:latin typeface="Arial"/>
                <a:ea typeface="Arial"/>
                <a:cs typeface="Arial"/>
                <a:sym typeface="Arial"/>
              </a:rPr>
              <a:t>الاهداف</a:t>
            </a:r>
            <a:endParaRPr b="1" sz="1600">
              <a:solidFill>
                <a:srgbClr val="8FAA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"/>
          <p:cNvSpPr txBox="1"/>
          <p:nvPr/>
        </p:nvSpPr>
        <p:spPr>
          <a:xfrm rot="-5400000">
            <a:off x="-477786" y="2482992"/>
            <a:ext cx="1457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الطاقة</a:t>
            </a:r>
            <a:endParaRPr b="1" sz="1600">
              <a:solidFill>
                <a:srgbClr val="2F55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4"/>
          <p:cNvSpPr txBox="1"/>
          <p:nvPr/>
        </p:nvSpPr>
        <p:spPr>
          <a:xfrm rot="-5400000">
            <a:off x="-477785" y="3709686"/>
            <a:ext cx="1457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8FAADC"/>
                </a:solidFill>
                <a:latin typeface="Arial"/>
                <a:ea typeface="Arial"/>
                <a:cs typeface="Arial"/>
                <a:sym typeface="Arial"/>
              </a:rPr>
              <a:t>صور الطاقة</a:t>
            </a:r>
            <a:endParaRPr b="1" sz="1600">
              <a:solidFill>
                <a:srgbClr val="8FAA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4"/>
          <p:cNvSpPr txBox="1"/>
          <p:nvPr/>
        </p:nvSpPr>
        <p:spPr>
          <a:xfrm rot="-5400000">
            <a:off x="-477785" y="5033921"/>
            <a:ext cx="1457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8DA9DB"/>
                </a:solidFill>
                <a:latin typeface="Arial"/>
                <a:ea typeface="Arial"/>
                <a:cs typeface="Arial"/>
                <a:sym typeface="Arial"/>
              </a:rPr>
              <a:t>تحولات الطاقة</a:t>
            </a:r>
            <a:endParaRPr b="1" sz="1600">
              <a:solidFill>
                <a:srgbClr val="8DA9D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4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555604" y="2000007"/>
            <a:ext cx="528687" cy="52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531815" y="3835506"/>
            <a:ext cx="5762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">
            <a:hlinkClick action="ppaction://hlinksldjump"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557695" y="6206085"/>
            <a:ext cx="524509" cy="524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/>
          <p:nvPr/>
        </p:nvSpPr>
        <p:spPr>
          <a:xfrm rot="10800000">
            <a:off x="1151847" y="1015991"/>
            <a:ext cx="10089514" cy="5714494"/>
          </a:xfrm>
          <a:prstGeom prst="roundRect">
            <a:avLst>
              <a:gd fmla="val 2476" name="adj"/>
            </a:avLst>
          </a:prstGeom>
          <a:solidFill>
            <a:srgbClr val="272D4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5"/>
          <p:cNvSpPr/>
          <p:nvPr/>
        </p:nvSpPr>
        <p:spPr>
          <a:xfrm>
            <a:off x="2091721" y="1225827"/>
            <a:ext cx="8262628" cy="5251767"/>
          </a:xfrm>
          <a:custGeom>
            <a:rect b="b" l="l" r="r" t="t"/>
            <a:pathLst>
              <a:path extrusionOk="0" h="5830785" w="9173600">
                <a:moveTo>
                  <a:pt x="144371" y="0"/>
                </a:moveTo>
                <a:lnTo>
                  <a:pt x="9029230" y="0"/>
                </a:lnTo>
                <a:cubicBezTo>
                  <a:pt x="9108963" y="0"/>
                  <a:pt x="9173600" y="64637"/>
                  <a:pt x="9173600" y="144370"/>
                </a:cubicBezTo>
                <a:lnTo>
                  <a:pt x="9173600" y="5686415"/>
                </a:lnTo>
                <a:cubicBezTo>
                  <a:pt x="9173600" y="5766148"/>
                  <a:pt x="9108963" y="5830785"/>
                  <a:pt x="9029230" y="5830785"/>
                </a:cubicBezTo>
                <a:lnTo>
                  <a:pt x="144371" y="5830785"/>
                </a:lnTo>
                <a:cubicBezTo>
                  <a:pt x="64638" y="5830785"/>
                  <a:pt x="0" y="5766148"/>
                  <a:pt x="0" y="5686415"/>
                </a:cubicBezTo>
                <a:lnTo>
                  <a:pt x="0" y="5598803"/>
                </a:lnTo>
                <a:cubicBezTo>
                  <a:pt x="124310" y="5598803"/>
                  <a:pt x="225083" y="5498030"/>
                  <a:pt x="225083" y="5373720"/>
                </a:cubicBezTo>
                <a:cubicBezTo>
                  <a:pt x="225083" y="5249410"/>
                  <a:pt x="124310" y="5148637"/>
                  <a:pt x="0" y="5148637"/>
                </a:cubicBezTo>
                <a:lnTo>
                  <a:pt x="0" y="4985981"/>
                </a:lnTo>
                <a:cubicBezTo>
                  <a:pt x="124310" y="4985981"/>
                  <a:pt x="225083" y="4885208"/>
                  <a:pt x="225083" y="4760898"/>
                </a:cubicBezTo>
                <a:cubicBezTo>
                  <a:pt x="225083" y="4636588"/>
                  <a:pt x="124310" y="4535815"/>
                  <a:pt x="0" y="4535815"/>
                </a:cubicBezTo>
                <a:lnTo>
                  <a:pt x="0" y="4373157"/>
                </a:lnTo>
                <a:cubicBezTo>
                  <a:pt x="124310" y="4373157"/>
                  <a:pt x="225083" y="4272384"/>
                  <a:pt x="225083" y="4148074"/>
                </a:cubicBezTo>
                <a:cubicBezTo>
                  <a:pt x="225083" y="4023764"/>
                  <a:pt x="124310" y="3922991"/>
                  <a:pt x="0" y="3922991"/>
                </a:cubicBezTo>
                <a:lnTo>
                  <a:pt x="0" y="3760333"/>
                </a:lnTo>
                <a:cubicBezTo>
                  <a:pt x="124310" y="3760333"/>
                  <a:pt x="225083" y="3659560"/>
                  <a:pt x="225083" y="3535250"/>
                </a:cubicBezTo>
                <a:cubicBezTo>
                  <a:pt x="225083" y="3410940"/>
                  <a:pt x="124310" y="3310167"/>
                  <a:pt x="0" y="3310167"/>
                </a:cubicBezTo>
                <a:lnTo>
                  <a:pt x="0" y="3147509"/>
                </a:lnTo>
                <a:cubicBezTo>
                  <a:pt x="124310" y="3147509"/>
                  <a:pt x="225083" y="3046736"/>
                  <a:pt x="225083" y="2922426"/>
                </a:cubicBezTo>
                <a:cubicBezTo>
                  <a:pt x="225083" y="2798116"/>
                  <a:pt x="124310" y="2697343"/>
                  <a:pt x="0" y="2697343"/>
                </a:cubicBezTo>
                <a:lnTo>
                  <a:pt x="0" y="2534685"/>
                </a:lnTo>
                <a:cubicBezTo>
                  <a:pt x="124310" y="2534685"/>
                  <a:pt x="225083" y="2433912"/>
                  <a:pt x="225083" y="2309602"/>
                </a:cubicBezTo>
                <a:cubicBezTo>
                  <a:pt x="225083" y="2185292"/>
                  <a:pt x="124310" y="2084519"/>
                  <a:pt x="0" y="2084519"/>
                </a:cubicBezTo>
                <a:lnTo>
                  <a:pt x="0" y="1921861"/>
                </a:lnTo>
                <a:cubicBezTo>
                  <a:pt x="124310" y="1921861"/>
                  <a:pt x="225083" y="1821088"/>
                  <a:pt x="225083" y="1696778"/>
                </a:cubicBezTo>
                <a:cubicBezTo>
                  <a:pt x="225083" y="1572469"/>
                  <a:pt x="124310" y="1471696"/>
                  <a:pt x="0" y="1471696"/>
                </a:cubicBezTo>
                <a:lnTo>
                  <a:pt x="0" y="1309038"/>
                </a:lnTo>
                <a:cubicBezTo>
                  <a:pt x="124310" y="1309038"/>
                  <a:pt x="225083" y="1208265"/>
                  <a:pt x="225083" y="1083955"/>
                </a:cubicBezTo>
                <a:cubicBezTo>
                  <a:pt x="225083" y="959645"/>
                  <a:pt x="124310" y="858872"/>
                  <a:pt x="0" y="858872"/>
                </a:cubicBezTo>
                <a:lnTo>
                  <a:pt x="0" y="696214"/>
                </a:lnTo>
                <a:cubicBezTo>
                  <a:pt x="124310" y="696214"/>
                  <a:pt x="225083" y="595441"/>
                  <a:pt x="225083" y="471131"/>
                </a:cubicBezTo>
                <a:cubicBezTo>
                  <a:pt x="225083" y="346821"/>
                  <a:pt x="124310" y="246048"/>
                  <a:pt x="0" y="246048"/>
                </a:cubicBezTo>
                <a:lnTo>
                  <a:pt x="0" y="144370"/>
                </a:lnTo>
                <a:cubicBezTo>
                  <a:pt x="0" y="64637"/>
                  <a:pt x="64638" y="0"/>
                  <a:pt x="144371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ffectLst>
            <a:outerShdw blurRad="114300" rotWithShape="0" algn="r" dir="10800000" dist="508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5"/>
          <p:cNvSpPr/>
          <p:nvPr/>
        </p:nvSpPr>
        <p:spPr>
          <a:xfrm>
            <a:off x="9114700" y="1225028"/>
            <a:ext cx="1233284" cy="5251767"/>
          </a:xfrm>
          <a:custGeom>
            <a:rect b="b" l="l" r="r" t="t"/>
            <a:pathLst>
              <a:path extrusionOk="0" h="5830785" w="1369256">
                <a:moveTo>
                  <a:pt x="0" y="0"/>
                </a:moveTo>
                <a:lnTo>
                  <a:pt x="1224886" y="0"/>
                </a:lnTo>
                <a:cubicBezTo>
                  <a:pt x="1304619" y="0"/>
                  <a:pt x="1369256" y="64637"/>
                  <a:pt x="1369256" y="144370"/>
                </a:cubicBezTo>
                <a:lnTo>
                  <a:pt x="1369256" y="5686415"/>
                </a:lnTo>
                <a:cubicBezTo>
                  <a:pt x="1369256" y="5766148"/>
                  <a:pt x="1304619" y="5830785"/>
                  <a:pt x="1224886" y="5830785"/>
                </a:cubicBezTo>
                <a:lnTo>
                  <a:pt x="0" y="5830785"/>
                </a:lnTo>
                <a:close/>
              </a:path>
            </a:pathLst>
          </a:custGeom>
          <a:solidFill>
            <a:srgbClr val="F4F4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1" name="Google Shape;181;p5"/>
          <p:cNvCxnSpPr/>
          <p:nvPr/>
        </p:nvCxnSpPr>
        <p:spPr>
          <a:xfrm>
            <a:off x="2909056" y="2194368"/>
            <a:ext cx="757709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2" name="Google Shape;182;p5"/>
          <p:cNvCxnSpPr/>
          <p:nvPr/>
        </p:nvCxnSpPr>
        <p:spPr>
          <a:xfrm>
            <a:off x="2909056" y="3281938"/>
            <a:ext cx="757709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3" name="Google Shape;183;p5"/>
          <p:cNvCxnSpPr/>
          <p:nvPr/>
        </p:nvCxnSpPr>
        <p:spPr>
          <a:xfrm>
            <a:off x="2909056" y="4369508"/>
            <a:ext cx="757709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5"/>
          <p:cNvCxnSpPr/>
          <p:nvPr/>
        </p:nvCxnSpPr>
        <p:spPr>
          <a:xfrm>
            <a:off x="2909056" y="5348194"/>
            <a:ext cx="757709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85" name="Google Shape;185;p5"/>
          <p:cNvGrpSpPr/>
          <p:nvPr/>
        </p:nvGrpSpPr>
        <p:grpSpPr>
          <a:xfrm flipH="1">
            <a:off x="10276955" y="1324276"/>
            <a:ext cx="1153940" cy="992639"/>
            <a:chOff x="904015" y="787812"/>
            <a:chExt cx="1153940" cy="992639"/>
          </a:xfrm>
        </p:grpSpPr>
        <p:grpSp>
          <p:nvGrpSpPr>
            <p:cNvPr id="186" name="Google Shape;186;p5"/>
            <p:cNvGrpSpPr/>
            <p:nvPr/>
          </p:nvGrpSpPr>
          <p:grpSpPr>
            <a:xfrm>
              <a:off x="1044295" y="787812"/>
              <a:ext cx="1013660" cy="992639"/>
              <a:chOff x="368102" y="535302"/>
              <a:chExt cx="1125418" cy="1102079"/>
            </a:xfrm>
          </p:grpSpPr>
          <p:sp>
            <p:nvSpPr>
              <p:cNvPr id="187" name="Google Shape;187;p5"/>
              <p:cNvSpPr/>
              <p:nvPr/>
            </p:nvSpPr>
            <p:spPr>
              <a:xfrm>
                <a:off x="368104" y="535302"/>
                <a:ext cx="1125416" cy="1036093"/>
              </a:xfrm>
              <a:prstGeom prst="homePlate">
                <a:avLst>
                  <a:gd fmla="val 50000" name="adj"/>
                </a:avLst>
              </a:prstGeom>
              <a:gradFill>
                <a:gsLst>
                  <a:gs pos="0">
                    <a:srgbClr val="FF5050"/>
                  </a:gs>
                  <a:gs pos="100000">
                    <a:srgbClr val="D60093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 rot="10800000">
                <a:off x="368102" y="1571395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9" name="Google Shape;189;p5"/>
            <p:cNvSpPr txBox="1"/>
            <p:nvPr/>
          </p:nvSpPr>
          <p:spPr>
            <a:xfrm>
              <a:off x="904015" y="908189"/>
              <a:ext cx="975645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EG" sz="40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١</a:t>
              </a:r>
              <a:endParaRPr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190" name="Google Shape;190;p5"/>
          <p:cNvGrpSpPr/>
          <p:nvPr/>
        </p:nvGrpSpPr>
        <p:grpSpPr>
          <a:xfrm flipH="1">
            <a:off x="10276955" y="2395825"/>
            <a:ext cx="1177449" cy="992639"/>
            <a:chOff x="880506" y="1859361"/>
            <a:chExt cx="1177449" cy="992639"/>
          </a:xfrm>
        </p:grpSpPr>
        <p:grpSp>
          <p:nvGrpSpPr>
            <p:cNvPr id="191" name="Google Shape;191;p5"/>
            <p:cNvGrpSpPr/>
            <p:nvPr/>
          </p:nvGrpSpPr>
          <p:grpSpPr>
            <a:xfrm>
              <a:off x="1044295" y="1859361"/>
              <a:ext cx="1013660" cy="992639"/>
              <a:chOff x="368100" y="1681449"/>
              <a:chExt cx="1125418" cy="1102079"/>
            </a:xfrm>
          </p:grpSpPr>
          <p:sp>
            <p:nvSpPr>
              <p:cNvPr id="192" name="Google Shape;192;p5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fmla="val 50000" name="adj"/>
                </a:avLst>
              </a:prstGeom>
              <a:gradFill>
                <a:gsLst>
                  <a:gs pos="0">
                    <a:srgbClr val="00CC99"/>
                  </a:gs>
                  <a:gs pos="100000">
                    <a:srgbClr val="006666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4" name="Google Shape;194;p5"/>
            <p:cNvSpPr txBox="1"/>
            <p:nvPr/>
          </p:nvSpPr>
          <p:spPr>
            <a:xfrm>
              <a:off x="880506" y="2031917"/>
              <a:ext cx="975645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EG" sz="40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٢</a:t>
              </a:r>
              <a:endParaRPr sz="40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195" name="Google Shape;195;p5"/>
          <p:cNvGrpSpPr/>
          <p:nvPr/>
        </p:nvGrpSpPr>
        <p:grpSpPr>
          <a:xfrm flipH="1">
            <a:off x="10276955" y="3467373"/>
            <a:ext cx="1153940" cy="992639"/>
            <a:chOff x="904015" y="2930909"/>
            <a:chExt cx="1153940" cy="992639"/>
          </a:xfrm>
        </p:grpSpPr>
        <p:grpSp>
          <p:nvGrpSpPr>
            <p:cNvPr id="196" name="Google Shape;196;p5"/>
            <p:cNvGrpSpPr/>
            <p:nvPr/>
          </p:nvGrpSpPr>
          <p:grpSpPr>
            <a:xfrm>
              <a:off x="1044295" y="2930909"/>
              <a:ext cx="1013660" cy="992639"/>
              <a:chOff x="368100" y="1681449"/>
              <a:chExt cx="1125418" cy="1102079"/>
            </a:xfrm>
          </p:grpSpPr>
          <p:sp>
            <p:nvSpPr>
              <p:cNvPr id="197" name="Google Shape;197;p5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fmla="val 50000" name="adj"/>
                </a:avLst>
              </a:prstGeom>
              <a:gradFill>
                <a:gsLst>
                  <a:gs pos="0">
                    <a:srgbClr val="3333FF"/>
                  </a:gs>
                  <a:gs pos="100000">
                    <a:srgbClr val="003399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9" name="Google Shape;199;p5"/>
            <p:cNvSpPr txBox="1"/>
            <p:nvPr/>
          </p:nvSpPr>
          <p:spPr>
            <a:xfrm>
              <a:off x="904015" y="3078066"/>
              <a:ext cx="975645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EG" sz="40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٣</a:t>
              </a:r>
              <a:endParaRPr/>
            </a:p>
          </p:txBody>
        </p:sp>
      </p:grpSp>
      <p:grpSp>
        <p:nvGrpSpPr>
          <p:cNvPr id="200" name="Google Shape;200;p5"/>
          <p:cNvGrpSpPr/>
          <p:nvPr/>
        </p:nvGrpSpPr>
        <p:grpSpPr>
          <a:xfrm flipH="1">
            <a:off x="10276955" y="4512776"/>
            <a:ext cx="1153940" cy="992639"/>
            <a:chOff x="904015" y="3976312"/>
            <a:chExt cx="1153940" cy="992639"/>
          </a:xfrm>
        </p:grpSpPr>
        <p:grpSp>
          <p:nvGrpSpPr>
            <p:cNvPr id="201" name="Google Shape;201;p5"/>
            <p:cNvGrpSpPr/>
            <p:nvPr/>
          </p:nvGrpSpPr>
          <p:grpSpPr>
            <a:xfrm>
              <a:off x="1044295" y="3976312"/>
              <a:ext cx="1013660" cy="992639"/>
              <a:chOff x="368100" y="1681449"/>
              <a:chExt cx="1125418" cy="1102079"/>
            </a:xfrm>
          </p:grpSpPr>
          <p:sp>
            <p:nvSpPr>
              <p:cNvPr id="202" name="Google Shape;202;p5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fmla="val 50000" name="adj"/>
                </a:avLst>
              </a:prstGeom>
              <a:gradFill>
                <a:gsLst>
                  <a:gs pos="0">
                    <a:srgbClr val="FF9900"/>
                  </a:gs>
                  <a:gs pos="100000">
                    <a:srgbClr val="CC3300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4" name="Google Shape;204;p5"/>
            <p:cNvSpPr txBox="1"/>
            <p:nvPr/>
          </p:nvSpPr>
          <p:spPr>
            <a:xfrm>
              <a:off x="904015" y="4119346"/>
              <a:ext cx="975645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EG" sz="40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٤</a:t>
              </a:r>
              <a:endParaRPr/>
            </a:p>
          </p:txBody>
        </p:sp>
      </p:grpSp>
      <p:grpSp>
        <p:nvGrpSpPr>
          <p:cNvPr id="205" name="Google Shape;205;p5"/>
          <p:cNvGrpSpPr/>
          <p:nvPr/>
        </p:nvGrpSpPr>
        <p:grpSpPr>
          <a:xfrm flipH="1">
            <a:off x="10276955" y="5571252"/>
            <a:ext cx="1153940" cy="992639"/>
            <a:chOff x="904015" y="5034788"/>
            <a:chExt cx="1153940" cy="992639"/>
          </a:xfrm>
        </p:grpSpPr>
        <p:grpSp>
          <p:nvGrpSpPr>
            <p:cNvPr id="206" name="Google Shape;206;p5"/>
            <p:cNvGrpSpPr/>
            <p:nvPr/>
          </p:nvGrpSpPr>
          <p:grpSpPr>
            <a:xfrm>
              <a:off x="1044295" y="5034788"/>
              <a:ext cx="1013660" cy="992639"/>
              <a:chOff x="368100" y="1681449"/>
              <a:chExt cx="1125418" cy="1102079"/>
            </a:xfrm>
          </p:grpSpPr>
          <p:sp>
            <p:nvSpPr>
              <p:cNvPr id="207" name="Google Shape;207;p5"/>
              <p:cNvSpPr/>
              <p:nvPr/>
            </p:nvSpPr>
            <p:spPr>
              <a:xfrm>
                <a:off x="368102" y="1681449"/>
                <a:ext cx="1125416" cy="1036093"/>
              </a:xfrm>
              <a:prstGeom prst="homePlate">
                <a:avLst>
                  <a:gd fmla="val 50000" name="adj"/>
                </a:avLst>
              </a:prstGeom>
              <a:gradFill>
                <a:gsLst>
                  <a:gs pos="0">
                    <a:srgbClr val="9900FF"/>
                  </a:gs>
                  <a:gs pos="100000">
                    <a:srgbClr val="660066"/>
                  </a:gs>
                </a:gsLst>
                <a:lin ang="10800000" scaled="0"/>
              </a:gra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 rot="10800000">
                <a:off x="368100" y="2717542"/>
                <a:ext cx="143021" cy="65986"/>
              </a:xfrm>
              <a:prstGeom prst="rtTriangl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9" name="Google Shape;209;p5"/>
            <p:cNvSpPr txBox="1"/>
            <p:nvPr/>
          </p:nvSpPr>
          <p:spPr>
            <a:xfrm>
              <a:off x="904015" y="5124747"/>
              <a:ext cx="975645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EG" sz="40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٥</a:t>
              </a:r>
              <a:endParaRPr/>
            </a:p>
          </p:txBody>
        </p:sp>
      </p:grpSp>
      <p:sp>
        <p:nvSpPr>
          <p:cNvPr id="210" name="Google Shape;210;p5"/>
          <p:cNvSpPr txBox="1"/>
          <p:nvPr/>
        </p:nvSpPr>
        <p:spPr>
          <a:xfrm>
            <a:off x="3145671" y="1551112"/>
            <a:ext cx="58605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>
                <a:solidFill>
                  <a:srgbClr val="FA4673"/>
                </a:solidFill>
                <a:latin typeface="Arial"/>
                <a:ea typeface="Arial"/>
                <a:cs typeface="Arial"/>
                <a:sym typeface="Arial"/>
              </a:rPr>
              <a:t>طاقة الوضع: مثل الطاقة المختزلة فى زنبرك السيارة اللعبة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5"/>
          <p:cNvSpPr txBox="1"/>
          <p:nvPr/>
        </p:nvSpPr>
        <p:spPr>
          <a:xfrm>
            <a:off x="3120288" y="2450047"/>
            <a:ext cx="58605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>
                <a:solidFill>
                  <a:srgbClr val="00C696"/>
                </a:solidFill>
                <a:latin typeface="Arial"/>
                <a:ea typeface="Arial"/>
                <a:cs typeface="Arial"/>
                <a:sym typeface="Arial"/>
              </a:rPr>
              <a:t>الطاقة الضوئية: مثل الطاقة المنبعثة من المصباح الكهربي</a:t>
            </a:r>
            <a:endParaRPr sz="1600">
              <a:solidFill>
                <a:srgbClr val="00C6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5"/>
          <p:cNvSpPr txBox="1"/>
          <p:nvPr/>
        </p:nvSpPr>
        <p:spPr>
          <a:xfrm>
            <a:off x="2995690" y="3538672"/>
            <a:ext cx="58605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>
                <a:solidFill>
                  <a:srgbClr val="2D33F2"/>
                </a:solidFill>
                <a:latin typeface="Arial"/>
                <a:ea typeface="Arial"/>
                <a:cs typeface="Arial"/>
                <a:sym typeface="Arial"/>
              </a:rPr>
              <a:t>الطاقة الحركي</a:t>
            </a:r>
            <a:r>
              <a:rPr lang="ar-EG" sz="1800">
                <a:solidFill>
                  <a:srgbClr val="2D33F2"/>
                </a:solidFill>
                <a:latin typeface="Arial"/>
                <a:ea typeface="Arial"/>
                <a:cs typeface="Arial"/>
                <a:sym typeface="Arial"/>
              </a:rPr>
              <a:t>ة: مثل الطاقة التى ظهرت أثناء حركة المروحة</a:t>
            </a:r>
            <a:endParaRPr sz="1600">
              <a:solidFill>
                <a:srgbClr val="2D33F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5"/>
          <p:cNvSpPr txBox="1"/>
          <p:nvPr/>
        </p:nvSpPr>
        <p:spPr>
          <a:xfrm>
            <a:off x="3024283" y="4646347"/>
            <a:ext cx="58605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>
                <a:solidFill>
                  <a:srgbClr val="F78800"/>
                </a:solidFill>
                <a:latin typeface="Arial"/>
                <a:ea typeface="Arial"/>
                <a:cs typeface="Arial"/>
                <a:sym typeface="Arial"/>
              </a:rPr>
              <a:t>الطاقة الكهربية: مثل الطاقة الناتجة من العمود الجاف</a:t>
            </a:r>
            <a:endParaRPr sz="1600">
              <a:solidFill>
                <a:srgbClr val="F78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5"/>
          <p:cNvSpPr txBox="1"/>
          <p:nvPr/>
        </p:nvSpPr>
        <p:spPr>
          <a:xfrm>
            <a:off x="3049241" y="5331282"/>
            <a:ext cx="586059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>
                <a:solidFill>
                  <a:srgbClr val="9500F1"/>
                </a:solidFill>
                <a:latin typeface="Arial"/>
                <a:ea typeface="Arial"/>
                <a:cs typeface="Arial"/>
                <a:sym typeface="Arial"/>
              </a:rPr>
              <a:t>الطاقة الصوتية: مثل الطاقة التى يصدرها البيانو أثناء العزف عليه</a:t>
            </a:r>
            <a:endParaRPr sz="1800">
              <a:solidFill>
                <a:srgbClr val="9500F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5"/>
          <p:cNvSpPr/>
          <p:nvPr/>
        </p:nvSpPr>
        <p:spPr>
          <a:xfrm>
            <a:off x="797563" y="1280613"/>
            <a:ext cx="381818" cy="933205"/>
          </a:xfrm>
          <a:prstGeom prst="rect">
            <a:avLst/>
          </a:prstGeom>
          <a:gradFill>
            <a:gsLst>
              <a:gs pos="0">
                <a:srgbClr val="FF5050"/>
              </a:gs>
              <a:gs pos="100000">
                <a:srgbClr val="D60093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5"/>
          <p:cNvSpPr/>
          <p:nvPr/>
        </p:nvSpPr>
        <p:spPr>
          <a:xfrm>
            <a:off x="797563" y="2356133"/>
            <a:ext cx="381818" cy="933205"/>
          </a:xfrm>
          <a:prstGeom prst="rect">
            <a:avLst/>
          </a:prstGeom>
          <a:gradFill>
            <a:gsLst>
              <a:gs pos="0">
                <a:srgbClr val="00CC99"/>
              </a:gs>
              <a:gs pos="100000">
                <a:srgbClr val="006666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5"/>
          <p:cNvSpPr/>
          <p:nvPr/>
        </p:nvSpPr>
        <p:spPr>
          <a:xfrm>
            <a:off x="792838" y="3388464"/>
            <a:ext cx="381818" cy="933205"/>
          </a:xfrm>
          <a:prstGeom prst="rect">
            <a:avLst/>
          </a:prstGeom>
          <a:gradFill>
            <a:gsLst>
              <a:gs pos="0">
                <a:srgbClr val="3333FF"/>
              </a:gs>
              <a:gs pos="100000">
                <a:srgbClr val="003399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5"/>
          <p:cNvSpPr/>
          <p:nvPr/>
        </p:nvSpPr>
        <p:spPr>
          <a:xfrm>
            <a:off x="788114" y="4512303"/>
            <a:ext cx="381818" cy="933205"/>
          </a:xfrm>
          <a:prstGeom prst="rect">
            <a:avLst/>
          </a:prstGeom>
          <a:gradFill>
            <a:gsLst>
              <a:gs pos="0">
                <a:srgbClr val="FF9900"/>
              </a:gs>
              <a:gs pos="100000">
                <a:srgbClr val="CC3300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5"/>
          <p:cNvSpPr/>
          <p:nvPr/>
        </p:nvSpPr>
        <p:spPr>
          <a:xfrm>
            <a:off x="783390" y="5557706"/>
            <a:ext cx="381818" cy="933205"/>
          </a:xfrm>
          <a:prstGeom prst="rect">
            <a:avLst/>
          </a:prstGeom>
          <a:gradFill>
            <a:gsLst>
              <a:gs pos="0">
                <a:srgbClr val="9900FF"/>
              </a:gs>
              <a:gs pos="100000">
                <a:srgbClr val="660066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244" y="6267759"/>
            <a:ext cx="401163" cy="40116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5"/>
          <p:cNvSpPr txBox="1"/>
          <p:nvPr>
            <p:ph idx="12" type="sldNum"/>
          </p:nvPr>
        </p:nvSpPr>
        <p:spPr>
          <a:xfrm>
            <a:off x="8814495" y="636006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ar-EG" sz="1600">
                <a:solidFill>
                  <a:srgbClr val="0070C0"/>
                </a:solidFill>
              </a:rPr>
              <a:t>‹#›</a:t>
            </a:fld>
            <a:endParaRPr b="1">
              <a:solidFill>
                <a:srgbClr val="0070C0"/>
              </a:solidFill>
            </a:endParaRPr>
          </a:p>
        </p:txBody>
      </p:sp>
      <p:grpSp>
        <p:nvGrpSpPr>
          <p:cNvPr id="222" name="Google Shape;222;p5"/>
          <p:cNvGrpSpPr/>
          <p:nvPr/>
        </p:nvGrpSpPr>
        <p:grpSpPr>
          <a:xfrm>
            <a:off x="6995571" y="172128"/>
            <a:ext cx="4645675" cy="668927"/>
            <a:chOff x="1651533" y="239478"/>
            <a:chExt cx="9090142" cy="668927"/>
          </a:xfrm>
        </p:grpSpPr>
        <p:sp>
          <p:nvSpPr>
            <p:cNvPr id="223" name="Google Shape;223;p5"/>
            <p:cNvSpPr txBox="1"/>
            <p:nvPr/>
          </p:nvSpPr>
          <p:spPr>
            <a:xfrm>
              <a:off x="1651533" y="287650"/>
              <a:ext cx="9090142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EG" sz="3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صور الطاقة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2995690" y="239478"/>
              <a:ext cx="6322719" cy="668927"/>
            </a:xfrm>
            <a:prstGeom prst="roundRect">
              <a:avLst>
                <a:gd fmla="val 50000" name="adj"/>
              </a:avLst>
            </a:prstGeom>
            <a:noFill/>
            <a:ln cap="flat" cmpd="sng" w="38100">
              <a:solidFill>
                <a:srgbClr val="2E75B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5" name="Google Shape;22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79247" y="1430693"/>
            <a:ext cx="1117014" cy="506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5"/>
          <p:cNvPicPr preferRelativeResize="0"/>
          <p:nvPr/>
        </p:nvPicPr>
        <p:blipFill rotWithShape="1">
          <a:blip r:embed="rId5">
            <a:alphaModFix/>
          </a:blip>
          <a:srcRect b="7338" l="0" r="0" t="0"/>
          <a:stretch/>
        </p:blipFill>
        <p:spPr>
          <a:xfrm>
            <a:off x="9292692" y="2255199"/>
            <a:ext cx="893403" cy="89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5"/>
          <p:cNvPicPr preferRelativeResize="0"/>
          <p:nvPr/>
        </p:nvPicPr>
        <p:blipFill rotWithShape="1">
          <a:blip r:embed="rId6">
            <a:alphaModFix/>
          </a:blip>
          <a:srcRect b="7129" l="0" r="0" t="0"/>
          <a:stretch/>
        </p:blipFill>
        <p:spPr>
          <a:xfrm>
            <a:off x="9404930" y="3361800"/>
            <a:ext cx="678518" cy="81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5"/>
          <p:cNvPicPr preferRelativeResize="0"/>
          <p:nvPr/>
        </p:nvPicPr>
        <p:blipFill rotWithShape="1">
          <a:blip r:embed="rId7">
            <a:alphaModFix/>
          </a:blip>
          <a:srcRect b="20200" l="26750" r="26617" t="21789"/>
          <a:stretch/>
        </p:blipFill>
        <p:spPr>
          <a:xfrm>
            <a:off x="9369548" y="4477664"/>
            <a:ext cx="763572" cy="724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216682" y="5582885"/>
            <a:ext cx="1042144" cy="58620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5"/>
          <p:cNvSpPr txBox="1"/>
          <p:nvPr/>
        </p:nvSpPr>
        <p:spPr>
          <a:xfrm rot="-5400000">
            <a:off x="-477786" y="1457350"/>
            <a:ext cx="1457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8FAADC"/>
                </a:solidFill>
                <a:latin typeface="Arial"/>
                <a:ea typeface="Arial"/>
                <a:cs typeface="Arial"/>
                <a:sym typeface="Arial"/>
              </a:rPr>
              <a:t>الاهداف</a:t>
            </a:r>
            <a:endParaRPr b="1" sz="1600">
              <a:solidFill>
                <a:srgbClr val="8FAA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5"/>
          <p:cNvSpPr txBox="1"/>
          <p:nvPr/>
        </p:nvSpPr>
        <p:spPr>
          <a:xfrm rot="-5400000">
            <a:off x="-477786" y="2482992"/>
            <a:ext cx="1457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9FB6E1"/>
                </a:solidFill>
                <a:latin typeface="Arial"/>
                <a:ea typeface="Arial"/>
                <a:cs typeface="Arial"/>
                <a:sym typeface="Arial"/>
              </a:rPr>
              <a:t>الطاقة</a:t>
            </a:r>
            <a:endParaRPr b="1" sz="1600">
              <a:solidFill>
                <a:srgbClr val="9FB6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5"/>
          <p:cNvSpPr txBox="1"/>
          <p:nvPr/>
        </p:nvSpPr>
        <p:spPr>
          <a:xfrm rot="-5400000">
            <a:off x="-477785" y="3709686"/>
            <a:ext cx="1457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صور الطاقة</a:t>
            </a:r>
            <a:endParaRPr b="1" sz="1600">
              <a:solidFill>
                <a:srgbClr val="2F55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5"/>
          <p:cNvSpPr txBox="1"/>
          <p:nvPr/>
        </p:nvSpPr>
        <p:spPr>
          <a:xfrm rot="-5400000">
            <a:off x="-477785" y="5033921"/>
            <a:ext cx="1457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8DA9DB"/>
                </a:solidFill>
                <a:latin typeface="Arial"/>
                <a:ea typeface="Arial"/>
                <a:cs typeface="Arial"/>
                <a:sym typeface="Arial"/>
              </a:rPr>
              <a:t>تحولات الطاقة</a:t>
            </a:r>
            <a:endParaRPr b="1" sz="1600">
              <a:solidFill>
                <a:srgbClr val="8DA9D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5">
            <a:hlinkClick action="ppaction://hlinksldjump"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555604" y="2000007"/>
            <a:ext cx="528687" cy="52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5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1531815" y="3835506"/>
            <a:ext cx="5762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5">
            <a:hlinkClick action="ppaction://hlinksldjump" r:id="rId13"/>
          </p:cNvPr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1557695" y="6206085"/>
            <a:ext cx="524509" cy="524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"/>
          <p:cNvSpPr/>
          <p:nvPr/>
        </p:nvSpPr>
        <p:spPr>
          <a:xfrm>
            <a:off x="6364534" y="1400767"/>
            <a:ext cx="5433744" cy="5433744"/>
          </a:xfrm>
          <a:prstGeom prst="ellipse">
            <a:avLst/>
          </a:prstGeom>
          <a:gradFill>
            <a:gsLst>
              <a:gs pos="0">
                <a:schemeClr val="lt1"/>
              </a:gs>
              <a:gs pos="31000">
                <a:schemeClr val="lt1"/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7694492" y="3377455"/>
            <a:ext cx="589619" cy="357809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7694491" y="3845548"/>
            <a:ext cx="589619" cy="352918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6"/>
          <p:cNvSpPr/>
          <p:nvPr/>
        </p:nvSpPr>
        <p:spPr>
          <a:xfrm>
            <a:off x="6172200" y="2372651"/>
            <a:ext cx="1522291" cy="1362613"/>
          </a:xfrm>
          <a:custGeom>
            <a:rect b="b" l="l" r="r" t="t"/>
            <a:pathLst>
              <a:path extrusionOk="0" h="1362613" w="1522291">
                <a:moveTo>
                  <a:pt x="1522286" y="0"/>
                </a:moveTo>
                <a:lnTo>
                  <a:pt x="1522291" y="0"/>
                </a:lnTo>
                <a:lnTo>
                  <a:pt x="1522291" y="715617"/>
                </a:lnTo>
                <a:lnTo>
                  <a:pt x="1522290" y="715617"/>
                </a:lnTo>
                <a:lnTo>
                  <a:pt x="1522290" y="1362613"/>
                </a:lnTo>
                <a:lnTo>
                  <a:pt x="0" y="715617"/>
                </a:lnTo>
                <a:lnTo>
                  <a:pt x="1" y="715617"/>
                </a:lnTo>
                <a:lnTo>
                  <a:pt x="1" y="1"/>
                </a:lnTo>
                <a:lnTo>
                  <a:pt x="1522286" y="1009061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6172200" y="3482848"/>
            <a:ext cx="1522289" cy="715617"/>
          </a:xfrm>
          <a:custGeom>
            <a:rect b="b" l="l" r="r" t="t"/>
            <a:pathLst>
              <a:path extrusionOk="0" h="715617" w="1522289">
                <a:moveTo>
                  <a:pt x="0" y="0"/>
                </a:moveTo>
                <a:lnTo>
                  <a:pt x="4" y="0"/>
                </a:lnTo>
                <a:lnTo>
                  <a:pt x="1522289" y="365749"/>
                </a:lnTo>
                <a:lnTo>
                  <a:pt x="1522289" y="715617"/>
                </a:lnTo>
                <a:lnTo>
                  <a:pt x="0" y="715617"/>
                </a:lnTo>
                <a:close/>
              </a:path>
            </a:pathLst>
          </a:custGeom>
          <a:solidFill>
            <a:srgbClr val="A8D0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6" name="Google Shape;246;p6"/>
          <p:cNvGrpSpPr/>
          <p:nvPr/>
        </p:nvGrpSpPr>
        <p:grpSpPr>
          <a:xfrm>
            <a:off x="1282048" y="2372651"/>
            <a:ext cx="4890152" cy="715617"/>
            <a:chOff x="-343459" y="2347338"/>
            <a:chExt cx="4890152" cy="715617"/>
          </a:xfrm>
        </p:grpSpPr>
        <p:sp>
          <p:nvSpPr>
            <p:cNvPr id="247" name="Google Shape;247;p6"/>
            <p:cNvSpPr/>
            <p:nvPr/>
          </p:nvSpPr>
          <p:spPr>
            <a:xfrm>
              <a:off x="0" y="2347338"/>
              <a:ext cx="4546693" cy="715617"/>
            </a:xfrm>
            <a:prstGeom prst="rect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Business Growth" id="248" name="Google Shape;248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0813" y="2571444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9" name="Google Shape;249;p6"/>
            <p:cNvSpPr txBox="1"/>
            <p:nvPr/>
          </p:nvSpPr>
          <p:spPr>
            <a:xfrm>
              <a:off x="-343459" y="2474313"/>
              <a:ext cx="379849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1" algn="r">
                <a:spcBef>
                  <a:spcPts val="0"/>
                </a:spcBef>
                <a:spcAft>
                  <a:spcPts val="0"/>
                </a:spcAft>
                <a:buClr>
                  <a:srgbClr val="F2F2F2"/>
                </a:buClr>
                <a:buSzPts val="2400"/>
                <a:buFont typeface="Noto Sans Symbols"/>
                <a:buChar char="❑"/>
              </a:pPr>
              <a:r>
                <a:rPr lang="ar-EG" sz="2400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rPr>
                <a:t>مسطرة خشبية</a:t>
              </a:r>
              <a:endParaRPr sz="2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" name="Google Shape;250;p6"/>
          <p:cNvGrpSpPr/>
          <p:nvPr/>
        </p:nvGrpSpPr>
        <p:grpSpPr>
          <a:xfrm>
            <a:off x="904973" y="3482848"/>
            <a:ext cx="5267227" cy="715617"/>
            <a:chOff x="-720534" y="3457535"/>
            <a:chExt cx="5267227" cy="715617"/>
          </a:xfrm>
        </p:grpSpPr>
        <p:sp>
          <p:nvSpPr>
            <p:cNvPr id="251" name="Google Shape;251;p6"/>
            <p:cNvSpPr/>
            <p:nvPr/>
          </p:nvSpPr>
          <p:spPr>
            <a:xfrm>
              <a:off x="0" y="3457535"/>
              <a:ext cx="4546693" cy="715617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atellite dish" id="252" name="Google Shape;252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2822" y="3593957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3" name="Google Shape;253;p6"/>
            <p:cNvSpPr txBox="1"/>
            <p:nvPr/>
          </p:nvSpPr>
          <p:spPr>
            <a:xfrm>
              <a:off x="-720534" y="3584510"/>
              <a:ext cx="41276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1" algn="r">
                <a:spcBef>
                  <a:spcPts val="0"/>
                </a:spcBef>
                <a:spcAft>
                  <a:spcPts val="0"/>
                </a:spcAft>
                <a:buClr>
                  <a:srgbClr val="F2F2F2"/>
                </a:buClr>
                <a:buSzPts val="2400"/>
                <a:buFont typeface="Noto Sans Symbols"/>
                <a:buChar char="❑"/>
              </a:pPr>
              <a:r>
                <a:rPr lang="ar-EG" sz="2400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rPr>
                <a:t>منضدة خشبية</a:t>
              </a:r>
              <a:endParaRPr/>
            </a:p>
          </p:txBody>
        </p:sp>
      </p:grpSp>
      <p:grpSp>
        <p:nvGrpSpPr>
          <p:cNvPr id="254" name="Google Shape;254;p6"/>
          <p:cNvGrpSpPr/>
          <p:nvPr/>
        </p:nvGrpSpPr>
        <p:grpSpPr>
          <a:xfrm>
            <a:off x="7855581" y="2626971"/>
            <a:ext cx="3539885" cy="3901358"/>
            <a:chOff x="7855581" y="2626971"/>
            <a:chExt cx="3539885" cy="3901358"/>
          </a:xfrm>
        </p:grpSpPr>
        <p:sp>
          <p:nvSpPr>
            <p:cNvPr id="255" name="Google Shape;255;p6"/>
            <p:cNvSpPr/>
            <p:nvPr/>
          </p:nvSpPr>
          <p:spPr>
            <a:xfrm>
              <a:off x="7855581" y="2626971"/>
              <a:ext cx="2557669" cy="255766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 rot="2661194">
              <a:off x="8934560" y="2877841"/>
              <a:ext cx="1567101" cy="3195866"/>
            </a:xfrm>
            <a:custGeom>
              <a:rect b="b" l="l" r="r" t="t"/>
              <a:pathLst>
                <a:path extrusionOk="0" h="3195866" w="1567101">
                  <a:moveTo>
                    <a:pt x="0" y="0"/>
                  </a:moveTo>
                  <a:lnTo>
                    <a:pt x="138994" y="8209"/>
                  </a:lnTo>
                  <a:cubicBezTo>
                    <a:pt x="495410" y="46393"/>
                    <a:pt x="841192" y="204015"/>
                    <a:pt x="1111350" y="480341"/>
                  </a:cubicBezTo>
                  <a:cubicBezTo>
                    <a:pt x="1728853" y="1111946"/>
                    <a:pt x="1717422" y="2124547"/>
                    <a:pt x="1085818" y="2742051"/>
                  </a:cubicBezTo>
                  <a:cubicBezTo>
                    <a:pt x="809491" y="3012208"/>
                    <a:pt x="460239" y="3161984"/>
                    <a:pt x="103052" y="3192112"/>
                  </a:cubicBezTo>
                  <a:lnTo>
                    <a:pt x="0" y="3195866"/>
                  </a:lnTo>
                  <a:lnTo>
                    <a:pt x="0" y="3021681"/>
                  </a:lnTo>
                  <a:lnTo>
                    <a:pt x="88307" y="3018464"/>
                  </a:lnTo>
                  <a:cubicBezTo>
                    <a:pt x="406575" y="2991619"/>
                    <a:pt x="717772" y="2858163"/>
                    <a:pt x="963991" y="2617442"/>
                  </a:cubicBezTo>
                  <a:cubicBezTo>
                    <a:pt x="1526775" y="2067222"/>
                    <a:pt x="1536960" y="1164953"/>
                    <a:pt x="986740" y="602169"/>
                  </a:cubicBezTo>
                  <a:cubicBezTo>
                    <a:pt x="746019" y="355950"/>
                    <a:pt x="437914" y="215503"/>
                    <a:pt x="120333" y="181481"/>
                  </a:cubicBezTo>
                  <a:lnTo>
                    <a:pt x="0" y="1743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8445200" y="6120825"/>
              <a:ext cx="1431436" cy="407504"/>
            </a:xfrm>
            <a:custGeom>
              <a:rect b="b" l="l" r="r" t="t"/>
              <a:pathLst>
                <a:path extrusionOk="0" h="569844" w="1166192">
                  <a:moveTo>
                    <a:pt x="583096" y="0"/>
                  </a:moveTo>
                  <a:cubicBezTo>
                    <a:pt x="905131" y="0"/>
                    <a:pt x="1166192" y="255128"/>
                    <a:pt x="1166192" y="569844"/>
                  </a:cubicBezTo>
                  <a:lnTo>
                    <a:pt x="0" y="569844"/>
                  </a:lnTo>
                  <a:cubicBezTo>
                    <a:pt x="0" y="255128"/>
                    <a:pt x="261061" y="0"/>
                    <a:pt x="583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9081406" y="5391540"/>
              <a:ext cx="159025" cy="774591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9" name="Google Shape;25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1244" y="6267759"/>
            <a:ext cx="401163" cy="401163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ar-EG" sz="1600">
                <a:solidFill>
                  <a:srgbClr val="0070C0"/>
                </a:solidFill>
              </a:rPr>
              <a:t>‹#›</a:t>
            </a:fld>
            <a:endParaRPr b="1">
              <a:solidFill>
                <a:srgbClr val="0070C0"/>
              </a:solidFill>
            </a:endParaRPr>
          </a:p>
        </p:txBody>
      </p:sp>
      <p:grpSp>
        <p:nvGrpSpPr>
          <p:cNvPr id="261" name="Google Shape;261;p6"/>
          <p:cNvGrpSpPr/>
          <p:nvPr/>
        </p:nvGrpSpPr>
        <p:grpSpPr>
          <a:xfrm>
            <a:off x="7855582" y="453202"/>
            <a:ext cx="3595016" cy="668927"/>
            <a:chOff x="8209004" y="453202"/>
            <a:chExt cx="3241593" cy="668927"/>
          </a:xfrm>
        </p:grpSpPr>
        <p:sp>
          <p:nvSpPr>
            <p:cNvPr id="262" name="Google Shape;262;p6"/>
            <p:cNvSpPr/>
            <p:nvPr/>
          </p:nvSpPr>
          <p:spPr>
            <a:xfrm>
              <a:off x="8209004" y="543144"/>
              <a:ext cx="324159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EG" sz="28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تجربة الطاقة الصوتية</a:t>
              </a:r>
              <a:endParaRPr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8243778" y="453202"/>
              <a:ext cx="3167744" cy="668927"/>
            </a:xfrm>
            <a:prstGeom prst="roundRect">
              <a:avLst>
                <a:gd fmla="val 50000" name="adj"/>
              </a:avLst>
            </a:prstGeom>
            <a:noFill/>
            <a:ln cap="flat" cmpd="sng" w="381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6"/>
          <p:cNvSpPr txBox="1"/>
          <p:nvPr/>
        </p:nvSpPr>
        <p:spPr>
          <a:xfrm>
            <a:off x="8182521" y="3466942"/>
            <a:ext cx="211980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الادوات</a:t>
            </a:r>
            <a:endParaRPr sz="4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6"/>
          <p:cNvSpPr txBox="1"/>
          <p:nvPr/>
        </p:nvSpPr>
        <p:spPr>
          <a:xfrm rot="-5400000">
            <a:off x="-477786" y="1457350"/>
            <a:ext cx="1457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8FAADC"/>
                </a:solidFill>
                <a:latin typeface="Arial"/>
                <a:ea typeface="Arial"/>
                <a:cs typeface="Arial"/>
                <a:sym typeface="Arial"/>
              </a:rPr>
              <a:t>الاهداف</a:t>
            </a:r>
            <a:endParaRPr b="1" sz="1600">
              <a:solidFill>
                <a:srgbClr val="8FAA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6"/>
          <p:cNvSpPr txBox="1"/>
          <p:nvPr/>
        </p:nvSpPr>
        <p:spPr>
          <a:xfrm rot="-5400000">
            <a:off x="-477786" y="2482992"/>
            <a:ext cx="1457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9FB6E1"/>
                </a:solidFill>
                <a:latin typeface="Arial"/>
                <a:ea typeface="Arial"/>
                <a:cs typeface="Arial"/>
                <a:sym typeface="Arial"/>
              </a:rPr>
              <a:t>الطاقة</a:t>
            </a:r>
            <a:endParaRPr b="1" sz="1600">
              <a:solidFill>
                <a:srgbClr val="9FB6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6"/>
          <p:cNvSpPr txBox="1"/>
          <p:nvPr/>
        </p:nvSpPr>
        <p:spPr>
          <a:xfrm rot="-5400000">
            <a:off x="-477785" y="3709686"/>
            <a:ext cx="1457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صور الطاقة</a:t>
            </a:r>
            <a:endParaRPr b="1" sz="1600">
              <a:solidFill>
                <a:srgbClr val="2F55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6"/>
          <p:cNvSpPr txBox="1"/>
          <p:nvPr/>
        </p:nvSpPr>
        <p:spPr>
          <a:xfrm rot="-5400000">
            <a:off x="-477785" y="5033921"/>
            <a:ext cx="1457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8DA9DB"/>
                </a:solidFill>
                <a:latin typeface="Arial"/>
                <a:ea typeface="Arial"/>
                <a:cs typeface="Arial"/>
                <a:sym typeface="Arial"/>
              </a:rPr>
              <a:t>تحولات الطاقة</a:t>
            </a:r>
            <a:endParaRPr b="1" sz="1600">
              <a:solidFill>
                <a:srgbClr val="8DA9D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6">
            <a:hlinkClick action="ppaction://hlinkshowjump?jump=previousslide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2274" y="189078"/>
            <a:ext cx="279552" cy="48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6">
            <a:hlinkClick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11725969" y="180839"/>
            <a:ext cx="279552" cy="48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6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555604" y="2000007"/>
            <a:ext cx="528687" cy="52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6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531815" y="3835506"/>
            <a:ext cx="5762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6">
            <a:hlinkClick action="ppaction://hlinksldjump"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1557695" y="6206085"/>
            <a:ext cx="524509" cy="524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7"/>
          <p:cNvSpPr/>
          <p:nvPr/>
        </p:nvSpPr>
        <p:spPr>
          <a:xfrm>
            <a:off x="6364534" y="1400767"/>
            <a:ext cx="5433744" cy="5433744"/>
          </a:xfrm>
          <a:prstGeom prst="ellipse">
            <a:avLst/>
          </a:prstGeom>
          <a:gradFill>
            <a:gsLst>
              <a:gs pos="0">
                <a:schemeClr val="lt1"/>
              </a:gs>
              <a:gs pos="31000">
                <a:schemeClr val="lt1"/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7"/>
          <p:cNvSpPr/>
          <p:nvPr/>
        </p:nvSpPr>
        <p:spPr>
          <a:xfrm>
            <a:off x="7694492" y="3377455"/>
            <a:ext cx="589619" cy="357809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7"/>
          <p:cNvSpPr/>
          <p:nvPr/>
        </p:nvSpPr>
        <p:spPr>
          <a:xfrm>
            <a:off x="7694491" y="3845548"/>
            <a:ext cx="589619" cy="352918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"/>
          <p:cNvSpPr/>
          <p:nvPr/>
        </p:nvSpPr>
        <p:spPr>
          <a:xfrm>
            <a:off x="7693514" y="4313639"/>
            <a:ext cx="590596" cy="357809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7"/>
          <p:cNvSpPr/>
          <p:nvPr/>
        </p:nvSpPr>
        <p:spPr>
          <a:xfrm>
            <a:off x="6172200" y="2372651"/>
            <a:ext cx="1522291" cy="1362613"/>
          </a:xfrm>
          <a:custGeom>
            <a:rect b="b" l="l" r="r" t="t"/>
            <a:pathLst>
              <a:path extrusionOk="0" h="1362613" w="1522291">
                <a:moveTo>
                  <a:pt x="1522286" y="0"/>
                </a:moveTo>
                <a:lnTo>
                  <a:pt x="1522291" y="0"/>
                </a:lnTo>
                <a:lnTo>
                  <a:pt x="1522291" y="715617"/>
                </a:lnTo>
                <a:lnTo>
                  <a:pt x="1522290" y="715617"/>
                </a:lnTo>
                <a:lnTo>
                  <a:pt x="1522290" y="1362613"/>
                </a:lnTo>
                <a:lnTo>
                  <a:pt x="0" y="715617"/>
                </a:lnTo>
                <a:lnTo>
                  <a:pt x="1" y="715617"/>
                </a:lnTo>
                <a:lnTo>
                  <a:pt x="1" y="1"/>
                </a:lnTo>
                <a:lnTo>
                  <a:pt x="1522286" y="1009061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7"/>
          <p:cNvSpPr/>
          <p:nvPr/>
        </p:nvSpPr>
        <p:spPr>
          <a:xfrm>
            <a:off x="6172200" y="3482848"/>
            <a:ext cx="1522289" cy="715617"/>
          </a:xfrm>
          <a:custGeom>
            <a:rect b="b" l="l" r="r" t="t"/>
            <a:pathLst>
              <a:path extrusionOk="0" h="715617" w="1522289">
                <a:moveTo>
                  <a:pt x="0" y="0"/>
                </a:moveTo>
                <a:lnTo>
                  <a:pt x="4" y="0"/>
                </a:lnTo>
                <a:lnTo>
                  <a:pt x="1522289" y="365749"/>
                </a:lnTo>
                <a:lnTo>
                  <a:pt x="1522289" y="715617"/>
                </a:lnTo>
                <a:lnTo>
                  <a:pt x="0" y="715617"/>
                </a:lnTo>
                <a:close/>
              </a:path>
            </a:pathLst>
          </a:custGeom>
          <a:solidFill>
            <a:srgbClr val="A8D0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7"/>
          <p:cNvSpPr/>
          <p:nvPr/>
        </p:nvSpPr>
        <p:spPr>
          <a:xfrm>
            <a:off x="6154240" y="4313639"/>
            <a:ext cx="1539273" cy="995022"/>
          </a:xfrm>
          <a:custGeom>
            <a:rect b="b" l="l" r="r" t="t"/>
            <a:pathLst>
              <a:path extrusionOk="0" h="995022" w="1528972">
                <a:moveTo>
                  <a:pt x="1528972" y="0"/>
                </a:moveTo>
                <a:lnTo>
                  <a:pt x="1528972" y="279405"/>
                </a:lnTo>
                <a:lnTo>
                  <a:pt x="1528972" y="281386"/>
                </a:lnTo>
                <a:lnTo>
                  <a:pt x="1528972" y="995022"/>
                </a:lnTo>
                <a:lnTo>
                  <a:pt x="1528971" y="995022"/>
                </a:lnTo>
                <a:lnTo>
                  <a:pt x="1528971" y="357808"/>
                </a:lnTo>
                <a:lnTo>
                  <a:pt x="7660" y="994612"/>
                </a:lnTo>
                <a:lnTo>
                  <a:pt x="7660" y="281386"/>
                </a:lnTo>
                <a:lnTo>
                  <a:pt x="0" y="281386"/>
                </a:lnTo>
                <a:lnTo>
                  <a:pt x="7660" y="279977"/>
                </a:lnTo>
                <a:lnTo>
                  <a:pt x="7660" y="279405"/>
                </a:lnTo>
                <a:lnTo>
                  <a:pt x="10764" y="279405"/>
                </a:lnTo>
                <a:close/>
              </a:path>
            </a:pathLst>
          </a:custGeom>
          <a:solidFill>
            <a:srgbClr val="F4B0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5" name="Google Shape;285;p7"/>
          <p:cNvGrpSpPr/>
          <p:nvPr/>
        </p:nvGrpSpPr>
        <p:grpSpPr>
          <a:xfrm>
            <a:off x="1625507" y="2372651"/>
            <a:ext cx="4546693" cy="715617"/>
            <a:chOff x="0" y="2347338"/>
            <a:chExt cx="4546693" cy="715617"/>
          </a:xfrm>
        </p:grpSpPr>
        <p:sp>
          <p:nvSpPr>
            <p:cNvPr id="286" name="Google Shape;286;p7"/>
            <p:cNvSpPr/>
            <p:nvPr/>
          </p:nvSpPr>
          <p:spPr>
            <a:xfrm>
              <a:off x="0" y="2347338"/>
              <a:ext cx="4546693" cy="715617"/>
            </a:xfrm>
            <a:prstGeom prst="rect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Business Growth" id="287" name="Google Shape;287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0813" y="2571444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8" name="Google Shape;288;p7"/>
            <p:cNvSpPr txBox="1"/>
            <p:nvPr/>
          </p:nvSpPr>
          <p:spPr>
            <a:xfrm>
              <a:off x="140325" y="2527078"/>
              <a:ext cx="41215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1" algn="r">
                <a:spcBef>
                  <a:spcPts val="0"/>
                </a:spcBef>
                <a:spcAft>
                  <a:spcPts val="0"/>
                </a:spcAft>
                <a:buClr>
                  <a:srgbClr val="F2F2F2"/>
                </a:buClr>
                <a:buSzPts val="1600"/>
                <a:buFont typeface="Noto Sans Symbols"/>
                <a:buChar char="❑"/>
              </a:pPr>
              <a:r>
                <a:rPr lang="ar-EG" sz="1600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rPr>
                <a:t>ثبت طرف المسطرة الخشبية على المنضدة</a:t>
              </a:r>
              <a:endParaRPr sz="16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9" name="Google Shape;289;p7"/>
          <p:cNvGrpSpPr/>
          <p:nvPr/>
        </p:nvGrpSpPr>
        <p:grpSpPr>
          <a:xfrm>
            <a:off x="1625507" y="3482848"/>
            <a:ext cx="4546693" cy="715617"/>
            <a:chOff x="0" y="3457535"/>
            <a:chExt cx="4546693" cy="715617"/>
          </a:xfrm>
        </p:grpSpPr>
        <p:sp>
          <p:nvSpPr>
            <p:cNvPr id="290" name="Google Shape;290;p7"/>
            <p:cNvSpPr/>
            <p:nvPr/>
          </p:nvSpPr>
          <p:spPr>
            <a:xfrm>
              <a:off x="0" y="3457535"/>
              <a:ext cx="4546693" cy="715617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atellite dish" id="291" name="Google Shape;291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2822" y="3593957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2" name="Google Shape;292;p7"/>
            <p:cNvSpPr txBox="1"/>
            <p:nvPr/>
          </p:nvSpPr>
          <p:spPr>
            <a:xfrm>
              <a:off x="132997" y="3646066"/>
              <a:ext cx="412764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1" algn="r">
                <a:spcBef>
                  <a:spcPts val="0"/>
                </a:spcBef>
                <a:spcAft>
                  <a:spcPts val="0"/>
                </a:spcAft>
                <a:buClr>
                  <a:srgbClr val="F2F2F2"/>
                </a:buClr>
                <a:buSzPts val="1600"/>
                <a:buFont typeface="Noto Sans Symbols"/>
                <a:buChar char="❑"/>
              </a:pPr>
              <a:r>
                <a:rPr lang="ar-EG" sz="1600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rPr>
                <a:t>أجذب الطرف الاخر الى الاسفل ثم اتركه</a:t>
              </a:r>
              <a:endParaRPr sz="16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" name="Google Shape;293;p7"/>
          <p:cNvGrpSpPr/>
          <p:nvPr/>
        </p:nvGrpSpPr>
        <p:grpSpPr>
          <a:xfrm>
            <a:off x="1625507" y="4593045"/>
            <a:ext cx="4546693" cy="715617"/>
            <a:chOff x="0" y="4567732"/>
            <a:chExt cx="4546693" cy="715617"/>
          </a:xfrm>
        </p:grpSpPr>
        <p:sp>
          <p:nvSpPr>
            <p:cNvPr id="294" name="Google Shape;294;p7"/>
            <p:cNvSpPr/>
            <p:nvPr/>
          </p:nvSpPr>
          <p:spPr>
            <a:xfrm>
              <a:off x="0" y="4567732"/>
              <a:ext cx="4546693" cy="715617"/>
            </a:xfrm>
            <a:prstGeom prst="rect">
              <a:avLst/>
            </a:prstGeom>
            <a:solidFill>
              <a:srgbClr val="C55A1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heers" id="295" name="Google Shape;295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0813" y="4702127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6" name="Google Shape;296;p7"/>
            <p:cNvSpPr txBox="1"/>
            <p:nvPr/>
          </p:nvSpPr>
          <p:spPr>
            <a:xfrm>
              <a:off x="313892" y="4785837"/>
              <a:ext cx="3798496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1" algn="r">
                <a:spcBef>
                  <a:spcPts val="0"/>
                </a:spcBef>
                <a:spcAft>
                  <a:spcPts val="0"/>
                </a:spcAft>
                <a:buClr>
                  <a:srgbClr val="F2F2F2"/>
                </a:buClr>
                <a:buSzPts val="1600"/>
                <a:buFont typeface="Noto Sans Symbols"/>
                <a:buChar char="❑"/>
              </a:pPr>
              <a:r>
                <a:rPr lang="ar-EG" sz="1600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rPr>
                <a:t>لاحظ اهتزاز المسطرة ينشأ صوت</a:t>
              </a:r>
              <a:endParaRPr sz="16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7"/>
          <p:cNvGrpSpPr/>
          <p:nvPr/>
        </p:nvGrpSpPr>
        <p:grpSpPr>
          <a:xfrm>
            <a:off x="7855581" y="2626971"/>
            <a:ext cx="3539885" cy="3901358"/>
            <a:chOff x="7855581" y="2626971"/>
            <a:chExt cx="3539885" cy="3901358"/>
          </a:xfrm>
        </p:grpSpPr>
        <p:sp>
          <p:nvSpPr>
            <p:cNvPr id="298" name="Google Shape;298;p7"/>
            <p:cNvSpPr/>
            <p:nvPr/>
          </p:nvSpPr>
          <p:spPr>
            <a:xfrm>
              <a:off x="7855581" y="2626971"/>
              <a:ext cx="2557669" cy="255766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 rot="2661194">
              <a:off x="8934560" y="2877841"/>
              <a:ext cx="1567101" cy="3195866"/>
            </a:xfrm>
            <a:custGeom>
              <a:rect b="b" l="l" r="r" t="t"/>
              <a:pathLst>
                <a:path extrusionOk="0" h="3195866" w="1567101">
                  <a:moveTo>
                    <a:pt x="0" y="0"/>
                  </a:moveTo>
                  <a:lnTo>
                    <a:pt x="138994" y="8209"/>
                  </a:lnTo>
                  <a:cubicBezTo>
                    <a:pt x="495410" y="46393"/>
                    <a:pt x="841192" y="204015"/>
                    <a:pt x="1111350" y="480341"/>
                  </a:cubicBezTo>
                  <a:cubicBezTo>
                    <a:pt x="1728853" y="1111946"/>
                    <a:pt x="1717422" y="2124547"/>
                    <a:pt x="1085818" y="2742051"/>
                  </a:cubicBezTo>
                  <a:cubicBezTo>
                    <a:pt x="809491" y="3012208"/>
                    <a:pt x="460239" y="3161984"/>
                    <a:pt x="103052" y="3192112"/>
                  </a:cubicBezTo>
                  <a:lnTo>
                    <a:pt x="0" y="3195866"/>
                  </a:lnTo>
                  <a:lnTo>
                    <a:pt x="0" y="3021681"/>
                  </a:lnTo>
                  <a:lnTo>
                    <a:pt x="88307" y="3018464"/>
                  </a:lnTo>
                  <a:cubicBezTo>
                    <a:pt x="406575" y="2991619"/>
                    <a:pt x="717772" y="2858163"/>
                    <a:pt x="963991" y="2617442"/>
                  </a:cubicBezTo>
                  <a:cubicBezTo>
                    <a:pt x="1526775" y="2067222"/>
                    <a:pt x="1536960" y="1164953"/>
                    <a:pt x="986740" y="602169"/>
                  </a:cubicBezTo>
                  <a:cubicBezTo>
                    <a:pt x="746019" y="355950"/>
                    <a:pt x="437914" y="215503"/>
                    <a:pt x="120333" y="181481"/>
                  </a:cubicBezTo>
                  <a:lnTo>
                    <a:pt x="0" y="1743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8445200" y="6120825"/>
              <a:ext cx="1431436" cy="407504"/>
            </a:xfrm>
            <a:custGeom>
              <a:rect b="b" l="l" r="r" t="t"/>
              <a:pathLst>
                <a:path extrusionOk="0" h="569844" w="1166192">
                  <a:moveTo>
                    <a:pt x="583096" y="0"/>
                  </a:moveTo>
                  <a:cubicBezTo>
                    <a:pt x="905131" y="0"/>
                    <a:pt x="1166192" y="255128"/>
                    <a:pt x="1166192" y="569844"/>
                  </a:cubicBezTo>
                  <a:lnTo>
                    <a:pt x="0" y="569844"/>
                  </a:lnTo>
                  <a:cubicBezTo>
                    <a:pt x="0" y="255128"/>
                    <a:pt x="261061" y="0"/>
                    <a:pt x="583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9081406" y="5391540"/>
              <a:ext cx="159025" cy="774591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2" name="Google Shape;302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1244" y="6267759"/>
            <a:ext cx="401163" cy="401163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ar-EG" sz="1600">
                <a:solidFill>
                  <a:srgbClr val="0070C0"/>
                </a:solidFill>
              </a:rPr>
              <a:t>‹#›</a:t>
            </a:fld>
            <a:endParaRPr b="1">
              <a:solidFill>
                <a:srgbClr val="0070C0"/>
              </a:solidFill>
            </a:endParaRPr>
          </a:p>
        </p:txBody>
      </p:sp>
      <p:grpSp>
        <p:nvGrpSpPr>
          <p:cNvPr id="304" name="Google Shape;304;p7"/>
          <p:cNvGrpSpPr/>
          <p:nvPr/>
        </p:nvGrpSpPr>
        <p:grpSpPr>
          <a:xfrm>
            <a:off x="8209001" y="453202"/>
            <a:ext cx="3241593" cy="668927"/>
            <a:chOff x="8209001" y="453202"/>
            <a:chExt cx="3241593" cy="668927"/>
          </a:xfrm>
        </p:grpSpPr>
        <p:sp>
          <p:nvSpPr>
            <p:cNvPr id="305" name="Google Shape;305;p7"/>
            <p:cNvSpPr/>
            <p:nvPr/>
          </p:nvSpPr>
          <p:spPr>
            <a:xfrm>
              <a:off x="8209001" y="543144"/>
              <a:ext cx="324159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EG" sz="28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تجربة الطاقة الصوتية</a:t>
              </a:r>
              <a:endParaRPr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8243778" y="453202"/>
              <a:ext cx="3167744" cy="668927"/>
            </a:xfrm>
            <a:prstGeom prst="roundRect">
              <a:avLst>
                <a:gd fmla="val 50000" name="adj"/>
              </a:avLst>
            </a:prstGeom>
            <a:noFill/>
            <a:ln cap="flat" cmpd="sng" w="381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7" name="Google Shape;307;p7"/>
          <p:cNvSpPr txBox="1"/>
          <p:nvPr/>
        </p:nvSpPr>
        <p:spPr>
          <a:xfrm>
            <a:off x="7965179" y="3466942"/>
            <a:ext cx="241648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الخطوات</a:t>
            </a:r>
            <a:endParaRPr sz="4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7"/>
          <p:cNvSpPr txBox="1"/>
          <p:nvPr/>
        </p:nvSpPr>
        <p:spPr>
          <a:xfrm rot="-5400000">
            <a:off x="-477786" y="1457350"/>
            <a:ext cx="1457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8FAADC"/>
                </a:solidFill>
                <a:latin typeface="Arial"/>
                <a:ea typeface="Arial"/>
                <a:cs typeface="Arial"/>
                <a:sym typeface="Arial"/>
              </a:rPr>
              <a:t>الاهداف</a:t>
            </a:r>
            <a:endParaRPr b="1" sz="1600">
              <a:solidFill>
                <a:srgbClr val="8FAA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7"/>
          <p:cNvSpPr txBox="1"/>
          <p:nvPr/>
        </p:nvSpPr>
        <p:spPr>
          <a:xfrm rot="-5400000">
            <a:off x="-477786" y="2482992"/>
            <a:ext cx="1457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9FB6E1"/>
                </a:solidFill>
                <a:latin typeface="Arial"/>
                <a:ea typeface="Arial"/>
                <a:cs typeface="Arial"/>
                <a:sym typeface="Arial"/>
              </a:rPr>
              <a:t>الطاقة</a:t>
            </a:r>
            <a:endParaRPr b="1" sz="1600">
              <a:solidFill>
                <a:srgbClr val="9FB6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7"/>
          <p:cNvSpPr txBox="1"/>
          <p:nvPr/>
        </p:nvSpPr>
        <p:spPr>
          <a:xfrm rot="-5400000">
            <a:off x="-477785" y="3709686"/>
            <a:ext cx="1457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صور الطاقة</a:t>
            </a:r>
            <a:endParaRPr b="1" sz="1600">
              <a:solidFill>
                <a:srgbClr val="2F55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7"/>
          <p:cNvSpPr txBox="1"/>
          <p:nvPr/>
        </p:nvSpPr>
        <p:spPr>
          <a:xfrm rot="-5400000">
            <a:off x="-477785" y="5033921"/>
            <a:ext cx="1457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8DA9DB"/>
                </a:solidFill>
                <a:latin typeface="Arial"/>
                <a:ea typeface="Arial"/>
                <a:cs typeface="Arial"/>
                <a:sym typeface="Arial"/>
              </a:rPr>
              <a:t>تحولات الطاقة</a:t>
            </a:r>
            <a:endParaRPr b="1" sz="1600">
              <a:solidFill>
                <a:srgbClr val="8DA9D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7">
            <a:hlinkClick action="ppaction://hlinkshowjump?jump=previousslide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2274" y="189078"/>
            <a:ext cx="279552" cy="48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7">
            <a:hlinkClick action="ppaction://hlinkshowjump?jump=nextslide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11725969" y="180839"/>
            <a:ext cx="279552" cy="48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7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555604" y="2000007"/>
            <a:ext cx="528687" cy="52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7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531815" y="3835506"/>
            <a:ext cx="5762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7">
            <a:hlinkClick action="ppaction://hlinksldjump"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1557695" y="6206085"/>
            <a:ext cx="524509" cy="524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8"/>
          <p:cNvSpPr/>
          <p:nvPr/>
        </p:nvSpPr>
        <p:spPr>
          <a:xfrm>
            <a:off x="6364534" y="1400767"/>
            <a:ext cx="5433744" cy="5433744"/>
          </a:xfrm>
          <a:prstGeom prst="ellipse">
            <a:avLst/>
          </a:prstGeom>
          <a:gradFill>
            <a:gsLst>
              <a:gs pos="0">
                <a:schemeClr val="lt1"/>
              </a:gs>
              <a:gs pos="31000">
                <a:schemeClr val="lt1"/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8"/>
          <p:cNvSpPr/>
          <p:nvPr/>
        </p:nvSpPr>
        <p:spPr>
          <a:xfrm>
            <a:off x="7694492" y="3377455"/>
            <a:ext cx="589619" cy="357809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8"/>
          <p:cNvSpPr/>
          <p:nvPr/>
        </p:nvSpPr>
        <p:spPr>
          <a:xfrm>
            <a:off x="7694491" y="3845548"/>
            <a:ext cx="589619" cy="352918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8"/>
          <p:cNvSpPr/>
          <p:nvPr/>
        </p:nvSpPr>
        <p:spPr>
          <a:xfrm>
            <a:off x="6172200" y="2372651"/>
            <a:ext cx="1522291" cy="1362613"/>
          </a:xfrm>
          <a:custGeom>
            <a:rect b="b" l="l" r="r" t="t"/>
            <a:pathLst>
              <a:path extrusionOk="0" h="1362613" w="1522291">
                <a:moveTo>
                  <a:pt x="1522286" y="0"/>
                </a:moveTo>
                <a:lnTo>
                  <a:pt x="1522291" y="0"/>
                </a:lnTo>
                <a:lnTo>
                  <a:pt x="1522291" y="715617"/>
                </a:lnTo>
                <a:lnTo>
                  <a:pt x="1522290" y="715617"/>
                </a:lnTo>
                <a:lnTo>
                  <a:pt x="1522290" y="1362613"/>
                </a:lnTo>
                <a:lnTo>
                  <a:pt x="0" y="715617"/>
                </a:lnTo>
                <a:lnTo>
                  <a:pt x="1" y="715617"/>
                </a:lnTo>
                <a:lnTo>
                  <a:pt x="1" y="1"/>
                </a:lnTo>
                <a:lnTo>
                  <a:pt x="1522286" y="1009061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8"/>
          <p:cNvSpPr/>
          <p:nvPr/>
        </p:nvSpPr>
        <p:spPr>
          <a:xfrm>
            <a:off x="6172200" y="3482848"/>
            <a:ext cx="1522289" cy="715617"/>
          </a:xfrm>
          <a:custGeom>
            <a:rect b="b" l="l" r="r" t="t"/>
            <a:pathLst>
              <a:path extrusionOk="0" h="715617" w="1522289">
                <a:moveTo>
                  <a:pt x="0" y="0"/>
                </a:moveTo>
                <a:lnTo>
                  <a:pt x="4" y="0"/>
                </a:lnTo>
                <a:lnTo>
                  <a:pt x="1522289" y="365749"/>
                </a:lnTo>
                <a:lnTo>
                  <a:pt x="1522289" y="715617"/>
                </a:lnTo>
                <a:lnTo>
                  <a:pt x="0" y="715617"/>
                </a:lnTo>
                <a:close/>
              </a:path>
            </a:pathLst>
          </a:custGeom>
          <a:solidFill>
            <a:srgbClr val="A8D0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6" name="Google Shape;326;p8"/>
          <p:cNvGrpSpPr/>
          <p:nvPr/>
        </p:nvGrpSpPr>
        <p:grpSpPr>
          <a:xfrm>
            <a:off x="1282048" y="2372651"/>
            <a:ext cx="4890152" cy="715617"/>
            <a:chOff x="-343459" y="2347338"/>
            <a:chExt cx="4890152" cy="715617"/>
          </a:xfrm>
        </p:grpSpPr>
        <p:sp>
          <p:nvSpPr>
            <p:cNvPr id="327" name="Google Shape;327;p8"/>
            <p:cNvSpPr/>
            <p:nvPr/>
          </p:nvSpPr>
          <p:spPr>
            <a:xfrm>
              <a:off x="0" y="2347338"/>
              <a:ext cx="4546693" cy="715617"/>
            </a:xfrm>
            <a:prstGeom prst="rect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Business Growth" id="328" name="Google Shape;328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0813" y="2571444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9" name="Google Shape;329;p8"/>
            <p:cNvSpPr txBox="1"/>
            <p:nvPr/>
          </p:nvSpPr>
          <p:spPr>
            <a:xfrm>
              <a:off x="-343459" y="2474313"/>
              <a:ext cx="379849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1" algn="r">
                <a:spcBef>
                  <a:spcPts val="0"/>
                </a:spcBef>
                <a:spcAft>
                  <a:spcPts val="0"/>
                </a:spcAft>
                <a:buClr>
                  <a:srgbClr val="F2F2F2"/>
                </a:buClr>
                <a:buSzPts val="2400"/>
                <a:buFont typeface="Noto Sans Symbols"/>
                <a:buChar char="❑"/>
              </a:pPr>
              <a:r>
                <a:rPr lang="ar-EG" sz="2400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rPr>
                <a:t>شوكة رنانة</a:t>
              </a:r>
              <a:endParaRPr sz="24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0" name="Google Shape;330;p8"/>
          <p:cNvGrpSpPr/>
          <p:nvPr/>
        </p:nvGrpSpPr>
        <p:grpSpPr>
          <a:xfrm>
            <a:off x="904973" y="3482848"/>
            <a:ext cx="5267227" cy="715617"/>
            <a:chOff x="-720534" y="3457535"/>
            <a:chExt cx="5267227" cy="715617"/>
          </a:xfrm>
        </p:grpSpPr>
        <p:sp>
          <p:nvSpPr>
            <p:cNvPr id="331" name="Google Shape;331;p8"/>
            <p:cNvSpPr/>
            <p:nvPr/>
          </p:nvSpPr>
          <p:spPr>
            <a:xfrm>
              <a:off x="0" y="3457535"/>
              <a:ext cx="4546693" cy="715617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atellite dish" id="332" name="Google Shape;332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2822" y="3593957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3" name="Google Shape;333;p8"/>
            <p:cNvSpPr txBox="1"/>
            <p:nvPr/>
          </p:nvSpPr>
          <p:spPr>
            <a:xfrm>
              <a:off x="-720534" y="3584510"/>
              <a:ext cx="412764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1" algn="r">
                <a:spcBef>
                  <a:spcPts val="0"/>
                </a:spcBef>
                <a:spcAft>
                  <a:spcPts val="0"/>
                </a:spcAft>
                <a:buClr>
                  <a:srgbClr val="F2F2F2"/>
                </a:buClr>
                <a:buSzPts val="2400"/>
                <a:buFont typeface="Noto Sans Symbols"/>
                <a:buChar char="❑"/>
              </a:pPr>
              <a:r>
                <a:rPr lang="ar-EG" sz="2400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rPr>
                <a:t>منضدة خشبية</a:t>
              </a:r>
              <a:endParaRPr/>
            </a:p>
          </p:txBody>
        </p:sp>
      </p:grpSp>
      <p:grpSp>
        <p:nvGrpSpPr>
          <p:cNvPr id="334" name="Google Shape;334;p8"/>
          <p:cNvGrpSpPr/>
          <p:nvPr/>
        </p:nvGrpSpPr>
        <p:grpSpPr>
          <a:xfrm>
            <a:off x="7855581" y="2626971"/>
            <a:ext cx="3539885" cy="3901358"/>
            <a:chOff x="7855581" y="2626971"/>
            <a:chExt cx="3539885" cy="3901358"/>
          </a:xfrm>
        </p:grpSpPr>
        <p:sp>
          <p:nvSpPr>
            <p:cNvPr id="335" name="Google Shape;335;p8"/>
            <p:cNvSpPr/>
            <p:nvPr/>
          </p:nvSpPr>
          <p:spPr>
            <a:xfrm>
              <a:off x="7855581" y="2626971"/>
              <a:ext cx="2557669" cy="255766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8"/>
            <p:cNvSpPr/>
            <p:nvPr/>
          </p:nvSpPr>
          <p:spPr>
            <a:xfrm rot="2661194">
              <a:off x="8934560" y="2877841"/>
              <a:ext cx="1567101" cy="3195866"/>
            </a:xfrm>
            <a:custGeom>
              <a:rect b="b" l="l" r="r" t="t"/>
              <a:pathLst>
                <a:path extrusionOk="0" h="3195866" w="1567101">
                  <a:moveTo>
                    <a:pt x="0" y="0"/>
                  </a:moveTo>
                  <a:lnTo>
                    <a:pt x="138994" y="8209"/>
                  </a:lnTo>
                  <a:cubicBezTo>
                    <a:pt x="495410" y="46393"/>
                    <a:pt x="841192" y="204015"/>
                    <a:pt x="1111350" y="480341"/>
                  </a:cubicBezTo>
                  <a:cubicBezTo>
                    <a:pt x="1728853" y="1111946"/>
                    <a:pt x="1717422" y="2124547"/>
                    <a:pt x="1085818" y="2742051"/>
                  </a:cubicBezTo>
                  <a:cubicBezTo>
                    <a:pt x="809491" y="3012208"/>
                    <a:pt x="460239" y="3161984"/>
                    <a:pt x="103052" y="3192112"/>
                  </a:cubicBezTo>
                  <a:lnTo>
                    <a:pt x="0" y="3195866"/>
                  </a:lnTo>
                  <a:lnTo>
                    <a:pt x="0" y="3021681"/>
                  </a:lnTo>
                  <a:lnTo>
                    <a:pt x="88307" y="3018464"/>
                  </a:lnTo>
                  <a:cubicBezTo>
                    <a:pt x="406575" y="2991619"/>
                    <a:pt x="717772" y="2858163"/>
                    <a:pt x="963991" y="2617442"/>
                  </a:cubicBezTo>
                  <a:cubicBezTo>
                    <a:pt x="1526775" y="2067222"/>
                    <a:pt x="1536960" y="1164953"/>
                    <a:pt x="986740" y="602169"/>
                  </a:cubicBezTo>
                  <a:cubicBezTo>
                    <a:pt x="746019" y="355950"/>
                    <a:pt x="437914" y="215503"/>
                    <a:pt x="120333" y="181481"/>
                  </a:cubicBezTo>
                  <a:lnTo>
                    <a:pt x="0" y="1743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8445200" y="6120825"/>
              <a:ext cx="1431436" cy="407504"/>
            </a:xfrm>
            <a:custGeom>
              <a:rect b="b" l="l" r="r" t="t"/>
              <a:pathLst>
                <a:path extrusionOk="0" h="569844" w="1166192">
                  <a:moveTo>
                    <a:pt x="583096" y="0"/>
                  </a:moveTo>
                  <a:cubicBezTo>
                    <a:pt x="905131" y="0"/>
                    <a:pt x="1166192" y="255128"/>
                    <a:pt x="1166192" y="569844"/>
                  </a:cubicBezTo>
                  <a:lnTo>
                    <a:pt x="0" y="569844"/>
                  </a:lnTo>
                  <a:cubicBezTo>
                    <a:pt x="0" y="255128"/>
                    <a:pt x="261061" y="0"/>
                    <a:pt x="583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9081406" y="5391540"/>
              <a:ext cx="159025" cy="774591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9" name="Google Shape;33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1244" y="6267759"/>
            <a:ext cx="401163" cy="401163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ar-EG" sz="1600">
                <a:solidFill>
                  <a:srgbClr val="0070C0"/>
                </a:solidFill>
              </a:rPr>
              <a:t>‹#›</a:t>
            </a:fld>
            <a:endParaRPr b="1">
              <a:solidFill>
                <a:srgbClr val="0070C0"/>
              </a:solidFill>
            </a:endParaRPr>
          </a:p>
        </p:txBody>
      </p:sp>
      <p:grpSp>
        <p:nvGrpSpPr>
          <p:cNvPr id="341" name="Google Shape;341;p8"/>
          <p:cNvGrpSpPr/>
          <p:nvPr/>
        </p:nvGrpSpPr>
        <p:grpSpPr>
          <a:xfrm>
            <a:off x="7855582" y="453202"/>
            <a:ext cx="3595016" cy="668927"/>
            <a:chOff x="8209004" y="453202"/>
            <a:chExt cx="3241593" cy="668927"/>
          </a:xfrm>
        </p:grpSpPr>
        <p:sp>
          <p:nvSpPr>
            <p:cNvPr id="342" name="Google Shape;342;p8"/>
            <p:cNvSpPr/>
            <p:nvPr/>
          </p:nvSpPr>
          <p:spPr>
            <a:xfrm>
              <a:off x="8209004" y="543144"/>
              <a:ext cx="324159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EG" sz="28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تجربة الطاقة الصوتية</a:t>
              </a:r>
              <a:endParaRPr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8243778" y="453202"/>
              <a:ext cx="3167744" cy="668927"/>
            </a:xfrm>
            <a:prstGeom prst="roundRect">
              <a:avLst>
                <a:gd fmla="val 50000" name="adj"/>
              </a:avLst>
            </a:prstGeom>
            <a:noFill/>
            <a:ln cap="flat" cmpd="sng" w="381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4" name="Google Shape;344;p8"/>
          <p:cNvSpPr txBox="1"/>
          <p:nvPr/>
        </p:nvSpPr>
        <p:spPr>
          <a:xfrm>
            <a:off x="8182521" y="3466942"/>
            <a:ext cx="211980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الادوات</a:t>
            </a:r>
            <a:endParaRPr sz="4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8"/>
          <p:cNvSpPr txBox="1"/>
          <p:nvPr/>
        </p:nvSpPr>
        <p:spPr>
          <a:xfrm rot="-5400000">
            <a:off x="-477786" y="1457350"/>
            <a:ext cx="1457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8FAADC"/>
                </a:solidFill>
                <a:latin typeface="Arial"/>
                <a:ea typeface="Arial"/>
                <a:cs typeface="Arial"/>
                <a:sym typeface="Arial"/>
              </a:rPr>
              <a:t>الاهداف</a:t>
            </a:r>
            <a:endParaRPr b="1" sz="1600">
              <a:solidFill>
                <a:srgbClr val="8FAA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8"/>
          <p:cNvSpPr txBox="1"/>
          <p:nvPr/>
        </p:nvSpPr>
        <p:spPr>
          <a:xfrm rot="-5400000">
            <a:off x="-477786" y="2482992"/>
            <a:ext cx="1457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9FB6E1"/>
                </a:solidFill>
                <a:latin typeface="Arial"/>
                <a:ea typeface="Arial"/>
                <a:cs typeface="Arial"/>
                <a:sym typeface="Arial"/>
              </a:rPr>
              <a:t>الطاقة</a:t>
            </a:r>
            <a:endParaRPr b="1" sz="1600">
              <a:solidFill>
                <a:srgbClr val="9FB6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8"/>
          <p:cNvSpPr txBox="1"/>
          <p:nvPr/>
        </p:nvSpPr>
        <p:spPr>
          <a:xfrm rot="-5400000">
            <a:off x="-477785" y="3709686"/>
            <a:ext cx="1457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صور الطاقة</a:t>
            </a:r>
            <a:endParaRPr b="1" sz="1600">
              <a:solidFill>
                <a:srgbClr val="2F55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8"/>
          <p:cNvSpPr txBox="1"/>
          <p:nvPr/>
        </p:nvSpPr>
        <p:spPr>
          <a:xfrm rot="-5400000">
            <a:off x="-477785" y="5033921"/>
            <a:ext cx="1457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8DA9DB"/>
                </a:solidFill>
                <a:latin typeface="Arial"/>
                <a:ea typeface="Arial"/>
                <a:cs typeface="Arial"/>
                <a:sym typeface="Arial"/>
              </a:rPr>
              <a:t>تحولات الطاقة</a:t>
            </a:r>
            <a:endParaRPr b="1" sz="1600">
              <a:solidFill>
                <a:srgbClr val="8DA9D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8">
            <a:hlinkClick action="ppaction://hlinkshowjump?jump=previousslide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2274" y="189078"/>
            <a:ext cx="279552" cy="48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8">
            <a:hlinkClick action="ppaction://hlinkshowjump?jump=nextslide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11725969" y="180839"/>
            <a:ext cx="279552" cy="48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8">
            <a:hlinkClick action="ppaction://hlinksldjump"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555604" y="2000007"/>
            <a:ext cx="528687" cy="52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8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531815" y="3835506"/>
            <a:ext cx="5762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8">
            <a:hlinkClick action="ppaction://hlinksldjump"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1557695" y="6206085"/>
            <a:ext cx="524509" cy="524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9"/>
          <p:cNvSpPr/>
          <p:nvPr/>
        </p:nvSpPr>
        <p:spPr>
          <a:xfrm>
            <a:off x="6364534" y="1400767"/>
            <a:ext cx="5433744" cy="5433744"/>
          </a:xfrm>
          <a:prstGeom prst="ellipse">
            <a:avLst/>
          </a:prstGeom>
          <a:gradFill>
            <a:gsLst>
              <a:gs pos="0">
                <a:schemeClr val="lt1"/>
              </a:gs>
              <a:gs pos="31000">
                <a:schemeClr val="lt1"/>
              </a:gs>
              <a:gs pos="6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9"/>
          <p:cNvSpPr/>
          <p:nvPr/>
        </p:nvSpPr>
        <p:spPr>
          <a:xfrm>
            <a:off x="7694492" y="3377455"/>
            <a:ext cx="589619" cy="357809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9"/>
          <p:cNvSpPr/>
          <p:nvPr/>
        </p:nvSpPr>
        <p:spPr>
          <a:xfrm>
            <a:off x="7694491" y="3845548"/>
            <a:ext cx="589619" cy="352918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9"/>
          <p:cNvSpPr/>
          <p:nvPr/>
        </p:nvSpPr>
        <p:spPr>
          <a:xfrm>
            <a:off x="7693514" y="4313639"/>
            <a:ext cx="590596" cy="357809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9"/>
          <p:cNvSpPr/>
          <p:nvPr/>
        </p:nvSpPr>
        <p:spPr>
          <a:xfrm>
            <a:off x="6172200" y="2372651"/>
            <a:ext cx="1522291" cy="1362613"/>
          </a:xfrm>
          <a:custGeom>
            <a:rect b="b" l="l" r="r" t="t"/>
            <a:pathLst>
              <a:path extrusionOk="0" h="1362613" w="1522291">
                <a:moveTo>
                  <a:pt x="1522286" y="0"/>
                </a:moveTo>
                <a:lnTo>
                  <a:pt x="1522291" y="0"/>
                </a:lnTo>
                <a:lnTo>
                  <a:pt x="1522291" y="715617"/>
                </a:lnTo>
                <a:lnTo>
                  <a:pt x="1522290" y="715617"/>
                </a:lnTo>
                <a:lnTo>
                  <a:pt x="1522290" y="1362613"/>
                </a:lnTo>
                <a:lnTo>
                  <a:pt x="0" y="715617"/>
                </a:lnTo>
                <a:lnTo>
                  <a:pt x="1" y="715617"/>
                </a:lnTo>
                <a:lnTo>
                  <a:pt x="1" y="1"/>
                </a:lnTo>
                <a:lnTo>
                  <a:pt x="1522286" y="1009061"/>
                </a:ln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9"/>
          <p:cNvSpPr/>
          <p:nvPr/>
        </p:nvSpPr>
        <p:spPr>
          <a:xfrm>
            <a:off x="6172200" y="3482848"/>
            <a:ext cx="1522289" cy="715617"/>
          </a:xfrm>
          <a:custGeom>
            <a:rect b="b" l="l" r="r" t="t"/>
            <a:pathLst>
              <a:path extrusionOk="0" h="715617" w="1522289">
                <a:moveTo>
                  <a:pt x="0" y="0"/>
                </a:moveTo>
                <a:lnTo>
                  <a:pt x="4" y="0"/>
                </a:lnTo>
                <a:lnTo>
                  <a:pt x="1522289" y="365749"/>
                </a:lnTo>
                <a:lnTo>
                  <a:pt x="1522289" y="715617"/>
                </a:lnTo>
                <a:lnTo>
                  <a:pt x="0" y="715617"/>
                </a:lnTo>
                <a:close/>
              </a:path>
            </a:pathLst>
          </a:custGeom>
          <a:solidFill>
            <a:srgbClr val="A8D0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9"/>
          <p:cNvSpPr/>
          <p:nvPr/>
        </p:nvSpPr>
        <p:spPr>
          <a:xfrm>
            <a:off x="6154240" y="4313639"/>
            <a:ext cx="1539273" cy="995022"/>
          </a:xfrm>
          <a:custGeom>
            <a:rect b="b" l="l" r="r" t="t"/>
            <a:pathLst>
              <a:path extrusionOk="0" h="995022" w="1528972">
                <a:moveTo>
                  <a:pt x="1528972" y="0"/>
                </a:moveTo>
                <a:lnTo>
                  <a:pt x="1528972" y="279405"/>
                </a:lnTo>
                <a:lnTo>
                  <a:pt x="1528972" y="281386"/>
                </a:lnTo>
                <a:lnTo>
                  <a:pt x="1528972" y="995022"/>
                </a:lnTo>
                <a:lnTo>
                  <a:pt x="1528971" y="995022"/>
                </a:lnTo>
                <a:lnTo>
                  <a:pt x="1528971" y="357808"/>
                </a:lnTo>
                <a:lnTo>
                  <a:pt x="7660" y="994612"/>
                </a:lnTo>
                <a:lnTo>
                  <a:pt x="7660" y="281386"/>
                </a:lnTo>
                <a:lnTo>
                  <a:pt x="0" y="281386"/>
                </a:lnTo>
                <a:lnTo>
                  <a:pt x="7660" y="279977"/>
                </a:lnTo>
                <a:lnTo>
                  <a:pt x="7660" y="279405"/>
                </a:lnTo>
                <a:lnTo>
                  <a:pt x="10764" y="279405"/>
                </a:lnTo>
                <a:close/>
              </a:path>
            </a:pathLst>
          </a:custGeom>
          <a:solidFill>
            <a:srgbClr val="F4B08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5" name="Google Shape;365;p9"/>
          <p:cNvGrpSpPr/>
          <p:nvPr/>
        </p:nvGrpSpPr>
        <p:grpSpPr>
          <a:xfrm>
            <a:off x="1625507" y="2372651"/>
            <a:ext cx="4546693" cy="715617"/>
            <a:chOff x="0" y="2347338"/>
            <a:chExt cx="4546693" cy="715617"/>
          </a:xfrm>
        </p:grpSpPr>
        <p:sp>
          <p:nvSpPr>
            <p:cNvPr id="366" name="Google Shape;366;p9"/>
            <p:cNvSpPr/>
            <p:nvPr/>
          </p:nvSpPr>
          <p:spPr>
            <a:xfrm>
              <a:off x="0" y="2347338"/>
              <a:ext cx="4546693" cy="715617"/>
            </a:xfrm>
            <a:prstGeom prst="rect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Business Growth" id="367" name="Google Shape;367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0813" y="2571444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8" name="Google Shape;368;p9"/>
            <p:cNvSpPr txBox="1"/>
            <p:nvPr/>
          </p:nvSpPr>
          <p:spPr>
            <a:xfrm>
              <a:off x="195124" y="2412758"/>
              <a:ext cx="4121557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1" algn="ctr">
                <a:spcBef>
                  <a:spcPts val="0"/>
                </a:spcBef>
                <a:spcAft>
                  <a:spcPts val="0"/>
                </a:spcAft>
                <a:buClr>
                  <a:srgbClr val="F2F2F2"/>
                </a:buClr>
                <a:buSzPts val="1600"/>
                <a:buFont typeface="Noto Sans Symbols"/>
                <a:buChar char="❑"/>
              </a:pPr>
              <a:r>
                <a:rPr lang="ar-EG" sz="1600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rPr>
                <a:t>أمسك مقبض الشوكة و أطرقها على منضدة خشبية</a:t>
              </a:r>
              <a:endParaRPr sz="16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9" name="Google Shape;369;p9"/>
          <p:cNvGrpSpPr/>
          <p:nvPr/>
        </p:nvGrpSpPr>
        <p:grpSpPr>
          <a:xfrm>
            <a:off x="1625507" y="3482848"/>
            <a:ext cx="4546693" cy="715617"/>
            <a:chOff x="0" y="3457535"/>
            <a:chExt cx="4546693" cy="715617"/>
          </a:xfrm>
        </p:grpSpPr>
        <p:sp>
          <p:nvSpPr>
            <p:cNvPr id="370" name="Google Shape;370;p9"/>
            <p:cNvSpPr/>
            <p:nvPr/>
          </p:nvSpPr>
          <p:spPr>
            <a:xfrm>
              <a:off x="0" y="3457535"/>
              <a:ext cx="4546693" cy="715617"/>
            </a:xfrm>
            <a:prstGeom prst="rect">
              <a:avLst/>
            </a:prstGeom>
            <a:solidFill>
              <a:srgbClr val="5481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Satellite dish" id="371" name="Google Shape;371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2822" y="3593957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2" name="Google Shape;372;p9"/>
            <p:cNvSpPr txBox="1"/>
            <p:nvPr/>
          </p:nvSpPr>
          <p:spPr>
            <a:xfrm>
              <a:off x="132997" y="3646066"/>
              <a:ext cx="4127644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1" algn="r">
                <a:spcBef>
                  <a:spcPts val="0"/>
                </a:spcBef>
                <a:spcAft>
                  <a:spcPts val="0"/>
                </a:spcAft>
                <a:buClr>
                  <a:srgbClr val="F2F2F2"/>
                </a:buClr>
                <a:buSzPts val="1600"/>
                <a:buFont typeface="Noto Sans Symbols"/>
                <a:buChar char="❑"/>
              </a:pPr>
              <a:r>
                <a:rPr lang="ar-EG" sz="1600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rPr>
                <a:t>قرب فرعى الشوكة من أحد أذنيك بسرعة</a:t>
              </a:r>
              <a:endParaRPr sz="16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3" name="Google Shape;373;p9"/>
          <p:cNvGrpSpPr/>
          <p:nvPr/>
        </p:nvGrpSpPr>
        <p:grpSpPr>
          <a:xfrm>
            <a:off x="1625507" y="4593045"/>
            <a:ext cx="4546693" cy="715617"/>
            <a:chOff x="0" y="4567732"/>
            <a:chExt cx="4546693" cy="715617"/>
          </a:xfrm>
        </p:grpSpPr>
        <p:sp>
          <p:nvSpPr>
            <p:cNvPr id="374" name="Google Shape;374;p9"/>
            <p:cNvSpPr/>
            <p:nvPr/>
          </p:nvSpPr>
          <p:spPr>
            <a:xfrm>
              <a:off x="0" y="4567732"/>
              <a:ext cx="4546693" cy="715617"/>
            </a:xfrm>
            <a:prstGeom prst="rect">
              <a:avLst/>
            </a:prstGeom>
            <a:solidFill>
              <a:srgbClr val="C55A1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heers" id="375" name="Google Shape;375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0813" y="4702127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6" name="Google Shape;376;p9"/>
            <p:cNvSpPr txBox="1"/>
            <p:nvPr/>
          </p:nvSpPr>
          <p:spPr>
            <a:xfrm>
              <a:off x="285902" y="4640556"/>
              <a:ext cx="3798496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85750" lvl="0" marL="285750" marR="0" rtl="1" algn="ctr">
                <a:spcBef>
                  <a:spcPts val="0"/>
                </a:spcBef>
                <a:spcAft>
                  <a:spcPts val="0"/>
                </a:spcAft>
                <a:buClr>
                  <a:srgbClr val="F2F2F2"/>
                </a:buClr>
                <a:buSzPts val="1600"/>
                <a:buFont typeface="Noto Sans Symbols"/>
                <a:buChar char="❑"/>
              </a:pPr>
              <a:r>
                <a:rPr lang="ar-EG" sz="1600">
                  <a:solidFill>
                    <a:srgbClr val="F2F2F2"/>
                  </a:solidFill>
                  <a:latin typeface="Arial"/>
                  <a:ea typeface="Arial"/>
                  <a:cs typeface="Arial"/>
                  <a:sym typeface="Arial"/>
                </a:rPr>
                <a:t>أنك تسمع صوت عند طرق الشوكة الرنانة و تشعر باهتزاز طرفيها عند لمسها</a:t>
              </a:r>
              <a:endParaRPr sz="160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" name="Google Shape;377;p9"/>
          <p:cNvGrpSpPr/>
          <p:nvPr/>
        </p:nvGrpSpPr>
        <p:grpSpPr>
          <a:xfrm>
            <a:off x="7855581" y="2626971"/>
            <a:ext cx="3539885" cy="3901358"/>
            <a:chOff x="7855581" y="2626971"/>
            <a:chExt cx="3539885" cy="3901358"/>
          </a:xfrm>
        </p:grpSpPr>
        <p:sp>
          <p:nvSpPr>
            <p:cNvPr id="378" name="Google Shape;378;p9"/>
            <p:cNvSpPr/>
            <p:nvPr/>
          </p:nvSpPr>
          <p:spPr>
            <a:xfrm>
              <a:off x="7855581" y="2626971"/>
              <a:ext cx="2557669" cy="2557669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9"/>
            <p:cNvSpPr/>
            <p:nvPr/>
          </p:nvSpPr>
          <p:spPr>
            <a:xfrm rot="2661194">
              <a:off x="8934560" y="2877841"/>
              <a:ext cx="1567101" cy="3195866"/>
            </a:xfrm>
            <a:custGeom>
              <a:rect b="b" l="l" r="r" t="t"/>
              <a:pathLst>
                <a:path extrusionOk="0" h="3195866" w="1567101">
                  <a:moveTo>
                    <a:pt x="0" y="0"/>
                  </a:moveTo>
                  <a:lnTo>
                    <a:pt x="138994" y="8209"/>
                  </a:lnTo>
                  <a:cubicBezTo>
                    <a:pt x="495410" y="46393"/>
                    <a:pt x="841192" y="204015"/>
                    <a:pt x="1111350" y="480341"/>
                  </a:cubicBezTo>
                  <a:cubicBezTo>
                    <a:pt x="1728853" y="1111946"/>
                    <a:pt x="1717422" y="2124547"/>
                    <a:pt x="1085818" y="2742051"/>
                  </a:cubicBezTo>
                  <a:cubicBezTo>
                    <a:pt x="809491" y="3012208"/>
                    <a:pt x="460239" y="3161984"/>
                    <a:pt x="103052" y="3192112"/>
                  </a:cubicBezTo>
                  <a:lnTo>
                    <a:pt x="0" y="3195866"/>
                  </a:lnTo>
                  <a:lnTo>
                    <a:pt x="0" y="3021681"/>
                  </a:lnTo>
                  <a:lnTo>
                    <a:pt x="88307" y="3018464"/>
                  </a:lnTo>
                  <a:cubicBezTo>
                    <a:pt x="406575" y="2991619"/>
                    <a:pt x="717772" y="2858163"/>
                    <a:pt x="963991" y="2617442"/>
                  </a:cubicBezTo>
                  <a:cubicBezTo>
                    <a:pt x="1526775" y="2067222"/>
                    <a:pt x="1536960" y="1164953"/>
                    <a:pt x="986740" y="602169"/>
                  </a:cubicBezTo>
                  <a:cubicBezTo>
                    <a:pt x="746019" y="355950"/>
                    <a:pt x="437914" y="215503"/>
                    <a:pt x="120333" y="181481"/>
                  </a:cubicBezTo>
                  <a:lnTo>
                    <a:pt x="0" y="17437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8445200" y="6120825"/>
              <a:ext cx="1431436" cy="407504"/>
            </a:xfrm>
            <a:custGeom>
              <a:rect b="b" l="l" r="r" t="t"/>
              <a:pathLst>
                <a:path extrusionOk="0" h="569844" w="1166192">
                  <a:moveTo>
                    <a:pt x="583096" y="0"/>
                  </a:moveTo>
                  <a:cubicBezTo>
                    <a:pt x="905131" y="0"/>
                    <a:pt x="1166192" y="255128"/>
                    <a:pt x="1166192" y="569844"/>
                  </a:cubicBezTo>
                  <a:lnTo>
                    <a:pt x="0" y="569844"/>
                  </a:lnTo>
                  <a:cubicBezTo>
                    <a:pt x="0" y="255128"/>
                    <a:pt x="261061" y="0"/>
                    <a:pt x="583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9081406" y="5391540"/>
              <a:ext cx="159025" cy="774591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2" name="Google Shape;382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11244" y="6267759"/>
            <a:ext cx="401163" cy="401163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ar-EG" sz="1600">
                <a:solidFill>
                  <a:srgbClr val="0070C0"/>
                </a:solidFill>
              </a:rPr>
              <a:t>‹#›</a:t>
            </a:fld>
            <a:endParaRPr b="1">
              <a:solidFill>
                <a:srgbClr val="0070C0"/>
              </a:solidFill>
            </a:endParaRPr>
          </a:p>
        </p:txBody>
      </p:sp>
      <p:grpSp>
        <p:nvGrpSpPr>
          <p:cNvPr id="384" name="Google Shape;384;p9"/>
          <p:cNvGrpSpPr/>
          <p:nvPr/>
        </p:nvGrpSpPr>
        <p:grpSpPr>
          <a:xfrm>
            <a:off x="7855581" y="453202"/>
            <a:ext cx="3595013" cy="668927"/>
            <a:chOff x="8209001" y="453202"/>
            <a:chExt cx="3241593" cy="668927"/>
          </a:xfrm>
        </p:grpSpPr>
        <p:sp>
          <p:nvSpPr>
            <p:cNvPr id="385" name="Google Shape;385;p9"/>
            <p:cNvSpPr/>
            <p:nvPr/>
          </p:nvSpPr>
          <p:spPr>
            <a:xfrm>
              <a:off x="8209001" y="543144"/>
              <a:ext cx="3241593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EG" sz="28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تجربة الطاقة الصوتية</a:t>
              </a:r>
              <a:endParaRPr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8243778" y="453202"/>
              <a:ext cx="3167744" cy="668927"/>
            </a:xfrm>
            <a:prstGeom prst="roundRect">
              <a:avLst>
                <a:gd fmla="val 50000" name="adj"/>
              </a:avLst>
            </a:prstGeom>
            <a:noFill/>
            <a:ln cap="flat" cmpd="sng" w="38100">
              <a:solidFill>
                <a:srgbClr val="5481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7" name="Google Shape;387;p9"/>
          <p:cNvSpPr txBox="1"/>
          <p:nvPr/>
        </p:nvSpPr>
        <p:spPr>
          <a:xfrm>
            <a:off x="7965179" y="3466942"/>
            <a:ext cx="241648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الخطوات</a:t>
            </a:r>
            <a:endParaRPr sz="48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9"/>
          <p:cNvSpPr txBox="1"/>
          <p:nvPr/>
        </p:nvSpPr>
        <p:spPr>
          <a:xfrm rot="-5400000">
            <a:off x="-477786" y="1457350"/>
            <a:ext cx="1457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8FAADC"/>
                </a:solidFill>
                <a:latin typeface="Arial"/>
                <a:ea typeface="Arial"/>
                <a:cs typeface="Arial"/>
                <a:sym typeface="Arial"/>
              </a:rPr>
              <a:t>الاهداف</a:t>
            </a:r>
            <a:endParaRPr b="1" sz="1600">
              <a:solidFill>
                <a:srgbClr val="8FAA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9"/>
          <p:cNvSpPr txBox="1"/>
          <p:nvPr/>
        </p:nvSpPr>
        <p:spPr>
          <a:xfrm rot="-5400000">
            <a:off x="-477786" y="2482992"/>
            <a:ext cx="1457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9FB6E1"/>
                </a:solidFill>
                <a:latin typeface="Arial"/>
                <a:ea typeface="Arial"/>
                <a:cs typeface="Arial"/>
                <a:sym typeface="Arial"/>
              </a:rPr>
              <a:t>الطاقة</a:t>
            </a:r>
            <a:endParaRPr b="1" sz="1600">
              <a:solidFill>
                <a:srgbClr val="9FB6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9"/>
          <p:cNvSpPr txBox="1"/>
          <p:nvPr/>
        </p:nvSpPr>
        <p:spPr>
          <a:xfrm rot="-5400000">
            <a:off x="-477785" y="3709686"/>
            <a:ext cx="1457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صور الطاقة</a:t>
            </a:r>
            <a:endParaRPr b="1" sz="1600">
              <a:solidFill>
                <a:srgbClr val="2F55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9"/>
          <p:cNvSpPr txBox="1"/>
          <p:nvPr/>
        </p:nvSpPr>
        <p:spPr>
          <a:xfrm rot="-5400000">
            <a:off x="-477785" y="5033921"/>
            <a:ext cx="14577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EG" sz="1600">
                <a:solidFill>
                  <a:srgbClr val="8DA9DB"/>
                </a:solidFill>
                <a:latin typeface="Arial"/>
                <a:ea typeface="Arial"/>
                <a:cs typeface="Arial"/>
                <a:sym typeface="Arial"/>
              </a:rPr>
              <a:t>تحولات الطاقة</a:t>
            </a:r>
            <a:endParaRPr b="1" sz="1600">
              <a:solidFill>
                <a:srgbClr val="8DA9D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2" name="Google Shape;392;p9">
            <a:hlinkClick action="ppaction://hlinkshowjump?jump=previousslide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2274" y="189078"/>
            <a:ext cx="279552" cy="48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9">
            <a:hlinkClick action="ppaction://hlinkshowjump?jump=nextslide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>
            <a:off x="11725969" y="180839"/>
            <a:ext cx="279552" cy="481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9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555604" y="2000007"/>
            <a:ext cx="528687" cy="528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9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531815" y="3835506"/>
            <a:ext cx="576264" cy="5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9">
            <a:hlinkClick action="ppaction://hlinksldjump"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1557695" y="6206085"/>
            <a:ext cx="524509" cy="524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2020-11-24T18:03:28Z</dcterms:created>
  <dc:creator>mohamed</dc:creator>
</cp:coreProperties>
</file>