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0" r:id="rId2"/>
    <p:sldId id="257" r:id="rId3"/>
    <p:sldId id="272" r:id="rId4"/>
    <p:sldId id="271"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B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BH"/>
          </a:p>
        </p:txBody>
      </p:sp>
      <p:sp>
        <p:nvSpPr>
          <p:cNvPr id="4" name="Date Placeholder 3"/>
          <p:cNvSpPr>
            <a:spLocks noGrp="1"/>
          </p:cNvSpPr>
          <p:nvPr>
            <p:ph type="dt" sz="half" idx="10"/>
          </p:nvPr>
        </p:nvSpPr>
        <p:spPr/>
        <p:txBody>
          <a:bodyPr/>
          <a:lstStyle/>
          <a:p>
            <a:fld id="{B242579A-8C4D-447C-BE66-440737C3F8DD}" type="datetimeFigureOut">
              <a:rPr lang="ar-BH" smtClean="0"/>
              <a:t>10/04/1442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4BB7AD87-3381-4030-9A48-52A2C760DDEF}" type="slidenum">
              <a:rPr lang="ar-BH" smtClean="0"/>
              <a:t>‹#›</a:t>
            </a:fld>
            <a:endParaRPr lang="ar-BH"/>
          </a:p>
        </p:txBody>
      </p:sp>
    </p:spTree>
    <p:extLst>
      <p:ext uri="{BB962C8B-B14F-4D97-AF65-F5344CB8AC3E}">
        <p14:creationId xmlns:p14="http://schemas.microsoft.com/office/powerpoint/2010/main" val="28845936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B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Date Placeholder 3"/>
          <p:cNvSpPr>
            <a:spLocks noGrp="1"/>
          </p:cNvSpPr>
          <p:nvPr>
            <p:ph type="dt" sz="half" idx="10"/>
          </p:nvPr>
        </p:nvSpPr>
        <p:spPr/>
        <p:txBody>
          <a:bodyPr/>
          <a:lstStyle/>
          <a:p>
            <a:fld id="{B242579A-8C4D-447C-BE66-440737C3F8DD}" type="datetimeFigureOut">
              <a:rPr lang="ar-BH" smtClean="0"/>
              <a:t>10/04/1442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4BB7AD87-3381-4030-9A48-52A2C760DDEF}" type="slidenum">
              <a:rPr lang="ar-BH" smtClean="0"/>
              <a:t>‹#›</a:t>
            </a:fld>
            <a:endParaRPr lang="ar-BH"/>
          </a:p>
        </p:txBody>
      </p:sp>
    </p:spTree>
    <p:extLst>
      <p:ext uri="{BB962C8B-B14F-4D97-AF65-F5344CB8AC3E}">
        <p14:creationId xmlns:p14="http://schemas.microsoft.com/office/powerpoint/2010/main" val="14798388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B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Date Placeholder 3"/>
          <p:cNvSpPr>
            <a:spLocks noGrp="1"/>
          </p:cNvSpPr>
          <p:nvPr>
            <p:ph type="dt" sz="half" idx="10"/>
          </p:nvPr>
        </p:nvSpPr>
        <p:spPr/>
        <p:txBody>
          <a:bodyPr/>
          <a:lstStyle/>
          <a:p>
            <a:fld id="{B242579A-8C4D-447C-BE66-440737C3F8DD}" type="datetimeFigureOut">
              <a:rPr lang="ar-BH" smtClean="0"/>
              <a:t>10/04/1442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4BB7AD87-3381-4030-9A48-52A2C760DDEF}" type="slidenum">
              <a:rPr lang="ar-BH" smtClean="0"/>
              <a:t>‹#›</a:t>
            </a:fld>
            <a:endParaRPr lang="ar-BH"/>
          </a:p>
        </p:txBody>
      </p:sp>
    </p:spTree>
    <p:extLst>
      <p:ext uri="{BB962C8B-B14F-4D97-AF65-F5344CB8AC3E}">
        <p14:creationId xmlns:p14="http://schemas.microsoft.com/office/powerpoint/2010/main" val="13847800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B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Date Placeholder 3"/>
          <p:cNvSpPr>
            <a:spLocks noGrp="1"/>
          </p:cNvSpPr>
          <p:nvPr>
            <p:ph type="dt" sz="half" idx="10"/>
          </p:nvPr>
        </p:nvSpPr>
        <p:spPr/>
        <p:txBody>
          <a:bodyPr/>
          <a:lstStyle/>
          <a:p>
            <a:fld id="{B242579A-8C4D-447C-BE66-440737C3F8DD}" type="datetimeFigureOut">
              <a:rPr lang="ar-BH" smtClean="0"/>
              <a:t>10/04/1442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4BB7AD87-3381-4030-9A48-52A2C760DDEF}" type="slidenum">
              <a:rPr lang="ar-BH" smtClean="0"/>
              <a:t>‹#›</a:t>
            </a:fld>
            <a:endParaRPr lang="ar-BH"/>
          </a:p>
        </p:txBody>
      </p:sp>
    </p:spTree>
    <p:extLst>
      <p:ext uri="{BB962C8B-B14F-4D97-AF65-F5344CB8AC3E}">
        <p14:creationId xmlns:p14="http://schemas.microsoft.com/office/powerpoint/2010/main" val="15896412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B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2579A-8C4D-447C-BE66-440737C3F8DD}" type="datetimeFigureOut">
              <a:rPr lang="ar-BH" smtClean="0"/>
              <a:t>10/04/1442</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4BB7AD87-3381-4030-9A48-52A2C760DDEF}" type="slidenum">
              <a:rPr lang="ar-BH" smtClean="0"/>
              <a:t>‹#›</a:t>
            </a:fld>
            <a:endParaRPr lang="ar-BH"/>
          </a:p>
        </p:txBody>
      </p:sp>
    </p:spTree>
    <p:extLst>
      <p:ext uri="{BB962C8B-B14F-4D97-AF65-F5344CB8AC3E}">
        <p14:creationId xmlns:p14="http://schemas.microsoft.com/office/powerpoint/2010/main" val="8254691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BH"/>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5" name="Date Placeholder 4"/>
          <p:cNvSpPr>
            <a:spLocks noGrp="1"/>
          </p:cNvSpPr>
          <p:nvPr>
            <p:ph type="dt" sz="half" idx="10"/>
          </p:nvPr>
        </p:nvSpPr>
        <p:spPr/>
        <p:txBody>
          <a:bodyPr/>
          <a:lstStyle/>
          <a:p>
            <a:fld id="{B242579A-8C4D-447C-BE66-440737C3F8DD}" type="datetimeFigureOut">
              <a:rPr lang="ar-BH" smtClean="0"/>
              <a:t>10/04/1442</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4BB7AD87-3381-4030-9A48-52A2C760DDEF}" type="slidenum">
              <a:rPr lang="ar-BH" smtClean="0"/>
              <a:t>‹#›</a:t>
            </a:fld>
            <a:endParaRPr lang="ar-BH"/>
          </a:p>
        </p:txBody>
      </p:sp>
    </p:spTree>
    <p:extLst>
      <p:ext uri="{BB962C8B-B14F-4D97-AF65-F5344CB8AC3E}">
        <p14:creationId xmlns:p14="http://schemas.microsoft.com/office/powerpoint/2010/main" val="41496611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B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7" name="Date Placeholder 6"/>
          <p:cNvSpPr>
            <a:spLocks noGrp="1"/>
          </p:cNvSpPr>
          <p:nvPr>
            <p:ph type="dt" sz="half" idx="10"/>
          </p:nvPr>
        </p:nvSpPr>
        <p:spPr/>
        <p:txBody>
          <a:bodyPr/>
          <a:lstStyle/>
          <a:p>
            <a:fld id="{B242579A-8C4D-447C-BE66-440737C3F8DD}" type="datetimeFigureOut">
              <a:rPr lang="ar-BH" smtClean="0"/>
              <a:t>10/04/1442</a:t>
            </a:fld>
            <a:endParaRPr lang="ar-BH"/>
          </a:p>
        </p:txBody>
      </p:sp>
      <p:sp>
        <p:nvSpPr>
          <p:cNvPr id="8" name="Footer Placeholder 7"/>
          <p:cNvSpPr>
            <a:spLocks noGrp="1"/>
          </p:cNvSpPr>
          <p:nvPr>
            <p:ph type="ftr" sz="quarter" idx="11"/>
          </p:nvPr>
        </p:nvSpPr>
        <p:spPr/>
        <p:txBody>
          <a:bodyPr/>
          <a:lstStyle/>
          <a:p>
            <a:endParaRPr lang="ar-BH"/>
          </a:p>
        </p:txBody>
      </p:sp>
      <p:sp>
        <p:nvSpPr>
          <p:cNvPr id="9" name="Slide Number Placeholder 8"/>
          <p:cNvSpPr>
            <a:spLocks noGrp="1"/>
          </p:cNvSpPr>
          <p:nvPr>
            <p:ph type="sldNum" sz="quarter" idx="12"/>
          </p:nvPr>
        </p:nvSpPr>
        <p:spPr/>
        <p:txBody>
          <a:bodyPr/>
          <a:lstStyle/>
          <a:p>
            <a:fld id="{4BB7AD87-3381-4030-9A48-52A2C760DDEF}" type="slidenum">
              <a:rPr lang="ar-BH" smtClean="0"/>
              <a:t>‹#›</a:t>
            </a:fld>
            <a:endParaRPr lang="ar-BH"/>
          </a:p>
        </p:txBody>
      </p:sp>
    </p:spTree>
    <p:extLst>
      <p:ext uri="{BB962C8B-B14F-4D97-AF65-F5344CB8AC3E}">
        <p14:creationId xmlns:p14="http://schemas.microsoft.com/office/powerpoint/2010/main" val="14054969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BH"/>
          </a:p>
        </p:txBody>
      </p:sp>
      <p:sp>
        <p:nvSpPr>
          <p:cNvPr id="3" name="Date Placeholder 2"/>
          <p:cNvSpPr>
            <a:spLocks noGrp="1"/>
          </p:cNvSpPr>
          <p:nvPr>
            <p:ph type="dt" sz="half" idx="10"/>
          </p:nvPr>
        </p:nvSpPr>
        <p:spPr/>
        <p:txBody>
          <a:bodyPr/>
          <a:lstStyle/>
          <a:p>
            <a:fld id="{B242579A-8C4D-447C-BE66-440737C3F8DD}" type="datetimeFigureOut">
              <a:rPr lang="ar-BH" smtClean="0"/>
              <a:t>10/04/1442</a:t>
            </a:fld>
            <a:endParaRPr lang="ar-BH"/>
          </a:p>
        </p:txBody>
      </p:sp>
      <p:sp>
        <p:nvSpPr>
          <p:cNvPr id="4" name="Footer Placeholder 3"/>
          <p:cNvSpPr>
            <a:spLocks noGrp="1"/>
          </p:cNvSpPr>
          <p:nvPr>
            <p:ph type="ftr" sz="quarter" idx="11"/>
          </p:nvPr>
        </p:nvSpPr>
        <p:spPr/>
        <p:txBody>
          <a:bodyPr/>
          <a:lstStyle/>
          <a:p>
            <a:endParaRPr lang="ar-BH"/>
          </a:p>
        </p:txBody>
      </p:sp>
      <p:sp>
        <p:nvSpPr>
          <p:cNvPr id="5" name="Slide Number Placeholder 4"/>
          <p:cNvSpPr>
            <a:spLocks noGrp="1"/>
          </p:cNvSpPr>
          <p:nvPr>
            <p:ph type="sldNum" sz="quarter" idx="12"/>
          </p:nvPr>
        </p:nvSpPr>
        <p:spPr/>
        <p:txBody>
          <a:bodyPr/>
          <a:lstStyle/>
          <a:p>
            <a:fld id="{4BB7AD87-3381-4030-9A48-52A2C760DDEF}" type="slidenum">
              <a:rPr lang="ar-BH" smtClean="0"/>
              <a:t>‹#›</a:t>
            </a:fld>
            <a:endParaRPr lang="ar-BH"/>
          </a:p>
        </p:txBody>
      </p:sp>
    </p:spTree>
    <p:extLst>
      <p:ext uri="{BB962C8B-B14F-4D97-AF65-F5344CB8AC3E}">
        <p14:creationId xmlns:p14="http://schemas.microsoft.com/office/powerpoint/2010/main" val="19181639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2579A-8C4D-447C-BE66-440737C3F8DD}" type="datetimeFigureOut">
              <a:rPr lang="ar-BH" smtClean="0"/>
              <a:t>10/04/1442</a:t>
            </a:fld>
            <a:endParaRPr lang="ar-BH"/>
          </a:p>
        </p:txBody>
      </p:sp>
      <p:sp>
        <p:nvSpPr>
          <p:cNvPr id="3" name="Footer Placeholder 2"/>
          <p:cNvSpPr>
            <a:spLocks noGrp="1"/>
          </p:cNvSpPr>
          <p:nvPr>
            <p:ph type="ftr" sz="quarter" idx="11"/>
          </p:nvPr>
        </p:nvSpPr>
        <p:spPr/>
        <p:txBody>
          <a:bodyPr/>
          <a:lstStyle/>
          <a:p>
            <a:endParaRPr lang="ar-BH"/>
          </a:p>
        </p:txBody>
      </p:sp>
      <p:sp>
        <p:nvSpPr>
          <p:cNvPr id="4" name="Slide Number Placeholder 3"/>
          <p:cNvSpPr>
            <a:spLocks noGrp="1"/>
          </p:cNvSpPr>
          <p:nvPr>
            <p:ph type="sldNum" sz="quarter" idx="12"/>
          </p:nvPr>
        </p:nvSpPr>
        <p:spPr/>
        <p:txBody>
          <a:bodyPr/>
          <a:lstStyle/>
          <a:p>
            <a:fld id="{4BB7AD87-3381-4030-9A48-52A2C760DDEF}" type="slidenum">
              <a:rPr lang="ar-BH" smtClean="0"/>
              <a:t>‹#›</a:t>
            </a:fld>
            <a:endParaRPr lang="ar-BH"/>
          </a:p>
        </p:txBody>
      </p:sp>
    </p:spTree>
    <p:extLst>
      <p:ext uri="{BB962C8B-B14F-4D97-AF65-F5344CB8AC3E}">
        <p14:creationId xmlns:p14="http://schemas.microsoft.com/office/powerpoint/2010/main" val="25974157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B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2579A-8C4D-447C-BE66-440737C3F8DD}" type="datetimeFigureOut">
              <a:rPr lang="ar-BH" smtClean="0"/>
              <a:t>10/04/1442</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4BB7AD87-3381-4030-9A48-52A2C760DDEF}" type="slidenum">
              <a:rPr lang="ar-BH" smtClean="0"/>
              <a:t>‹#›</a:t>
            </a:fld>
            <a:endParaRPr lang="ar-BH"/>
          </a:p>
        </p:txBody>
      </p:sp>
    </p:spTree>
    <p:extLst>
      <p:ext uri="{BB962C8B-B14F-4D97-AF65-F5344CB8AC3E}">
        <p14:creationId xmlns:p14="http://schemas.microsoft.com/office/powerpoint/2010/main" val="21522962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B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B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2579A-8C4D-447C-BE66-440737C3F8DD}" type="datetimeFigureOut">
              <a:rPr lang="ar-BH" smtClean="0"/>
              <a:t>10/04/1442</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4BB7AD87-3381-4030-9A48-52A2C760DDEF}" type="slidenum">
              <a:rPr lang="ar-BH" smtClean="0"/>
              <a:t>‹#›</a:t>
            </a:fld>
            <a:endParaRPr lang="ar-BH"/>
          </a:p>
        </p:txBody>
      </p:sp>
    </p:spTree>
    <p:extLst>
      <p:ext uri="{BB962C8B-B14F-4D97-AF65-F5344CB8AC3E}">
        <p14:creationId xmlns:p14="http://schemas.microsoft.com/office/powerpoint/2010/main" val="16655703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B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242579A-8C4D-447C-BE66-440737C3F8DD}" type="datetimeFigureOut">
              <a:rPr lang="ar-BH" smtClean="0"/>
              <a:t>10/04/1442</a:t>
            </a:fld>
            <a:endParaRPr lang="ar-B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BH"/>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BB7AD87-3381-4030-9A48-52A2C760DDEF}" type="slidenum">
              <a:rPr lang="ar-BH" smtClean="0"/>
              <a:t>‹#›</a:t>
            </a:fld>
            <a:endParaRPr lang="ar-BH"/>
          </a:p>
        </p:txBody>
      </p:sp>
    </p:spTree>
    <p:extLst>
      <p:ext uri="{BB962C8B-B14F-4D97-AF65-F5344CB8AC3E}">
        <p14:creationId xmlns:p14="http://schemas.microsoft.com/office/powerpoint/2010/main" val="4043373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2.jp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image" Target="../media/image3.png"/><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3.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7.jpg"/><Relationship Id="rId7" Type="http://schemas.openxmlformats.org/officeDocument/2006/relationships/slide" Target="slide14.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1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3.png"/><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slide" Target="slide14.xml"/><Relationship Id="rId5" Type="http://schemas.openxmlformats.org/officeDocument/2006/relationships/image" Target="../media/image20.png"/><Relationship Id="rId4" Type="http://schemas.openxmlformats.org/officeDocument/2006/relationships/image" Target="../media/image4.jpeg"/><Relationship Id="rId9"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xml"/><Relationship Id="rId7" Type="http://schemas.openxmlformats.org/officeDocument/2006/relationships/slide" Target="slide15.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3.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3.png"/><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3.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3.png"/><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0.png"/><Relationship Id="rId7" Type="http://schemas.openxmlformats.org/officeDocument/2006/relationships/slide" Target="slide10.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391694" y="3680179"/>
            <a:ext cx="5769735" cy="1446550"/>
          </a:xfrm>
          <a:prstGeom prst="rect">
            <a:avLst/>
          </a:prstGeom>
          <a:noFill/>
        </p:spPr>
        <p:txBody>
          <a:bodyPr wrap="square" rtlCol="1">
            <a:spAutoFit/>
          </a:bodyPr>
          <a:lstStyle/>
          <a:p>
            <a:pPr algn="ctr"/>
            <a:r>
              <a:rPr lang="ar-BH" sz="4400" b="1" dirty="0" smtClean="0">
                <a:latin typeface="Ahlan" panose="00000500000000000000" pitchFamily="50" charset="-78"/>
                <a:cs typeface="Ahlan" panose="00000500000000000000" pitchFamily="50" charset="-78"/>
              </a:rPr>
              <a:t>أهمية ضوء الشمس للكائنات الحية</a:t>
            </a:r>
            <a:endParaRPr lang="ar-BH" sz="4400" b="1" dirty="0">
              <a:latin typeface="Ahlan" panose="00000500000000000000" pitchFamily="50" charset="-78"/>
              <a:cs typeface="Ahlan" panose="00000500000000000000" pitchFamily="50"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9522" y="965917"/>
            <a:ext cx="3130485" cy="2788316"/>
          </a:xfrm>
          <a:prstGeom prst="ellipse">
            <a:avLst/>
          </a:prstGeom>
          <a:ln>
            <a:noFill/>
          </a:ln>
          <a:effectLst>
            <a:softEdge rad="112500"/>
          </a:effectLst>
        </p:spPr>
      </p:pic>
      <p:pic>
        <p:nvPicPr>
          <p:cNvPr id="8" name="Picture 7">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flipH="1">
            <a:off x="10444764" y="5501824"/>
            <a:ext cx="1120462" cy="1085719"/>
          </a:xfrm>
          <a:prstGeom prst="flowChartConnector">
            <a:avLst/>
          </a:prstGeom>
        </p:spPr>
      </p:pic>
    </p:spTree>
    <p:extLst>
      <p:ext uri="{BB962C8B-B14F-4D97-AF65-F5344CB8AC3E}">
        <p14:creationId xmlns:p14="http://schemas.microsoft.com/office/powerpoint/2010/main" val="15958632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795493" y="1659285"/>
            <a:ext cx="5550795" cy="3539430"/>
          </a:xfrm>
          <a:prstGeom prst="rect">
            <a:avLst/>
          </a:prstGeom>
          <a:noFill/>
        </p:spPr>
        <p:txBody>
          <a:bodyPr wrap="square" rtlCol="1">
            <a:spAutoFit/>
          </a:bodyPr>
          <a:lstStyle/>
          <a:p>
            <a:r>
              <a:rPr lang="en-US" sz="2800" b="1" u="sng" dirty="0">
                <a:latin typeface="Ahlan" panose="00000500000000000000" pitchFamily="50" charset="-78"/>
                <a:cs typeface="Ahlan" panose="00000500000000000000" pitchFamily="50" charset="-78"/>
              </a:rPr>
              <a:t>الكائنات المنتجه:-</a:t>
            </a:r>
            <a:endParaRPr lang="en-US" sz="2800" dirty="0" smtClean="0">
              <a:effectLst/>
              <a:latin typeface="Ahlan" panose="00000500000000000000" pitchFamily="50" charset="-78"/>
              <a:cs typeface="Ahlan" panose="00000500000000000000" pitchFamily="50" charset="-78"/>
            </a:endParaRPr>
          </a:p>
          <a:p>
            <a:r>
              <a:rPr lang="en-US" sz="2800" dirty="0">
                <a:latin typeface="Ahlan" panose="00000500000000000000" pitchFamily="50" charset="-78"/>
                <a:cs typeface="Ahlan" panose="00000500000000000000" pitchFamily="50" charset="-78"/>
              </a:rPr>
              <a:t>هى </a:t>
            </a:r>
            <a:r>
              <a:rPr lang="en-US" sz="2800" dirty="0" smtClean="0">
                <a:latin typeface="Ahlan" panose="00000500000000000000" pitchFamily="50" charset="-78"/>
                <a:cs typeface="Ahlan" panose="00000500000000000000" pitchFamily="50" charset="-78"/>
              </a:rPr>
              <a:t>الكائناتِ </a:t>
            </a:r>
            <a:r>
              <a:rPr lang="en-US" sz="2800" dirty="0">
                <a:latin typeface="Ahlan" panose="00000500000000000000" pitchFamily="50" charset="-78"/>
                <a:cs typeface="Ahlan" panose="00000500000000000000" pitchFamily="50" charset="-78"/>
              </a:rPr>
              <a:t>الحيةُ التى تستطيعُ أن تصنَعَ غذاءَها بنفسِها من خلالِ عمليةِ </a:t>
            </a:r>
            <a:r>
              <a:rPr lang="en-US" sz="2800" dirty="0" smtClean="0">
                <a:latin typeface="Ahlan" panose="00000500000000000000" pitchFamily="50" charset="-78"/>
                <a:cs typeface="Ahlan" panose="00000500000000000000" pitchFamily="50" charset="-78"/>
              </a:rPr>
              <a:t>البناءِ</a:t>
            </a:r>
            <a:r>
              <a:rPr lang="en-US" sz="2800" dirty="0">
                <a:latin typeface="Ahlan" panose="00000500000000000000" pitchFamily="50" charset="-78"/>
                <a:cs typeface="Ahlan" panose="00000500000000000000" pitchFamily="50" charset="-78"/>
              </a:rPr>
              <a:t> </a:t>
            </a:r>
            <a:r>
              <a:rPr lang="en-US" sz="2800" dirty="0" smtClean="0">
                <a:latin typeface="Ahlan" panose="00000500000000000000" pitchFamily="50" charset="-78"/>
                <a:cs typeface="Ahlan" panose="00000500000000000000" pitchFamily="50" charset="-78"/>
              </a:rPr>
              <a:t>الضوئِىِّ</a:t>
            </a:r>
            <a:r>
              <a:rPr lang="en-US" sz="2800" dirty="0">
                <a:latin typeface="Ahlan" panose="00000500000000000000" pitchFamily="50" charset="-78"/>
                <a:cs typeface="Ahlan" panose="00000500000000000000" pitchFamily="50" charset="-78"/>
              </a:rPr>
              <a:t>.</a:t>
            </a:r>
            <a:endParaRPr lang="en-US" sz="2800" dirty="0" smtClean="0">
              <a:effectLst/>
              <a:latin typeface="Ahlan" panose="00000500000000000000" pitchFamily="50" charset="-78"/>
              <a:cs typeface="Ahlan" panose="00000500000000000000" pitchFamily="50" charset="-78"/>
            </a:endParaRPr>
          </a:p>
          <a:p>
            <a:r>
              <a:rPr lang="en-US" sz="2800" b="1" dirty="0">
                <a:latin typeface="Ahlan" panose="00000500000000000000" pitchFamily="50" charset="-78"/>
                <a:cs typeface="Ahlan" panose="00000500000000000000" pitchFamily="50" charset="-78"/>
              </a:rPr>
              <a:t>من أمثلةِ الكائناتِ المنتجةِ:</a:t>
            </a:r>
            <a:endParaRPr lang="en-US" sz="2800" dirty="0" smtClean="0">
              <a:effectLst/>
              <a:latin typeface="Ahlan" panose="00000500000000000000" pitchFamily="50" charset="-78"/>
              <a:cs typeface="Ahlan" panose="00000500000000000000" pitchFamily="50" charset="-78"/>
            </a:endParaRPr>
          </a:p>
          <a:p>
            <a:r>
              <a:rPr lang="en-US" sz="2800" dirty="0">
                <a:latin typeface="Ahlan" panose="00000500000000000000" pitchFamily="50" charset="-78"/>
                <a:cs typeface="Ahlan" panose="00000500000000000000" pitchFamily="50" charset="-78"/>
              </a:rPr>
              <a:t>النباتاتُ الخضراءُ - الطحالبُ - أنواعٌ من البكتيريَا</a:t>
            </a:r>
            <a:endParaRPr lang="en-US" sz="2800" dirty="0" smtClean="0">
              <a:effectLst/>
              <a:latin typeface="Ahlan" panose="00000500000000000000" pitchFamily="50" charset="-78"/>
              <a:cs typeface="Ahlan" panose="00000500000000000000" pitchFamily="50" charset="-78"/>
            </a:endParaRPr>
          </a:p>
          <a:p>
            <a:endParaRPr lang="ar-BH" sz="2800" dirty="0">
              <a:latin typeface="Ahlan" panose="00000500000000000000" pitchFamily="50" charset="-78"/>
              <a:cs typeface="Ahlan" panose="00000500000000000000" pitchFamily="50"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0340"/>
          <a:stretch/>
        </p:blipFill>
        <p:spPr>
          <a:xfrm>
            <a:off x="1792938" y="1627534"/>
            <a:ext cx="3325949" cy="26530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150" y="4280582"/>
            <a:ext cx="2888249" cy="23794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081" y="4280582"/>
            <a:ext cx="2958069" cy="2379438"/>
          </a:xfrm>
          <a:prstGeom prst="rect">
            <a:avLst/>
          </a:prstGeom>
        </p:spPr>
      </p:pic>
      <p:pic>
        <p:nvPicPr>
          <p:cNvPr id="7" name="Picture 6">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28223" t="4134" r="52179" b="68674"/>
          <a:stretch/>
        </p:blipFill>
        <p:spPr>
          <a:xfrm>
            <a:off x="9849475" y="142789"/>
            <a:ext cx="1120462" cy="1085719"/>
          </a:xfrm>
          <a:prstGeom prst="flowChartConnector">
            <a:avLst/>
          </a:prstGeom>
        </p:spPr>
      </p:pic>
      <p:pic>
        <p:nvPicPr>
          <p:cNvPr id="8" name="Picture 7">
            <a:hlinkClick r:id="rId8"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28223" t="4134" r="52179" b="68674"/>
          <a:stretch/>
        </p:blipFill>
        <p:spPr>
          <a:xfrm flipH="1">
            <a:off x="1066084" y="446866"/>
            <a:ext cx="1120462" cy="1085719"/>
          </a:xfrm>
          <a:prstGeom prst="flowChartConnector">
            <a:avLst/>
          </a:prstGeom>
        </p:spPr>
      </p:pic>
      <p:pic>
        <p:nvPicPr>
          <p:cNvPr id="9" name="Picture 8">
            <a:hlinkClick r:id="rId9"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52205" t="64021" r="28422" b="9321"/>
          <a:stretch/>
        </p:blipFill>
        <p:spPr>
          <a:xfrm>
            <a:off x="5576554" y="209487"/>
            <a:ext cx="1249250" cy="1279970"/>
          </a:xfrm>
          <a:prstGeom prst="flowChartConnector">
            <a:avLst/>
          </a:prstGeom>
        </p:spPr>
      </p:pic>
    </p:spTree>
    <p:extLst>
      <p:ext uri="{BB962C8B-B14F-4D97-AF65-F5344CB8AC3E}">
        <p14:creationId xmlns:p14="http://schemas.microsoft.com/office/powerpoint/2010/main" val="8198103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864439" y="1931831"/>
            <a:ext cx="4365938" cy="2523768"/>
          </a:xfrm>
          <a:prstGeom prst="rect">
            <a:avLst/>
          </a:prstGeom>
          <a:noFill/>
        </p:spPr>
        <p:txBody>
          <a:bodyPr wrap="square" rtlCol="1">
            <a:spAutoFit/>
          </a:bodyPr>
          <a:lstStyle/>
          <a:p>
            <a:r>
              <a:rPr lang="ar-BH" sz="2800" b="1" u="sng" dirty="0">
                <a:latin typeface="Ahlan" panose="00000500000000000000" pitchFamily="50" charset="-78"/>
                <a:cs typeface="Ahlan" panose="00000500000000000000" pitchFamily="50" charset="-78"/>
              </a:rPr>
              <a:t>الكائنات المستهلكه:-</a:t>
            </a:r>
            <a:endParaRPr lang="ar-BH" sz="2800" dirty="0" smtClean="0">
              <a:effectLst/>
              <a:latin typeface="Ahlan" panose="00000500000000000000" pitchFamily="50" charset="-78"/>
              <a:cs typeface="Ahlan" panose="00000500000000000000" pitchFamily="50" charset="-78"/>
            </a:endParaRPr>
          </a:p>
          <a:p>
            <a:r>
              <a:rPr lang="ar-BH" sz="2800" dirty="0">
                <a:latin typeface="Ahlan" panose="00000500000000000000" pitchFamily="50" charset="-78"/>
                <a:cs typeface="Ahlan" panose="00000500000000000000" pitchFamily="50" charset="-78"/>
              </a:rPr>
              <a:t>هى الكائناتُ الحيةُ التى تعتمدُ فى غذائِها على الكائناتِ المنتجةِ بصورةٍ مباشرةٍ أو بصورةٍ غيرِ مباشرةٍ.</a:t>
            </a:r>
            <a:endParaRPr lang="ar-BH" sz="2800" dirty="0" smtClean="0">
              <a:effectLst/>
              <a:latin typeface="Ahlan" panose="00000500000000000000" pitchFamily="50" charset="-78"/>
              <a:cs typeface="Ahlan" panose="00000500000000000000" pitchFamily="50" charset="-78"/>
            </a:endParaRPr>
          </a:p>
          <a:p>
            <a:endParaRPr lang="ar-BH"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07224">
            <a:off x="663466" y="1931831"/>
            <a:ext cx="6020669" cy="3288747"/>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a:off x="9849475" y="142789"/>
            <a:ext cx="1120462" cy="1085719"/>
          </a:xfrm>
          <a:prstGeom prst="flowChartConnector">
            <a:avLst/>
          </a:prstGeom>
        </p:spPr>
      </p:pic>
      <p:pic>
        <p:nvPicPr>
          <p:cNvPr id="6" name="Picture 5">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flipH="1">
            <a:off x="1066084" y="446866"/>
            <a:ext cx="1120462" cy="1085719"/>
          </a:xfrm>
          <a:prstGeom prst="flowChartConnector">
            <a:avLst/>
          </a:prstGeom>
        </p:spPr>
      </p:pic>
      <p:pic>
        <p:nvPicPr>
          <p:cNvPr id="7" name="Picture 6">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2205" t="64021" r="28422" b="9321"/>
          <a:stretch/>
        </p:blipFill>
        <p:spPr>
          <a:xfrm>
            <a:off x="5576554" y="209487"/>
            <a:ext cx="1249250" cy="1279970"/>
          </a:xfrm>
          <a:prstGeom prst="flowChartConnector">
            <a:avLst/>
          </a:prstGeom>
        </p:spPr>
      </p:pic>
    </p:spTree>
    <p:extLst>
      <p:ext uri="{BB962C8B-B14F-4D97-AF65-F5344CB8AC3E}">
        <p14:creationId xmlns:p14="http://schemas.microsoft.com/office/powerpoint/2010/main" val="7228805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327302" y="1468192"/>
            <a:ext cx="7366715" cy="2677656"/>
          </a:xfrm>
          <a:prstGeom prst="rect">
            <a:avLst/>
          </a:prstGeom>
          <a:noFill/>
        </p:spPr>
        <p:txBody>
          <a:bodyPr wrap="square" rtlCol="1">
            <a:spAutoFit/>
          </a:bodyPr>
          <a:lstStyle/>
          <a:p>
            <a:r>
              <a:rPr lang="ar-BH" dirty="0" smtClean="0">
                <a:solidFill>
                  <a:srgbClr val="FF0000"/>
                </a:solidFill>
              </a:rPr>
              <a:t> </a:t>
            </a:r>
            <a:r>
              <a:rPr lang="ar-BH" sz="2800" dirty="0" smtClean="0">
                <a:solidFill>
                  <a:srgbClr val="FF0000"/>
                </a:solidFill>
                <a:latin typeface="Ahlan" panose="00000500000000000000" pitchFamily="50" charset="-78"/>
                <a:cs typeface="Ahlan" panose="00000500000000000000" pitchFamily="50" charset="-78"/>
              </a:rPr>
              <a:t>منْ أمثلةِ الكائناتِ المستهلكةِ:</a:t>
            </a:r>
          </a:p>
          <a:p>
            <a:r>
              <a:rPr lang="ar-BH" sz="2800" dirty="0" smtClean="0">
                <a:latin typeface="Ahlan" panose="00000500000000000000" pitchFamily="50" charset="-78"/>
                <a:cs typeface="Ahlan" panose="00000500000000000000" pitchFamily="50" charset="-78"/>
              </a:rPr>
              <a:t>الأبقارُ والأغنامُ والدجاجُ.. حيواناتٌ تتغذَّى على الكائناتِ المنتجةِ (النباتاتِ الخضراءِ)</a:t>
            </a:r>
          </a:p>
          <a:p>
            <a:r>
              <a:rPr lang="ar-BH" sz="2800" dirty="0" smtClean="0">
                <a:latin typeface="Ahlan" panose="00000500000000000000" pitchFamily="50" charset="-78"/>
                <a:cs typeface="Ahlan" panose="00000500000000000000" pitchFamily="50" charset="-78"/>
              </a:rPr>
              <a:t>الأسدُ والثعبانُ والصقرُ.. حيواناتٌ تتغذَّى على كائناتٍ مستهلكةٍ سبقَ أن تغذَّتْ على </a:t>
            </a:r>
          </a:p>
          <a:p>
            <a:r>
              <a:rPr lang="ar-BH" sz="2800" dirty="0" smtClean="0">
                <a:latin typeface="Ahlan" panose="00000500000000000000" pitchFamily="50" charset="-78"/>
                <a:cs typeface="Ahlan" panose="00000500000000000000" pitchFamily="50" charset="-78"/>
              </a:rPr>
              <a:t>كائناتٍ منتجةٍ.ِِ</a:t>
            </a:r>
            <a:endParaRPr lang="ar-BH" sz="2800" dirty="0">
              <a:latin typeface="Ahlan" panose="00000500000000000000" pitchFamily="50" charset="-78"/>
              <a:cs typeface="Ahlan" panose="00000500000000000000" pitchFamily="50"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19" y="3217534"/>
            <a:ext cx="6585396" cy="3335091"/>
          </a:xfrm>
          <a:prstGeom prst="rect">
            <a:avLst/>
          </a:prstGeom>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a:off x="9849475" y="142789"/>
            <a:ext cx="1120462" cy="1085719"/>
          </a:xfrm>
          <a:prstGeom prst="flowChartConnector">
            <a:avLst/>
          </a:prstGeom>
        </p:spPr>
      </p:pic>
      <p:pic>
        <p:nvPicPr>
          <p:cNvPr id="6" name="Picture 5">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flipH="1">
            <a:off x="1066084" y="446866"/>
            <a:ext cx="1120462" cy="1085719"/>
          </a:xfrm>
          <a:prstGeom prst="flowChartConnector">
            <a:avLst/>
          </a:prstGeom>
        </p:spPr>
      </p:pic>
      <p:pic>
        <p:nvPicPr>
          <p:cNvPr id="7" name="Picture 6">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2205" t="64021" r="28422" b="9321"/>
          <a:stretch/>
        </p:blipFill>
        <p:spPr>
          <a:xfrm>
            <a:off x="5576554" y="209487"/>
            <a:ext cx="1249250" cy="1279970"/>
          </a:xfrm>
          <a:prstGeom prst="flowChartConnector">
            <a:avLst/>
          </a:prstGeom>
        </p:spPr>
      </p:pic>
    </p:spTree>
    <p:extLst>
      <p:ext uri="{BB962C8B-B14F-4D97-AF65-F5344CB8AC3E}">
        <p14:creationId xmlns:p14="http://schemas.microsoft.com/office/powerpoint/2010/main" val="31539367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649272" y="1532586"/>
            <a:ext cx="6993229" cy="5109091"/>
          </a:xfrm>
          <a:prstGeom prst="rect">
            <a:avLst/>
          </a:prstGeom>
          <a:noFill/>
        </p:spPr>
        <p:txBody>
          <a:bodyPr wrap="square" rtlCol="1">
            <a:spAutoFit/>
          </a:bodyPr>
          <a:lstStyle/>
          <a:p>
            <a:r>
              <a:rPr lang="en-US" sz="2800" b="1" dirty="0" smtClean="0">
                <a:latin typeface="Ahlan" panose="00000500000000000000" pitchFamily="50" charset="-78"/>
                <a:cs typeface="Ahlan" panose="00000500000000000000" pitchFamily="50" charset="-78"/>
              </a:rPr>
              <a:t>)نشاط</a:t>
            </a:r>
            <a:r>
              <a:rPr lang="en-US" sz="2800" b="1" dirty="0">
                <a:latin typeface="Ahlan" panose="00000500000000000000" pitchFamily="50" charset="-78"/>
                <a:cs typeface="Ahlan" panose="00000500000000000000" pitchFamily="50" charset="-78"/>
              </a:rPr>
              <a:t>: (الفطريات </a:t>
            </a:r>
            <a:r>
              <a:rPr lang="en-US" sz="2800" b="1" dirty="0" smtClean="0">
                <a:latin typeface="Ahlan" panose="00000500000000000000" pitchFamily="50" charset="-78"/>
                <a:cs typeface="Ahlan" panose="00000500000000000000" pitchFamily="50" charset="-78"/>
              </a:rPr>
              <a:t>المحلله:</a:t>
            </a:r>
            <a:endParaRPr lang="en-US" sz="2800" dirty="0" smtClean="0">
              <a:effectLst/>
              <a:latin typeface="Ahlan" panose="00000500000000000000" pitchFamily="50" charset="-78"/>
              <a:cs typeface="Ahlan" panose="00000500000000000000" pitchFamily="50" charset="-78"/>
            </a:endParaRPr>
          </a:p>
          <a:p>
            <a:r>
              <a:rPr lang="en-US" sz="2800" dirty="0">
                <a:latin typeface="Ahlan" panose="00000500000000000000" pitchFamily="50" charset="-78"/>
                <a:cs typeface="Ahlan" panose="00000500000000000000" pitchFamily="50" charset="-78"/>
              </a:rPr>
              <a:t>1- ضعْ بعضًا من الخبزِ المبلل بالماء فى كيسٍ من البلاستِيك ثم أغلقِ الكيسَ جيدًا </a:t>
            </a:r>
            <a:endParaRPr lang="en-US" sz="2800" dirty="0" smtClean="0">
              <a:effectLst/>
              <a:latin typeface="Ahlan" panose="00000500000000000000" pitchFamily="50" charset="-78"/>
              <a:cs typeface="Ahlan" panose="00000500000000000000" pitchFamily="50" charset="-78"/>
            </a:endParaRPr>
          </a:p>
          <a:p>
            <a:r>
              <a:rPr lang="en-US" sz="2800" dirty="0">
                <a:latin typeface="Ahlan" panose="00000500000000000000" pitchFamily="50" charset="-78"/>
                <a:cs typeface="Ahlan" panose="00000500000000000000" pitchFamily="50" charset="-78"/>
              </a:rPr>
              <a:t>واتركْهُ عدةَ أيامٍ.</a:t>
            </a:r>
            <a:endParaRPr lang="en-US" sz="2800" dirty="0" smtClean="0">
              <a:effectLst/>
              <a:latin typeface="Ahlan" panose="00000500000000000000" pitchFamily="50" charset="-78"/>
              <a:cs typeface="Ahlan" panose="00000500000000000000" pitchFamily="50" charset="-78"/>
            </a:endParaRPr>
          </a:p>
          <a:p>
            <a:r>
              <a:rPr lang="en-US" sz="2800" dirty="0">
                <a:latin typeface="Ahlan" panose="00000500000000000000" pitchFamily="50" charset="-78"/>
                <a:cs typeface="Ahlan" panose="00000500000000000000" pitchFamily="50" charset="-78"/>
              </a:rPr>
              <a:t>2- اتركْ برتقالةً أو ثمرة طماطمَ أو علبة زبادِىَ لعدةِ ايامٍ خارجَ الثلاجةِ.</a:t>
            </a:r>
            <a:endParaRPr lang="en-US" sz="2800" dirty="0" smtClean="0">
              <a:effectLst/>
              <a:latin typeface="Ahlan" panose="00000500000000000000" pitchFamily="50" charset="-78"/>
              <a:cs typeface="Ahlan" panose="00000500000000000000" pitchFamily="50" charset="-78"/>
            </a:endParaRPr>
          </a:p>
          <a:p>
            <a:r>
              <a:rPr lang="en-US" sz="2800" dirty="0">
                <a:latin typeface="Ahlan" panose="00000500000000000000" pitchFamily="50" charset="-78"/>
                <a:cs typeface="Ahlan" panose="00000500000000000000" pitchFamily="50" charset="-78"/>
              </a:rPr>
              <a:t>3- سجل ملاحظتك فى الحالة الأولى و الثانية واستنتاجك</a:t>
            </a:r>
            <a:endParaRPr lang="en-US" sz="2800" dirty="0" smtClean="0">
              <a:effectLst/>
              <a:latin typeface="Ahlan" panose="00000500000000000000" pitchFamily="50" charset="-78"/>
              <a:cs typeface="Ahlan" panose="00000500000000000000" pitchFamily="50" charset="-78"/>
            </a:endParaRPr>
          </a:p>
          <a:p>
            <a:r>
              <a:rPr lang="en-US" sz="2800" dirty="0">
                <a:latin typeface="Ahlan" panose="00000500000000000000" pitchFamily="50" charset="-78"/>
                <a:cs typeface="Ahlan" panose="00000500000000000000" pitchFamily="50" charset="-78"/>
              </a:rPr>
              <a:t>العفنُ الذى تكوَّنَ على الخبزِ وعلى البرتقالةِ هو كائناتٌ حيةٌ تسمَّى الفطرياتِ </a:t>
            </a:r>
            <a:endParaRPr lang="en-US" sz="2800" dirty="0" smtClean="0">
              <a:effectLst/>
              <a:latin typeface="Ahlan" panose="00000500000000000000" pitchFamily="50" charset="-78"/>
              <a:cs typeface="Ahlan" panose="00000500000000000000" pitchFamily="50" charset="-78"/>
            </a:endParaRPr>
          </a:p>
          <a:p>
            <a:r>
              <a:rPr lang="en-US" sz="2800" dirty="0">
                <a:latin typeface="Ahlan" panose="00000500000000000000" pitchFamily="50" charset="-78"/>
                <a:cs typeface="Ahlan" panose="00000500000000000000" pitchFamily="50" charset="-78"/>
              </a:rPr>
              <a:t>وتعرفُ بالكائناتِ المحللةِ.</a:t>
            </a:r>
            <a:endParaRPr lang="en-US" sz="2800" dirty="0" smtClean="0">
              <a:effectLst/>
              <a:latin typeface="Ahlan" panose="00000500000000000000" pitchFamily="50" charset="-78"/>
              <a:cs typeface="Ahlan" panose="00000500000000000000" pitchFamily="50" charset="-78"/>
            </a:endParaRPr>
          </a:p>
          <a:p>
            <a:endParaRPr lang="ar-BH"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22" y="1229631"/>
            <a:ext cx="3150628" cy="2554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643" y="3947781"/>
            <a:ext cx="3150629" cy="2693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8223" t="4134" r="52179" b="68674"/>
          <a:stretch/>
        </p:blipFill>
        <p:spPr>
          <a:xfrm>
            <a:off x="9849475" y="142789"/>
            <a:ext cx="1120462" cy="1085719"/>
          </a:xfrm>
          <a:prstGeom prst="flowChartConnector">
            <a:avLst/>
          </a:prstGeom>
        </p:spPr>
      </p:pic>
      <p:pic>
        <p:nvPicPr>
          <p:cNvPr id="7" name="Picture 6">
            <a:hlinkClick r:id="rId7"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8223" t="4134" r="52179" b="68674"/>
          <a:stretch/>
        </p:blipFill>
        <p:spPr>
          <a:xfrm flipH="1">
            <a:off x="1066084" y="446866"/>
            <a:ext cx="1120462" cy="1085719"/>
          </a:xfrm>
          <a:prstGeom prst="flowChartConnector">
            <a:avLst/>
          </a:prstGeom>
        </p:spPr>
      </p:pic>
      <p:pic>
        <p:nvPicPr>
          <p:cNvPr id="8" name="Picture 7">
            <a:hlinkClick r:id="rId8"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52205" t="64021" r="28422" b="9321"/>
          <a:stretch/>
        </p:blipFill>
        <p:spPr>
          <a:xfrm>
            <a:off x="5576554" y="209487"/>
            <a:ext cx="1249250" cy="1279970"/>
          </a:xfrm>
          <a:prstGeom prst="flowChartConnector">
            <a:avLst/>
          </a:prstGeom>
        </p:spPr>
      </p:pic>
    </p:spTree>
    <p:extLst>
      <p:ext uri="{BB962C8B-B14F-4D97-AF65-F5344CB8AC3E}">
        <p14:creationId xmlns:p14="http://schemas.microsoft.com/office/powerpoint/2010/main" val="1031689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262908" y="1519707"/>
            <a:ext cx="7340958" cy="2246769"/>
          </a:xfrm>
          <a:prstGeom prst="rect">
            <a:avLst/>
          </a:prstGeom>
          <a:noFill/>
        </p:spPr>
        <p:txBody>
          <a:bodyPr wrap="square" rtlCol="1">
            <a:spAutoFit/>
          </a:bodyPr>
          <a:lstStyle/>
          <a:p>
            <a:pPr rtl="0"/>
            <a:r>
              <a:rPr lang="ar-BH" sz="2800" b="1" u="sng" dirty="0" smtClean="0">
                <a:latin typeface="Ahlan" panose="00000500000000000000" pitchFamily="50" charset="-78"/>
                <a:cs typeface="Ahlan" panose="00000500000000000000" pitchFamily="50" charset="-78"/>
              </a:rPr>
              <a:t>هميةُ </a:t>
            </a:r>
            <a:r>
              <a:rPr lang="ar-BH" sz="2800" b="1" u="sng" dirty="0">
                <a:latin typeface="Ahlan" panose="00000500000000000000" pitchFamily="50" charset="-78"/>
                <a:cs typeface="Ahlan" panose="00000500000000000000" pitchFamily="50" charset="-78"/>
              </a:rPr>
              <a:t>الكائِناتِ </a:t>
            </a:r>
            <a:r>
              <a:rPr lang="ar-BH" sz="2800" b="1" u="sng" dirty="0" smtClean="0">
                <a:latin typeface="Ahlan" panose="00000500000000000000" pitchFamily="50" charset="-78"/>
                <a:cs typeface="Ahlan" panose="00000500000000000000" pitchFamily="50" charset="-78"/>
              </a:rPr>
              <a:t>المحللةِ</a:t>
            </a:r>
            <a:endParaRPr lang="en-US" sz="2800" b="1" u="sng" dirty="0" smtClean="0">
              <a:latin typeface="Ahlan" panose="00000500000000000000" pitchFamily="50" charset="-78"/>
              <a:cs typeface="Ahlan" panose="00000500000000000000" pitchFamily="50" charset="-78"/>
            </a:endParaRPr>
          </a:p>
          <a:p>
            <a:pPr rtl="0"/>
            <a:r>
              <a:rPr lang="ar-BH" sz="2800" dirty="0" smtClean="0">
                <a:latin typeface="Ahlan" panose="00000500000000000000" pitchFamily="50" charset="-78"/>
                <a:cs typeface="Ahlan" panose="00000500000000000000" pitchFamily="50" charset="-78"/>
              </a:rPr>
              <a:t>تخلصُنا </a:t>
            </a:r>
            <a:r>
              <a:rPr lang="ar-BH" sz="2800" dirty="0">
                <a:latin typeface="Ahlan" panose="00000500000000000000" pitchFamily="50" charset="-78"/>
                <a:cs typeface="Ahlan" panose="00000500000000000000" pitchFamily="50" charset="-78"/>
              </a:rPr>
              <a:t>من جثثِ الكائناتِ الميتةِ وبقايَا النباتاتِ.</a:t>
            </a:r>
            <a:endParaRPr lang="ar-BH" sz="2800" dirty="0" smtClean="0">
              <a:effectLst/>
              <a:latin typeface="Ahlan" panose="00000500000000000000" pitchFamily="50" charset="-78"/>
              <a:cs typeface="Ahlan" panose="00000500000000000000" pitchFamily="50" charset="-78"/>
            </a:endParaRPr>
          </a:p>
          <a:p>
            <a:r>
              <a:rPr lang="ar-BH" sz="2800" dirty="0">
                <a:latin typeface="Ahlan" panose="00000500000000000000" pitchFamily="50" charset="-78"/>
                <a:cs typeface="Ahlan" panose="00000500000000000000" pitchFamily="50" charset="-78"/>
              </a:rPr>
              <a:t>تزيدُ من خصوبةِ التربةِ.</a:t>
            </a:r>
            <a:endParaRPr lang="ar-BH" sz="2800" dirty="0" smtClean="0">
              <a:effectLst/>
              <a:latin typeface="Ahlan" panose="00000500000000000000" pitchFamily="50" charset="-78"/>
              <a:cs typeface="Ahlan" panose="00000500000000000000" pitchFamily="50" charset="-78"/>
            </a:endParaRPr>
          </a:p>
          <a:p>
            <a:r>
              <a:rPr lang="ar-BH" sz="2800" dirty="0">
                <a:latin typeface="Ahlan" panose="00000500000000000000" pitchFamily="50" charset="-78"/>
                <a:cs typeface="Ahlan" panose="00000500000000000000" pitchFamily="50" charset="-78"/>
              </a:rPr>
              <a:t>تدخلُ فى كثيرٍ من الصناعاتِ.</a:t>
            </a:r>
            <a:endParaRPr lang="ar-BH" sz="2800" dirty="0" smtClean="0">
              <a:effectLst/>
              <a:latin typeface="Ahlan" panose="00000500000000000000" pitchFamily="50" charset="-78"/>
              <a:cs typeface="Ahlan" panose="00000500000000000000" pitchFamily="50" charset="-78"/>
            </a:endParaRPr>
          </a:p>
          <a:p>
            <a:endParaRPr lang="ar-BH" sz="2800" dirty="0">
              <a:latin typeface="Ahlan" panose="00000500000000000000" pitchFamily="50" charset="-78"/>
              <a:cs typeface="Ahlan" panose="00000500000000000000" pitchFamily="50"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99" y="2543080"/>
            <a:ext cx="5238750" cy="3876675"/>
          </a:xfrm>
          <a:prstGeom prst="rect">
            <a:avLst/>
          </a:prstGeom>
          <a:ln>
            <a:noFill/>
          </a:ln>
          <a:effectLst>
            <a:outerShdw blurRad="292100" dist="139700" dir="2700000" algn="tl" rotWithShape="0">
              <a:srgbClr val="333333">
                <a:alpha val="65000"/>
              </a:srgbClr>
            </a:outerShdw>
          </a:effectLst>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a:off x="9849475" y="142789"/>
            <a:ext cx="1120462" cy="1085719"/>
          </a:xfrm>
          <a:prstGeom prst="flowChartConnector">
            <a:avLst/>
          </a:prstGeom>
        </p:spPr>
      </p:pic>
      <p:pic>
        <p:nvPicPr>
          <p:cNvPr id="6" name="Picture 5">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flipH="1">
            <a:off x="1066084" y="446866"/>
            <a:ext cx="1120462" cy="1085719"/>
          </a:xfrm>
          <a:prstGeom prst="flowChartConnector">
            <a:avLst/>
          </a:prstGeom>
        </p:spPr>
      </p:pic>
      <p:pic>
        <p:nvPicPr>
          <p:cNvPr id="7" name="Picture 6">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2205" t="64021" r="28422" b="9321"/>
          <a:stretch/>
        </p:blipFill>
        <p:spPr>
          <a:xfrm>
            <a:off x="5576554" y="209487"/>
            <a:ext cx="1249250" cy="1279970"/>
          </a:xfrm>
          <a:prstGeom prst="flowChartConnector">
            <a:avLst/>
          </a:prstGeom>
        </p:spPr>
      </p:pic>
    </p:spTree>
    <p:extLst>
      <p:ext uri="{BB962C8B-B14F-4D97-AF65-F5344CB8AC3E}">
        <p14:creationId xmlns:p14="http://schemas.microsoft.com/office/powerpoint/2010/main" val="17389362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أهمية_ضوء_الشمس_للكائنات_الحية__علوم__الصف_الرابع_الابتدائي__ترم_ثاني__منهج_مصري__نفهم(36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46975" y="1675374"/>
            <a:ext cx="10689462" cy="4530632"/>
          </a:xfrm>
          <a:prstGeom prst="rect">
            <a:avLst/>
          </a:prstGeom>
        </p:spPr>
      </p:pic>
      <p:sp>
        <p:nvSpPr>
          <p:cNvPr id="4" name="Rectangle 3"/>
          <p:cNvSpPr/>
          <p:nvPr/>
        </p:nvSpPr>
        <p:spPr>
          <a:xfrm>
            <a:off x="7471174" y="1057188"/>
            <a:ext cx="3245476" cy="618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dirty="0" smtClean="0">
                <a:latin typeface="Ahlan" panose="00000500000000000000" pitchFamily="50" charset="-78"/>
                <a:cs typeface="Ahlan" panose="00000500000000000000" pitchFamily="50" charset="-78"/>
              </a:rPr>
              <a:t>فيديو لشرح الدرس:</a:t>
            </a:r>
            <a:endParaRPr lang="ar-BH" sz="2800" dirty="0">
              <a:latin typeface="Ahlan" panose="00000500000000000000" pitchFamily="50" charset="-78"/>
              <a:cs typeface="Ahlan" panose="00000500000000000000" pitchFamily="50" charset="-78"/>
            </a:endParaRPr>
          </a:p>
        </p:txBody>
      </p:sp>
      <p:pic>
        <p:nvPicPr>
          <p:cNvPr id="5" name="Picture 4">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28223" t="4134" r="52179" b="68674"/>
          <a:stretch/>
        </p:blipFill>
        <p:spPr>
          <a:xfrm>
            <a:off x="9849475" y="142789"/>
            <a:ext cx="1120462" cy="1085719"/>
          </a:xfrm>
          <a:prstGeom prst="flowChartConnector">
            <a:avLst/>
          </a:prstGeom>
        </p:spPr>
      </p:pic>
      <p:pic>
        <p:nvPicPr>
          <p:cNvPr id="6" name="Picture 5">
            <a:hlinkClick r:id="rId8"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28223" t="4134" r="52179" b="68674"/>
          <a:stretch/>
        </p:blipFill>
        <p:spPr>
          <a:xfrm flipH="1">
            <a:off x="1066084" y="446866"/>
            <a:ext cx="1120462" cy="1085719"/>
          </a:xfrm>
          <a:prstGeom prst="flowChartConnector">
            <a:avLst/>
          </a:prstGeom>
        </p:spPr>
      </p:pic>
      <p:pic>
        <p:nvPicPr>
          <p:cNvPr id="8" name="Picture 7">
            <a:hlinkClick r:id="rId9"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52205" t="64021" r="28422" b="9321"/>
          <a:stretch/>
        </p:blipFill>
        <p:spPr>
          <a:xfrm>
            <a:off x="5576554" y="209487"/>
            <a:ext cx="1249250" cy="1279970"/>
          </a:xfrm>
          <a:prstGeom prst="flowChartConnector">
            <a:avLst/>
          </a:prstGeom>
        </p:spPr>
      </p:pic>
    </p:spTree>
    <p:extLst>
      <p:ext uri="{BB962C8B-B14F-4D97-AF65-F5344CB8AC3E}">
        <p14:creationId xmlns:p14="http://schemas.microsoft.com/office/powerpoint/2010/main" val="28146105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139448" y="1262130"/>
            <a:ext cx="2073498" cy="646331"/>
          </a:xfrm>
          <a:prstGeom prst="rect">
            <a:avLst/>
          </a:prstGeom>
          <a:noFill/>
        </p:spPr>
        <p:txBody>
          <a:bodyPr wrap="square" rtlCol="1">
            <a:spAutoFit/>
          </a:bodyPr>
          <a:lstStyle/>
          <a:p>
            <a:r>
              <a:rPr lang="ar-BH" sz="3600" b="1" dirty="0" smtClean="0">
                <a:solidFill>
                  <a:srgbClr val="FF0000"/>
                </a:solidFill>
                <a:latin typeface="Ahlan" panose="00000500000000000000" pitchFamily="50" charset="-78"/>
                <a:cs typeface="Ahlan" panose="00000500000000000000" pitchFamily="50" charset="-78"/>
              </a:rPr>
              <a:t>التقويم </a:t>
            </a:r>
            <a:r>
              <a:rPr lang="ar-BH" sz="2800" b="1" dirty="0" smtClean="0">
                <a:solidFill>
                  <a:srgbClr val="FF0000"/>
                </a:solidFill>
                <a:latin typeface="Ahlan" panose="00000500000000000000" pitchFamily="50" charset="-78"/>
                <a:cs typeface="Ahlan" panose="00000500000000000000" pitchFamily="50" charset="-78"/>
              </a:rPr>
              <a:t>:</a:t>
            </a:r>
            <a:endParaRPr lang="ar-BH" sz="2800" b="1" dirty="0">
              <a:solidFill>
                <a:srgbClr val="FF0000"/>
              </a:solidFill>
              <a:latin typeface="Ahlan" panose="00000500000000000000" pitchFamily="50" charset="-78"/>
              <a:cs typeface="Ahlan" panose="00000500000000000000" pitchFamily="50" charset="-78"/>
            </a:endParaRPr>
          </a:p>
        </p:txBody>
      </p:sp>
      <p:sp>
        <p:nvSpPr>
          <p:cNvPr id="4" name="TextBox 3"/>
          <p:cNvSpPr txBox="1"/>
          <p:nvPr/>
        </p:nvSpPr>
        <p:spPr>
          <a:xfrm>
            <a:off x="1828800" y="2305318"/>
            <a:ext cx="8989454" cy="2246769"/>
          </a:xfrm>
          <a:prstGeom prst="rect">
            <a:avLst/>
          </a:prstGeom>
          <a:noFill/>
        </p:spPr>
        <p:txBody>
          <a:bodyPr wrap="square" rtlCol="1">
            <a:spAutoFit/>
          </a:bodyPr>
          <a:lstStyle/>
          <a:p>
            <a:r>
              <a:rPr lang="ar-BH" sz="2800" dirty="0" smtClean="0">
                <a:solidFill>
                  <a:schemeClr val="accent1">
                    <a:lumMod val="75000"/>
                  </a:schemeClr>
                </a:solidFill>
                <a:latin typeface="Ahlan" panose="00000500000000000000" pitchFamily="50" charset="-78"/>
                <a:cs typeface="Ahlan" panose="00000500000000000000" pitchFamily="50" charset="-78"/>
              </a:rPr>
              <a:t>أكمل</a:t>
            </a:r>
            <a:r>
              <a:rPr lang="ar-BH" sz="2800" dirty="0" smtClean="0">
                <a:latin typeface="Ahlan" panose="00000500000000000000" pitchFamily="50" charset="-78"/>
                <a:cs typeface="Ahlan" panose="00000500000000000000" pitchFamily="50" charset="-78"/>
              </a:rPr>
              <a:t>:</a:t>
            </a:r>
          </a:p>
          <a:p>
            <a:r>
              <a:rPr lang="ar-BH" sz="2800" dirty="0" smtClean="0">
                <a:latin typeface="Ahlan" panose="00000500000000000000" pitchFamily="50" charset="-78"/>
                <a:cs typeface="Ahlan" panose="00000500000000000000" pitchFamily="50" charset="-78"/>
              </a:rPr>
              <a:t>يستخدم 00000فى الكشف عن وجود النشا</a:t>
            </a:r>
          </a:p>
          <a:p>
            <a:r>
              <a:rPr lang="ar-BH" sz="2800" dirty="0" smtClean="0">
                <a:latin typeface="Ahlan" panose="00000500000000000000" pitchFamily="50" charset="-78"/>
                <a:cs typeface="Ahlan" panose="00000500000000000000" pitchFamily="50" charset="-78"/>
              </a:rPr>
              <a:t>ينتج غاز 00000من النباتات الخضراء أثناء عملية البناء الضوئى </a:t>
            </a:r>
          </a:p>
          <a:p>
            <a:r>
              <a:rPr lang="ar-BH" sz="2800" dirty="0" smtClean="0">
                <a:latin typeface="Ahlan" panose="00000500000000000000" pitchFamily="50" charset="-78"/>
                <a:cs typeface="Ahlan" panose="00000500000000000000" pitchFamily="50" charset="-78"/>
              </a:rPr>
              <a:t>يعتبر 00000من الكائنات المنتجة و00000من الكائنات المحللة</a:t>
            </a:r>
          </a:p>
          <a:p>
            <a:r>
              <a:rPr lang="ar-BH" sz="2800" dirty="0" smtClean="0">
                <a:latin typeface="Ahlan" panose="00000500000000000000" pitchFamily="50" charset="-78"/>
                <a:cs typeface="Ahlan" panose="00000500000000000000" pitchFamily="50" charset="-78"/>
              </a:rPr>
              <a:t>يحتاج النبات للقيام بعملية البناء الضوئى الى 00000و00000و00000</a:t>
            </a:r>
            <a:endParaRPr lang="ar-BH" sz="2800" dirty="0">
              <a:latin typeface="Ahlan" panose="00000500000000000000" pitchFamily="50" charset="-78"/>
              <a:cs typeface="Ahlan" panose="00000500000000000000" pitchFamily="50" charset="-78"/>
            </a:endParaRPr>
          </a:p>
        </p:txBody>
      </p:sp>
      <p:pic>
        <p:nvPicPr>
          <p:cNvPr id="5" name="Picture 4">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8223" t="4134" r="52179" b="68674"/>
          <a:stretch/>
        </p:blipFill>
        <p:spPr>
          <a:xfrm>
            <a:off x="9849475" y="142789"/>
            <a:ext cx="1120462" cy="1085719"/>
          </a:xfrm>
          <a:prstGeom prst="flowChartConnector">
            <a:avLst/>
          </a:prstGeom>
        </p:spPr>
      </p:pic>
      <p:pic>
        <p:nvPicPr>
          <p:cNvPr id="7" name="Picture 6">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2205" t="64021" r="28422" b="9321"/>
          <a:stretch/>
        </p:blipFill>
        <p:spPr>
          <a:xfrm>
            <a:off x="5576554" y="209487"/>
            <a:ext cx="1249250" cy="1279970"/>
          </a:xfrm>
          <a:prstGeom prst="flowChartConnector">
            <a:avLst/>
          </a:prstGeom>
        </p:spPr>
      </p:pic>
    </p:spTree>
    <p:extLst>
      <p:ext uri="{BB962C8B-B14F-4D97-AF65-F5344CB8AC3E}">
        <p14:creationId xmlns:p14="http://schemas.microsoft.com/office/powerpoint/2010/main" val="39640261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8223" t="4134" r="52179" b="68674"/>
          <a:stretch/>
        </p:blipFill>
        <p:spPr>
          <a:xfrm>
            <a:off x="9775066" y="136624"/>
            <a:ext cx="1120462" cy="1085719"/>
          </a:xfrm>
          <a:prstGeom prst="flowChartConnector">
            <a:avLst/>
          </a:prstGeom>
        </p:spPr>
      </p:pic>
      <p:pic>
        <p:nvPicPr>
          <p:cNvPr id="7" name="Picture 6">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8223" t="4134" r="52179" b="68674"/>
          <a:stretch/>
        </p:blipFill>
        <p:spPr>
          <a:xfrm flipH="1">
            <a:off x="1043187" y="403738"/>
            <a:ext cx="1120462" cy="1085719"/>
          </a:xfrm>
          <a:prstGeom prst="flowChartConnector">
            <a:avLst/>
          </a:prstGeom>
        </p:spPr>
      </p:pic>
      <p:sp>
        <p:nvSpPr>
          <p:cNvPr id="8" name="Horizontal Scroll 7"/>
          <p:cNvSpPr/>
          <p:nvPr/>
        </p:nvSpPr>
        <p:spPr>
          <a:xfrm>
            <a:off x="4610637" y="1222343"/>
            <a:ext cx="2962140" cy="1018581"/>
          </a:xfrm>
          <a:prstGeom prst="horizontalScroll">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dirty="0" smtClean="0">
                <a:latin typeface="Ahlan" panose="00000500000000000000" pitchFamily="50" charset="-78"/>
                <a:cs typeface="Ahlan" panose="00000500000000000000" pitchFamily="50" charset="-78"/>
              </a:rPr>
              <a:t>الفهرس</a:t>
            </a:r>
            <a:endParaRPr lang="ar-BH" sz="2800" dirty="0">
              <a:latin typeface="Ahlan" panose="00000500000000000000" pitchFamily="50" charset="-78"/>
              <a:cs typeface="Ahlan" panose="00000500000000000000" pitchFamily="50" charset="-78"/>
            </a:endParaRPr>
          </a:p>
        </p:txBody>
      </p:sp>
      <p:sp>
        <p:nvSpPr>
          <p:cNvPr id="9" name="Left Arrow 8"/>
          <p:cNvSpPr/>
          <p:nvPr/>
        </p:nvSpPr>
        <p:spPr>
          <a:xfrm>
            <a:off x="4340180" y="2270975"/>
            <a:ext cx="3232597" cy="1120462"/>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dirty="0" smtClean="0">
                <a:latin typeface="Ahlan" panose="00000500000000000000" pitchFamily="50" charset="-78"/>
                <a:cs typeface="Ahlan" panose="00000500000000000000" pitchFamily="50" charset="-78"/>
                <a:hlinkClick r:id="rId5" action="ppaction://hlinksldjump"/>
              </a:rPr>
              <a:t>الاهداف</a:t>
            </a:r>
            <a:endParaRPr lang="ar-BH" dirty="0">
              <a:latin typeface="Ahlan" panose="00000500000000000000" pitchFamily="50" charset="-78"/>
              <a:cs typeface="Ahlan" panose="00000500000000000000" pitchFamily="50" charset="-78"/>
            </a:endParaRPr>
          </a:p>
        </p:txBody>
      </p:sp>
      <p:sp>
        <p:nvSpPr>
          <p:cNvPr id="10" name="Left Arrow 9"/>
          <p:cNvSpPr/>
          <p:nvPr/>
        </p:nvSpPr>
        <p:spPr>
          <a:xfrm flipH="1">
            <a:off x="4939047" y="3051220"/>
            <a:ext cx="3232597" cy="1120462"/>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dirty="0" smtClean="0">
                <a:latin typeface="Ahlan" panose="00000500000000000000" pitchFamily="50" charset="-78"/>
                <a:cs typeface="Ahlan" panose="00000500000000000000" pitchFamily="50" charset="-78"/>
                <a:hlinkClick r:id="rId6" action="ppaction://hlinksldjump"/>
              </a:rPr>
              <a:t>المحتوى</a:t>
            </a:r>
            <a:endParaRPr lang="ar-BH" dirty="0">
              <a:latin typeface="Ahlan" panose="00000500000000000000" pitchFamily="50" charset="-78"/>
              <a:cs typeface="Ahlan" panose="00000500000000000000" pitchFamily="50" charset="-78"/>
            </a:endParaRPr>
          </a:p>
        </p:txBody>
      </p:sp>
      <p:sp>
        <p:nvSpPr>
          <p:cNvPr id="11" name="Left Arrow 10"/>
          <p:cNvSpPr/>
          <p:nvPr/>
        </p:nvSpPr>
        <p:spPr>
          <a:xfrm>
            <a:off x="4340180" y="3831465"/>
            <a:ext cx="3232597" cy="1120462"/>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dirty="0" smtClean="0">
                <a:latin typeface="Ahlan" panose="00000500000000000000" pitchFamily="50" charset="-78"/>
                <a:cs typeface="Ahlan" panose="00000500000000000000" pitchFamily="50" charset="-78"/>
                <a:hlinkClick r:id="rId7" action="ppaction://hlinksldjump"/>
              </a:rPr>
              <a:t>الفيديو</a:t>
            </a:r>
            <a:endParaRPr lang="ar-BH" dirty="0">
              <a:latin typeface="Ahlan" panose="00000500000000000000" pitchFamily="50" charset="-78"/>
              <a:cs typeface="Ahlan" panose="00000500000000000000" pitchFamily="50" charset="-78"/>
            </a:endParaRPr>
          </a:p>
        </p:txBody>
      </p:sp>
      <p:sp>
        <p:nvSpPr>
          <p:cNvPr id="12" name="Left Arrow 11"/>
          <p:cNvSpPr/>
          <p:nvPr/>
        </p:nvSpPr>
        <p:spPr>
          <a:xfrm flipH="1">
            <a:off x="4939047" y="4700789"/>
            <a:ext cx="3232597" cy="1120462"/>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dirty="0" smtClean="0">
                <a:latin typeface="Ahlan" panose="00000500000000000000" pitchFamily="50" charset="-78"/>
                <a:cs typeface="Ahlan" panose="00000500000000000000" pitchFamily="50" charset="-78"/>
                <a:hlinkClick r:id="rId8" action="ppaction://hlinksldjump"/>
              </a:rPr>
              <a:t>التقويم</a:t>
            </a:r>
            <a:endParaRPr lang="ar-BH" dirty="0">
              <a:latin typeface="Ahlan" panose="00000500000000000000" pitchFamily="50" charset="-78"/>
              <a:cs typeface="Ahlan" panose="00000500000000000000" pitchFamily="50" charset="-78"/>
            </a:endParaRPr>
          </a:p>
        </p:txBody>
      </p:sp>
    </p:spTree>
    <p:extLst>
      <p:ext uri="{BB962C8B-B14F-4D97-AF65-F5344CB8AC3E}">
        <p14:creationId xmlns:p14="http://schemas.microsoft.com/office/powerpoint/2010/main" val="41086959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98490" y="1893194"/>
            <a:ext cx="10444767" cy="2677656"/>
          </a:xfrm>
          <a:prstGeom prst="rect">
            <a:avLst/>
          </a:prstGeom>
          <a:noFill/>
        </p:spPr>
        <p:txBody>
          <a:bodyPr wrap="square" rtlCol="1">
            <a:spAutoFit/>
          </a:bodyPr>
          <a:lstStyle/>
          <a:p>
            <a:r>
              <a:rPr lang="ar-BH" sz="2800" dirty="0" smtClean="0">
                <a:solidFill>
                  <a:srgbClr val="FF0000"/>
                </a:solidFill>
                <a:latin typeface="Ahlan" panose="00000500000000000000" pitchFamily="50" charset="-78"/>
                <a:cs typeface="Ahlan" panose="00000500000000000000" pitchFamily="50" charset="-78"/>
              </a:rPr>
              <a:t>أهداف الدرس:</a:t>
            </a:r>
          </a:p>
          <a:p>
            <a:r>
              <a:rPr lang="ar-BH" sz="2800" dirty="0" smtClean="0">
                <a:solidFill>
                  <a:schemeClr val="accent1"/>
                </a:solidFill>
                <a:latin typeface="Ahlan" panose="00000500000000000000" pitchFamily="50" charset="-78"/>
                <a:cs typeface="Ahlan" panose="00000500000000000000" pitchFamily="50" charset="-78"/>
              </a:rPr>
              <a:t>اهداف معرفية: </a:t>
            </a:r>
            <a:r>
              <a:rPr lang="ar-BH" sz="2800" dirty="0" smtClean="0">
                <a:latin typeface="Ahlan" panose="00000500000000000000" pitchFamily="50" charset="-78"/>
                <a:cs typeface="Ahlan" panose="00000500000000000000" pitchFamily="50" charset="-78"/>
              </a:rPr>
              <a:t>1- ان يعرف الطالب أهمية ضوء الشمس </a:t>
            </a:r>
          </a:p>
          <a:p>
            <a:r>
              <a:rPr lang="ar-BH" sz="2800" dirty="0">
                <a:latin typeface="Ahlan" panose="00000500000000000000" pitchFamily="50" charset="-78"/>
                <a:cs typeface="Ahlan" panose="00000500000000000000" pitchFamily="50" charset="-78"/>
              </a:rPr>
              <a:t> </a:t>
            </a:r>
            <a:r>
              <a:rPr lang="ar-BH" sz="2800" dirty="0" smtClean="0">
                <a:latin typeface="Ahlan" panose="00000500000000000000" pitchFamily="50" charset="-78"/>
                <a:cs typeface="Ahlan" panose="00000500000000000000" pitchFamily="50" charset="-78"/>
              </a:rPr>
              <a:t>                 2-ان يذكر الطالب انواع الكائنات الحية</a:t>
            </a:r>
          </a:p>
          <a:p>
            <a:r>
              <a:rPr lang="ar-BH" sz="2800" dirty="0" smtClean="0">
                <a:solidFill>
                  <a:schemeClr val="accent1"/>
                </a:solidFill>
                <a:latin typeface="Ahlan" panose="00000500000000000000" pitchFamily="50" charset="-78"/>
                <a:cs typeface="Ahlan" panose="00000500000000000000" pitchFamily="50" charset="-78"/>
              </a:rPr>
              <a:t>اهداف مهارية :</a:t>
            </a:r>
            <a:r>
              <a:rPr lang="ar-BH" sz="2800" dirty="0" smtClean="0">
                <a:latin typeface="Ahlan" panose="00000500000000000000" pitchFamily="50" charset="-78"/>
                <a:cs typeface="Ahlan" panose="00000500000000000000" pitchFamily="50" charset="-78"/>
              </a:rPr>
              <a:t>1- ان يتقن الطالب عمل تجربة عملية البناء الضوئى</a:t>
            </a:r>
          </a:p>
          <a:p>
            <a:r>
              <a:rPr lang="ar-BH" sz="2800" dirty="0">
                <a:latin typeface="Ahlan" panose="00000500000000000000" pitchFamily="50" charset="-78"/>
                <a:cs typeface="Ahlan" panose="00000500000000000000" pitchFamily="50" charset="-78"/>
              </a:rPr>
              <a:t> </a:t>
            </a:r>
            <a:r>
              <a:rPr lang="ar-BH" sz="2800" dirty="0" smtClean="0">
                <a:latin typeface="Ahlan" panose="00000500000000000000" pitchFamily="50" charset="-78"/>
                <a:cs typeface="Ahlan" panose="00000500000000000000" pitchFamily="50" charset="-78"/>
              </a:rPr>
              <a:t>                 2-ان يقوم الطالب بعمل جدول يضم انواع الكائنات الحية</a:t>
            </a:r>
          </a:p>
          <a:p>
            <a:r>
              <a:rPr lang="ar-BH" sz="2800" dirty="0" smtClean="0">
                <a:solidFill>
                  <a:schemeClr val="accent1"/>
                </a:solidFill>
                <a:latin typeface="Ahlan" panose="00000500000000000000" pitchFamily="50" charset="-78"/>
                <a:cs typeface="Ahlan" panose="00000500000000000000" pitchFamily="50" charset="-78"/>
              </a:rPr>
              <a:t>اهداف وجدانية: </a:t>
            </a:r>
            <a:r>
              <a:rPr lang="ar-BH" sz="2800" dirty="0" smtClean="0">
                <a:latin typeface="Ahlan" panose="00000500000000000000" pitchFamily="50" charset="-78"/>
                <a:cs typeface="Ahlan" panose="00000500000000000000" pitchFamily="50" charset="-78"/>
              </a:rPr>
              <a:t>1- ان يشعر الطالب باهمية ضوء الشمس للكائمات الحية  </a:t>
            </a:r>
          </a:p>
        </p:txBody>
      </p:sp>
      <p:pic>
        <p:nvPicPr>
          <p:cNvPr id="6" name="Picture 5">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8223" t="4134" r="52179" b="68674"/>
          <a:stretch/>
        </p:blipFill>
        <p:spPr>
          <a:xfrm>
            <a:off x="9775066" y="136624"/>
            <a:ext cx="1120462" cy="1085719"/>
          </a:xfrm>
          <a:prstGeom prst="flowChartConnector">
            <a:avLst/>
          </a:prstGeom>
        </p:spPr>
      </p:pic>
      <p:pic>
        <p:nvPicPr>
          <p:cNvPr id="7" name="Picture 6">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8223" t="4134" r="52179" b="68674"/>
          <a:stretch/>
        </p:blipFill>
        <p:spPr>
          <a:xfrm flipH="1">
            <a:off x="1043187" y="403738"/>
            <a:ext cx="1120462" cy="1085719"/>
          </a:xfrm>
          <a:prstGeom prst="flowChartConnector">
            <a:avLst/>
          </a:prstGeom>
        </p:spPr>
      </p:pic>
      <p:pic>
        <p:nvPicPr>
          <p:cNvPr id="8" name="Picture 7">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2205" t="64021" r="28422" b="9321"/>
          <a:stretch/>
        </p:blipFill>
        <p:spPr>
          <a:xfrm>
            <a:off x="5576554" y="209487"/>
            <a:ext cx="1249250" cy="1279970"/>
          </a:xfrm>
          <a:prstGeom prst="flowChartConnector">
            <a:avLst/>
          </a:prstGeom>
        </p:spPr>
      </p:pic>
    </p:spTree>
    <p:extLst>
      <p:ext uri="{BB962C8B-B14F-4D97-AF65-F5344CB8AC3E}">
        <p14:creationId xmlns:p14="http://schemas.microsoft.com/office/powerpoint/2010/main" val="19967816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022760" y="1867436"/>
            <a:ext cx="6465194" cy="2246769"/>
          </a:xfrm>
          <a:prstGeom prst="rect">
            <a:avLst/>
          </a:prstGeom>
          <a:noFill/>
        </p:spPr>
        <p:txBody>
          <a:bodyPr wrap="square" rtlCol="1">
            <a:spAutoFit/>
          </a:bodyPr>
          <a:lstStyle/>
          <a:p>
            <a:r>
              <a:rPr lang="ar-BH" sz="2800" dirty="0">
                <a:latin typeface="Ahlan" panose="00000500000000000000" pitchFamily="50" charset="-78"/>
                <a:cs typeface="Ahlan" panose="00000500000000000000" pitchFamily="50" charset="-78"/>
              </a:rPr>
              <a:t>تعتمدُ كثيرٌ من الحيواناتِ على النباتِ فى الحصولِ على الغذاءِ لتستمِدَّ منه الطاقةَ اللازمةَ لاستمرارِ حياتِها فمث نرَى الأبقارَ والأغنامَ تتغذَّى على النباتاتِ، والطيورَ تتغذَّى على بذورِ بعضِ النباتاتِ، فكيفَ يصنعُ النباتُ غذاءَه؟</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03" y="1561563"/>
            <a:ext cx="4270657" cy="3734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a:off x="9800824" y="140992"/>
            <a:ext cx="1120462" cy="1085719"/>
          </a:xfrm>
          <a:prstGeom prst="flowChartConnector">
            <a:avLst/>
          </a:prstGeom>
        </p:spPr>
      </p:pic>
      <p:pic>
        <p:nvPicPr>
          <p:cNvPr id="6" name="Picture 5">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flipH="1">
            <a:off x="965914" y="306612"/>
            <a:ext cx="1120462" cy="1085719"/>
          </a:xfrm>
          <a:prstGeom prst="flowChartConnector">
            <a:avLst/>
          </a:prstGeom>
        </p:spPr>
      </p:pic>
      <p:pic>
        <p:nvPicPr>
          <p:cNvPr id="7" name="Picture 6">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2205" t="64021" r="28422" b="9321"/>
          <a:stretch/>
        </p:blipFill>
        <p:spPr>
          <a:xfrm>
            <a:off x="5576554" y="209487"/>
            <a:ext cx="1249250" cy="1279970"/>
          </a:xfrm>
          <a:prstGeom prst="flowChartConnector">
            <a:avLst/>
          </a:prstGeom>
        </p:spPr>
      </p:pic>
    </p:spTree>
    <p:extLst>
      <p:ext uri="{BB962C8B-B14F-4D97-AF65-F5344CB8AC3E}">
        <p14:creationId xmlns:p14="http://schemas.microsoft.com/office/powerpoint/2010/main" val="15896373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224270" y="1571222"/>
            <a:ext cx="7134895" cy="4401205"/>
          </a:xfrm>
          <a:prstGeom prst="rect">
            <a:avLst/>
          </a:prstGeom>
          <a:noFill/>
        </p:spPr>
        <p:txBody>
          <a:bodyPr wrap="square" rtlCol="1">
            <a:spAutoFit/>
          </a:bodyPr>
          <a:lstStyle/>
          <a:p>
            <a:r>
              <a:rPr lang="ar-BH" sz="2800" b="1" u="sng" dirty="0">
                <a:latin typeface="Ahlan" panose="00000500000000000000" pitchFamily="50" charset="-78"/>
                <a:cs typeface="Ahlan" panose="00000500000000000000" pitchFamily="50" charset="-78"/>
              </a:rPr>
              <a:t>النبات يصنع غذاءه:-</a:t>
            </a:r>
            <a:endParaRPr lang="ar-BH" sz="2800" dirty="0" smtClean="0">
              <a:effectLst/>
              <a:latin typeface="Ahlan" panose="00000500000000000000" pitchFamily="50" charset="-78"/>
              <a:cs typeface="Ahlan" panose="00000500000000000000" pitchFamily="50" charset="-78"/>
            </a:endParaRPr>
          </a:p>
          <a:p>
            <a:r>
              <a:rPr lang="ar-BH" sz="2800" dirty="0">
                <a:latin typeface="Ahlan" panose="00000500000000000000" pitchFamily="50" charset="-78"/>
                <a:cs typeface="Ahlan" panose="00000500000000000000" pitchFamily="50" charset="-78"/>
              </a:rPr>
              <a:t>تحتوِى الخلايَا النباتيةُعلى البلاستيداتِ الخضراءِ التى تُكسِبُ النباتَ اللونَ الاخضر وتمتص ضوء الشمس .</a:t>
            </a:r>
            <a:endParaRPr lang="ar-BH" sz="2800" dirty="0" smtClean="0">
              <a:effectLst/>
              <a:latin typeface="Ahlan" panose="00000500000000000000" pitchFamily="50" charset="-78"/>
              <a:cs typeface="Ahlan" panose="00000500000000000000" pitchFamily="50" charset="-78"/>
            </a:endParaRPr>
          </a:p>
          <a:p>
            <a:r>
              <a:rPr lang="ar-BH" sz="2800" dirty="0" smtClean="0">
                <a:latin typeface="Ahlan" panose="00000500000000000000" pitchFamily="50" charset="-78"/>
                <a:cs typeface="Ahlan" panose="00000500000000000000" pitchFamily="50" charset="-78"/>
              </a:rPr>
              <a:t>تقوم </a:t>
            </a:r>
            <a:r>
              <a:rPr lang="ar-BH" sz="2800" dirty="0">
                <a:latin typeface="Ahlan" panose="00000500000000000000" pitchFamily="50" charset="-78"/>
                <a:cs typeface="Ahlan" panose="00000500000000000000" pitchFamily="50" charset="-78"/>
              </a:rPr>
              <a:t>البلاستيدات الخضراء الموجودة بالأوراق الخضراء بامتصاصِ الطاقةِ الضوئيةِ </a:t>
            </a:r>
            <a:endParaRPr lang="ar-BH" sz="2800" dirty="0" smtClean="0">
              <a:effectLst/>
              <a:latin typeface="Ahlan" panose="00000500000000000000" pitchFamily="50" charset="-78"/>
              <a:cs typeface="Ahlan" panose="00000500000000000000" pitchFamily="50" charset="-78"/>
            </a:endParaRPr>
          </a:p>
          <a:p>
            <a:r>
              <a:rPr lang="ar-BH" sz="2800" dirty="0">
                <a:latin typeface="Ahlan" panose="00000500000000000000" pitchFamily="50" charset="-78"/>
                <a:cs typeface="Ahlan" panose="00000500000000000000" pitchFamily="50" charset="-78"/>
              </a:rPr>
              <a:t>للشمسِ، كما يقوم النبات بامتصاص الماءِ والأملاحِ من التربةِ، وامتصاصِ غازِ ثانِى </a:t>
            </a:r>
            <a:endParaRPr lang="ar-BH" sz="2800" dirty="0" smtClean="0">
              <a:effectLst/>
              <a:latin typeface="Ahlan" panose="00000500000000000000" pitchFamily="50" charset="-78"/>
              <a:cs typeface="Ahlan" panose="00000500000000000000" pitchFamily="50" charset="-78"/>
            </a:endParaRPr>
          </a:p>
          <a:p>
            <a:r>
              <a:rPr lang="ar-BH" sz="2800" dirty="0">
                <a:latin typeface="Ahlan" panose="00000500000000000000" pitchFamily="50" charset="-78"/>
                <a:cs typeface="Ahlan" panose="00000500000000000000" pitchFamily="50" charset="-78"/>
              </a:rPr>
              <a:t>أكسيدِ الكربونِ من الهواءِ الجوىِّ وذلك لتكوينِ غذائِه، وتُسمَّى هذِه العمليةُ بالبناءِ </a:t>
            </a:r>
            <a:endParaRPr lang="ar-BH" sz="2800" dirty="0" smtClean="0">
              <a:effectLst/>
              <a:latin typeface="Ahlan" panose="00000500000000000000" pitchFamily="50" charset="-78"/>
              <a:cs typeface="Ahlan" panose="00000500000000000000" pitchFamily="50" charset="-78"/>
            </a:endParaRPr>
          </a:p>
          <a:p>
            <a:r>
              <a:rPr lang="ar-BH" sz="2800" dirty="0">
                <a:latin typeface="Ahlan" panose="00000500000000000000" pitchFamily="50" charset="-78"/>
                <a:cs typeface="Ahlan" panose="00000500000000000000" pitchFamily="50" charset="-78"/>
              </a:rPr>
              <a:t>الضوئىِّ.</a:t>
            </a:r>
            <a:endParaRPr lang="ar-BH" sz="2800" dirty="0">
              <a:effectLst/>
              <a:latin typeface="Ahlan" panose="00000500000000000000" pitchFamily="50" charset="-78"/>
              <a:cs typeface="Ahlan" panose="00000500000000000000" pitchFamily="50"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29" y="1841678"/>
            <a:ext cx="3673341" cy="355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a:off x="9849475" y="142789"/>
            <a:ext cx="1120462" cy="1085719"/>
          </a:xfrm>
          <a:prstGeom prst="flowChartConnector">
            <a:avLst/>
          </a:prstGeom>
        </p:spPr>
      </p:pic>
      <p:pic>
        <p:nvPicPr>
          <p:cNvPr id="7" name="Picture 6">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flipH="1">
            <a:off x="1066084" y="446866"/>
            <a:ext cx="1120462" cy="1085719"/>
          </a:xfrm>
          <a:prstGeom prst="flowChartConnector">
            <a:avLst/>
          </a:prstGeom>
        </p:spPr>
      </p:pic>
      <p:pic>
        <p:nvPicPr>
          <p:cNvPr id="9" name="Picture 8">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2205" t="64021" r="28422" b="9321"/>
          <a:stretch/>
        </p:blipFill>
        <p:spPr>
          <a:xfrm>
            <a:off x="5576554" y="209487"/>
            <a:ext cx="1249250" cy="1279970"/>
          </a:xfrm>
          <a:prstGeom prst="flowChartConnector">
            <a:avLst/>
          </a:prstGeom>
        </p:spPr>
      </p:pic>
    </p:spTree>
    <p:extLst>
      <p:ext uri="{BB962C8B-B14F-4D97-AF65-F5344CB8AC3E}">
        <p14:creationId xmlns:p14="http://schemas.microsoft.com/office/powerpoint/2010/main" val="3331086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748530" y="1659285"/>
            <a:ext cx="4713667" cy="3539430"/>
          </a:xfrm>
          <a:prstGeom prst="rect">
            <a:avLst/>
          </a:prstGeom>
          <a:noFill/>
        </p:spPr>
        <p:txBody>
          <a:bodyPr wrap="square" rtlCol="1">
            <a:spAutoFit/>
          </a:bodyPr>
          <a:lstStyle/>
          <a:p>
            <a:r>
              <a:rPr lang="ar-BH" sz="2800" b="1" u="sng" dirty="0">
                <a:latin typeface="Ahlan" panose="00000500000000000000" pitchFamily="50" charset="-78"/>
                <a:cs typeface="Ahlan" panose="00000500000000000000" pitchFamily="50" charset="-78"/>
              </a:rPr>
              <a:t>عمليه البناء الضوئي:-</a:t>
            </a:r>
            <a:endParaRPr lang="ar-BH" sz="2800" dirty="0" smtClean="0">
              <a:effectLst/>
              <a:latin typeface="Ahlan" panose="00000500000000000000" pitchFamily="50" charset="-78"/>
              <a:cs typeface="Ahlan" panose="00000500000000000000" pitchFamily="50" charset="-78"/>
            </a:endParaRPr>
          </a:p>
          <a:p>
            <a:r>
              <a:rPr lang="ar-BH" sz="2800" dirty="0" smtClean="0">
                <a:latin typeface="Ahlan" panose="00000500000000000000" pitchFamily="50" charset="-78"/>
                <a:cs typeface="Ahlan" panose="00000500000000000000" pitchFamily="50" charset="-78"/>
              </a:rPr>
              <a:t/>
            </a:r>
            <a:br>
              <a:rPr lang="ar-BH" sz="2800" dirty="0" smtClean="0">
                <a:latin typeface="Ahlan" panose="00000500000000000000" pitchFamily="50" charset="-78"/>
                <a:cs typeface="Ahlan" panose="00000500000000000000" pitchFamily="50" charset="-78"/>
              </a:rPr>
            </a:br>
            <a:r>
              <a:rPr lang="ar-BH" sz="2800" dirty="0">
                <a:latin typeface="Ahlan" panose="00000500000000000000" pitchFamily="50" charset="-78"/>
                <a:cs typeface="Ahlan" panose="00000500000000000000" pitchFamily="50" charset="-78"/>
              </a:rPr>
              <a:t>عمليةٌ حيويةٌ تقومُ بها الأجزاءُ الخضراءُ من النباتِ لتكوينِ الغذاءِ من سكرياتٍ ونشوياتٍ فى وجودِ الشمسِ والماءِ وثانِى أكسيدِ الكربونِ وبعضِ الأملاحِ المعدنيةِ وينطلق غاز الأكسچين</a:t>
            </a:r>
            <a:endParaRPr lang="ar-BH" sz="2800" dirty="0">
              <a:effectLst/>
              <a:latin typeface="Ahlan" panose="00000500000000000000" pitchFamily="50" charset="-78"/>
              <a:cs typeface="Ahlan" panose="00000500000000000000" pitchFamily="50" charset="-78"/>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972"/>
          <a:stretch/>
        </p:blipFill>
        <p:spPr>
          <a:xfrm>
            <a:off x="978794" y="1440481"/>
            <a:ext cx="4790942" cy="4780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a:off x="9849475" y="142789"/>
            <a:ext cx="1120462" cy="1085719"/>
          </a:xfrm>
          <a:prstGeom prst="flowChartConnector">
            <a:avLst/>
          </a:prstGeom>
        </p:spPr>
      </p:pic>
      <p:pic>
        <p:nvPicPr>
          <p:cNvPr id="7" name="Picture 6">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flipH="1">
            <a:off x="1066084" y="446866"/>
            <a:ext cx="1120462" cy="1085719"/>
          </a:xfrm>
          <a:prstGeom prst="flowChartConnector">
            <a:avLst/>
          </a:prstGeom>
        </p:spPr>
      </p:pic>
      <p:pic>
        <p:nvPicPr>
          <p:cNvPr id="8" name="Picture 7">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2205" t="64021" r="28422" b="9321"/>
          <a:stretch/>
        </p:blipFill>
        <p:spPr>
          <a:xfrm>
            <a:off x="5576554" y="209487"/>
            <a:ext cx="1249250" cy="1279970"/>
          </a:xfrm>
          <a:prstGeom prst="flowChartConnector">
            <a:avLst/>
          </a:prstGeom>
        </p:spPr>
      </p:pic>
    </p:spTree>
    <p:extLst>
      <p:ext uri="{BB962C8B-B14F-4D97-AF65-F5344CB8AC3E}">
        <p14:creationId xmlns:p14="http://schemas.microsoft.com/office/powerpoint/2010/main" val="41548532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190187" y="1609858"/>
            <a:ext cx="6426558" cy="4893647"/>
          </a:xfrm>
          <a:prstGeom prst="rect">
            <a:avLst/>
          </a:prstGeom>
          <a:noFill/>
        </p:spPr>
        <p:txBody>
          <a:bodyPr wrap="square" rtlCol="1">
            <a:spAutoFit/>
          </a:bodyPr>
          <a:lstStyle/>
          <a:p>
            <a:r>
              <a:rPr lang="ar-BH" dirty="0" smtClean="0">
                <a:latin typeface="Ahlan" panose="00000500000000000000" pitchFamily="50" charset="-78"/>
                <a:cs typeface="Ahlan" panose="00000500000000000000" pitchFamily="50" charset="-78"/>
              </a:rPr>
              <a:t> </a:t>
            </a:r>
            <a:r>
              <a:rPr lang="ar-BH" sz="2400" dirty="0" smtClean="0">
                <a:solidFill>
                  <a:schemeClr val="accent1">
                    <a:lumMod val="75000"/>
                  </a:schemeClr>
                </a:solidFill>
                <a:latin typeface="Ahlan" panose="00000500000000000000" pitchFamily="50" charset="-78"/>
                <a:cs typeface="Ahlan" panose="00000500000000000000" pitchFamily="50" charset="-78"/>
              </a:rPr>
              <a:t>اهميه ضوء الشمس للنبات الاخضر </a:t>
            </a:r>
            <a:r>
              <a:rPr lang="ar-BH" sz="2400" dirty="0" smtClean="0">
                <a:latin typeface="Ahlan" panose="00000500000000000000" pitchFamily="50" charset="-78"/>
                <a:cs typeface="Ahlan" panose="00000500000000000000" pitchFamily="50" charset="-78"/>
              </a:rPr>
              <a:t>:-</a:t>
            </a:r>
          </a:p>
          <a:p>
            <a:r>
              <a:rPr lang="ar-BH" sz="2400" dirty="0" smtClean="0">
                <a:solidFill>
                  <a:srgbClr val="FF0000"/>
                </a:solidFill>
                <a:latin typeface="Ahlan" panose="00000500000000000000" pitchFamily="50" charset="-78"/>
                <a:cs typeface="Ahlan" panose="00000500000000000000" pitchFamily="50" charset="-78"/>
              </a:rPr>
              <a:t>الادوات المستخدمة</a:t>
            </a:r>
            <a:r>
              <a:rPr lang="ar-BH" sz="2400" dirty="0" smtClean="0">
                <a:latin typeface="Ahlan" panose="00000500000000000000" pitchFamily="50" charset="-78"/>
                <a:cs typeface="Ahlan" panose="00000500000000000000" pitchFamily="50" charset="-78"/>
              </a:rPr>
              <a:t>:-</a:t>
            </a:r>
          </a:p>
          <a:p>
            <a:endParaRPr lang="ar-BH" sz="2400" dirty="0" smtClean="0">
              <a:latin typeface="Ahlan" panose="00000500000000000000" pitchFamily="50" charset="-78"/>
              <a:cs typeface="Ahlan" panose="00000500000000000000" pitchFamily="50" charset="-78"/>
            </a:endParaRPr>
          </a:p>
          <a:p>
            <a:r>
              <a:rPr lang="ar-BH" sz="2400" dirty="0" smtClean="0">
                <a:latin typeface="Ahlan" panose="00000500000000000000" pitchFamily="50" charset="-78"/>
                <a:cs typeface="Ahlan" panose="00000500000000000000" pitchFamily="50" charset="-78"/>
              </a:rPr>
              <a:t> أصِّيصينِ بكلٍّ منهما نباتٌ أخضرُ-كيسِ ورقٍ مقوَّى به ثقوبِ ضيقةِ</a:t>
            </a:r>
          </a:p>
          <a:p>
            <a:r>
              <a:rPr lang="ar-BH" sz="2400" dirty="0" smtClean="0">
                <a:solidFill>
                  <a:srgbClr val="FF0000"/>
                </a:solidFill>
                <a:latin typeface="Ahlan" panose="00000500000000000000" pitchFamily="50" charset="-78"/>
                <a:cs typeface="Ahlan" panose="00000500000000000000" pitchFamily="50" charset="-78"/>
              </a:rPr>
              <a:t>خطوات العمل </a:t>
            </a:r>
            <a:r>
              <a:rPr lang="ar-BH" sz="2400" dirty="0" smtClean="0">
                <a:latin typeface="Ahlan" panose="00000500000000000000" pitchFamily="50" charset="-78"/>
                <a:cs typeface="Ahlan" panose="00000500000000000000" pitchFamily="50" charset="-78"/>
              </a:rPr>
              <a:t>: -</a:t>
            </a:r>
          </a:p>
          <a:p>
            <a:pPr marL="342900" indent="-342900">
              <a:buFont typeface="+mj-lt"/>
              <a:buAutoNum type="arabicPeriod"/>
            </a:pPr>
            <a:r>
              <a:rPr lang="ar-BH" sz="2400" dirty="0" smtClean="0">
                <a:latin typeface="Ahlan" panose="00000500000000000000" pitchFamily="50" charset="-78"/>
                <a:cs typeface="Ahlan" panose="00000500000000000000" pitchFamily="50" charset="-78"/>
              </a:rPr>
              <a:t>غطِّ أحدَ الأصيصين بكيسِ ورقٍ مقوَّى به بعضُ الثقوبِ الضيقةِ لمرورِ الهواءِ من خلالِهَا.</a:t>
            </a:r>
          </a:p>
          <a:p>
            <a:pPr marL="342900" indent="-342900">
              <a:buFont typeface="+mj-lt"/>
              <a:buAutoNum type="arabicPeriod"/>
            </a:pPr>
            <a:r>
              <a:rPr lang="ar-BH" sz="2400" dirty="0" smtClean="0">
                <a:latin typeface="Ahlan" panose="00000500000000000000" pitchFamily="50" charset="-78"/>
                <a:cs typeface="Ahlan" panose="00000500000000000000" pitchFamily="50" charset="-78"/>
              </a:rPr>
              <a:t>اترك الاصيصين لمده يومين مع مداومه ري كل منهما بالماء.</a:t>
            </a:r>
          </a:p>
          <a:p>
            <a:pPr marL="342900" indent="-342900">
              <a:buFont typeface="+mj-lt"/>
              <a:buAutoNum type="arabicPeriod"/>
            </a:pPr>
            <a:r>
              <a:rPr lang="ar-BH" sz="2400" dirty="0" smtClean="0">
                <a:latin typeface="Ahlan" panose="00000500000000000000" pitchFamily="50" charset="-78"/>
                <a:cs typeface="Ahlan" panose="00000500000000000000" pitchFamily="50" charset="-78"/>
              </a:rPr>
              <a:t>سجل ملاحظاتك واستنتاجاتك ضعْفُ واصفرارُ النباتِ المغطَّى بالكيسِ يرجعُ لغيابِ ضوءِ الشمسِ وتوقُّفِهِ عن تكوينِ غذائِهِ. </a:t>
            </a:r>
            <a:endParaRPr lang="ar-BH" sz="2400" dirty="0">
              <a:latin typeface="Ahlan" panose="00000500000000000000" pitchFamily="50" charset="-78"/>
              <a:cs typeface="Ahlan" panose="00000500000000000000" pitchFamily="50"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00" y="2804240"/>
            <a:ext cx="4651017" cy="3181350"/>
          </a:xfrm>
          <a:prstGeom prst="rect">
            <a:avLst/>
          </a:prstGeom>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a:off x="9849475" y="142789"/>
            <a:ext cx="1120462" cy="1085719"/>
          </a:xfrm>
          <a:prstGeom prst="flowChartConnector">
            <a:avLst/>
          </a:prstGeom>
        </p:spPr>
      </p:pic>
      <p:pic>
        <p:nvPicPr>
          <p:cNvPr id="6" name="Picture 5">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flipH="1">
            <a:off x="1066084" y="446866"/>
            <a:ext cx="1120462" cy="1085719"/>
          </a:xfrm>
          <a:prstGeom prst="flowChartConnector">
            <a:avLst/>
          </a:prstGeom>
        </p:spPr>
      </p:pic>
      <p:pic>
        <p:nvPicPr>
          <p:cNvPr id="7" name="Picture 6">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2205" t="64021" r="28422" b="9321"/>
          <a:stretch/>
        </p:blipFill>
        <p:spPr>
          <a:xfrm>
            <a:off x="5576554" y="209487"/>
            <a:ext cx="1249250" cy="1279970"/>
          </a:xfrm>
          <a:prstGeom prst="flowChartConnector">
            <a:avLst/>
          </a:prstGeom>
        </p:spPr>
      </p:pic>
    </p:spTree>
    <p:extLst>
      <p:ext uri="{BB962C8B-B14F-4D97-AF65-F5344CB8AC3E}">
        <p14:creationId xmlns:p14="http://schemas.microsoft.com/office/powerpoint/2010/main" val="4104716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473521" y="2021983"/>
            <a:ext cx="5885645" cy="1815882"/>
          </a:xfrm>
          <a:prstGeom prst="rect">
            <a:avLst/>
          </a:prstGeom>
          <a:noFill/>
        </p:spPr>
        <p:txBody>
          <a:bodyPr wrap="square" rtlCol="1">
            <a:spAutoFit/>
          </a:bodyPr>
          <a:lstStyle/>
          <a:p>
            <a:r>
              <a:rPr lang="en-US" sz="2800" b="1" u="sng" dirty="0">
                <a:solidFill>
                  <a:srgbClr val="FF0000"/>
                </a:solidFill>
                <a:latin typeface="Ahlan" panose="00000500000000000000" pitchFamily="50" charset="-78"/>
                <a:cs typeface="Ahlan" panose="00000500000000000000" pitchFamily="50" charset="-78"/>
              </a:rPr>
              <a:t>نواتج البناء الضوئي </a:t>
            </a:r>
            <a:r>
              <a:rPr lang="en-US" sz="2800" b="1" u="sng" dirty="0">
                <a:latin typeface="Ahlan" panose="00000500000000000000" pitchFamily="50" charset="-78"/>
                <a:cs typeface="Ahlan" panose="00000500000000000000" pitchFamily="50" charset="-78"/>
              </a:rPr>
              <a:t>:-</a:t>
            </a:r>
            <a:endParaRPr lang="en-US" sz="2800" dirty="0" smtClean="0">
              <a:effectLst/>
              <a:latin typeface="Ahlan" panose="00000500000000000000" pitchFamily="50" charset="-78"/>
              <a:cs typeface="Ahlan" panose="00000500000000000000" pitchFamily="50" charset="-78"/>
            </a:endParaRPr>
          </a:p>
          <a:p>
            <a:r>
              <a:rPr lang="ar-BH" sz="2800" dirty="0">
                <a:latin typeface="Ahlan" panose="00000500000000000000" pitchFamily="50" charset="-78"/>
                <a:cs typeface="Ahlan" panose="00000500000000000000" pitchFamily="50" charset="-78"/>
              </a:rPr>
              <a:t>ضوءُ الشمسِ (طاقةٌ ضوئيةٌ) ضرورىٌّ ليصنعَ النباتُ غذاءَه ويُعتبرُ ضوءُ الشمسِ مصدرَ الطاقةِ للنباتِ</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61" y="2929924"/>
            <a:ext cx="5154025" cy="3367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a:off x="9849475" y="142789"/>
            <a:ext cx="1120462" cy="1085719"/>
          </a:xfrm>
          <a:prstGeom prst="flowChartConnector">
            <a:avLst/>
          </a:prstGeom>
        </p:spPr>
      </p:pic>
      <p:pic>
        <p:nvPicPr>
          <p:cNvPr id="6" name="Picture 5">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8223" t="4134" r="52179" b="68674"/>
          <a:stretch/>
        </p:blipFill>
        <p:spPr>
          <a:xfrm flipH="1">
            <a:off x="1066084" y="446866"/>
            <a:ext cx="1120462" cy="1085719"/>
          </a:xfrm>
          <a:prstGeom prst="flowChartConnector">
            <a:avLst/>
          </a:prstGeom>
        </p:spPr>
      </p:pic>
      <p:pic>
        <p:nvPicPr>
          <p:cNvPr id="7" name="Picture 6">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2205" t="64021" r="28422" b="9321"/>
          <a:stretch/>
        </p:blipFill>
        <p:spPr>
          <a:xfrm>
            <a:off x="5576554" y="209487"/>
            <a:ext cx="1249250" cy="1279970"/>
          </a:xfrm>
          <a:prstGeom prst="flowChartConnector">
            <a:avLst/>
          </a:prstGeom>
        </p:spPr>
      </p:pic>
    </p:spTree>
    <p:extLst>
      <p:ext uri="{BB962C8B-B14F-4D97-AF65-F5344CB8AC3E}">
        <p14:creationId xmlns:p14="http://schemas.microsoft.com/office/powerpoint/2010/main" val="41399923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761408" y="1751527"/>
            <a:ext cx="4082603" cy="3103808"/>
          </a:xfrm>
          <a:prstGeom prst="rect">
            <a:avLst/>
          </a:prstGeom>
          <a:noFill/>
        </p:spPr>
        <p:txBody>
          <a:bodyPr wrap="square" rtlCol="1">
            <a:spAutoFit/>
          </a:bodyPr>
          <a:lstStyle/>
          <a:p>
            <a:endParaRPr lang="ar-BH" dirty="0"/>
          </a:p>
        </p:txBody>
      </p:sp>
      <p:sp>
        <p:nvSpPr>
          <p:cNvPr id="4" name="TextBox 3"/>
          <p:cNvSpPr txBox="1"/>
          <p:nvPr/>
        </p:nvSpPr>
        <p:spPr>
          <a:xfrm>
            <a:off x="1493950" y="1617150"/>
            <a:ext cx="10187190" cy="2246769"/>
          </a:xfrm>
          <a:prstGeom prst="rect">
            <a:avLst/>
          </a:prstGeom>
          <a:noFill/>
        </p:spPr>
        <p:txBody>
          <a:bodyPr wrap="square" rtlCol="1">
            <a:spAutoFit/>
          </a:bodyPr>
          <a:lstStyle/>
          <a:p>
            <a:r>
              <a:rPr lang="en-US" sz="2800" b="1" dirty="0">
                <a:solidFill>
                  <a:srgbClr val="FF0000"/>
                </a:solidFill>
                <a:latin typeface="Ahlan" panose="00000500000000000000" pitchFamily="50" charset="-78"/>
                <a:cs typeface="Ahlan" panose="00000500000000000000" pitchFamily="50" charset="-78"/>
              </a:rPr>
              <a:t>ينتج عن عملية البناء الضوئى :</a:t>
            </a:r>
            <a:endParaRPr lang="en-US" sz="2800" dirty="0" smtClean="0">
              <a:solidFill>
                <a:srgbClr val="FF0000"/>
              </a:solidFill>
              <a:effectLst/>
              <a:latin typeface="Ahlan" panose="00000500000000000000" pitchFamily="50" charset="-78"/>
              <a:cs typeface="Ahlan" panose="00000500000000000000" pitchFamily="50" charset="-78"/>
            </a:endParaRPr>
          </a:p>
          <a:p>
            <a:r>
              <a:rPr lang="en-US" sz="2800" dirty="0" smtClean="0">
                <a:latin typeface="Ahlan" panose="00000500000000000000" pitchFamily="50" charset="-78"/>
                <a:cs typeface="Ahlan" panose="00000500000000000000" pitchFamily="50" charset="-78"/>
              </a:rPr>
              <a:t>1- تكون الغذاء) </a:t>
            </a:r>
            <a:r>
              <a:rPr lang="en-US" sz="2800" dirty="0" smtClean="0">
                <a:latin typeface="Ahlan" panose="00000500000000000000" pitchFamily="50" charset="-78"/>
                <a:cs typeface="Ahlan" panose="00000500000000000000" pitchFamily="50" charset="-78"/>
              </a:rPr>
              <a:t>السكر </a:t>
            </a:r>
            <a:r>
              <a:rPr lang="en-US" sz="2800" dirty="0">
                <a:latin typeface="Ahlan" panose="00000500000000000000" pitchFamily="50" charset="-78"/>
                <a:cs typeface="Ahlan" panose="00000500000000000000" pitchFamily="50" charset="-78"/>
              </a:rPr>
              <a:t>– </a:t>
            </a:r>
            <a:r>
              <a:rPr lang="en-US" sz="2800" dirty="0" smtClean="0">
                <a:latin typeface="Ahlan" panose="00000500000000000000" pitchFamily="50" charset="-78"/>
                <a:cs typeface="Ahlan" panose="00000500000000000000" pitchFamily="50" charset="-78"/>
              </a:rPr>
              <a:t>النشا(ويمكن </a:t>
            </a:r>
            <a:r>
              <a:rPr lang="en-US" sz="2800" dirty="0">
                <a:latin typeface="Ahlan" panose="00000500000000000000" pitchFamily="50" charset="-78"/>
                <a:cs typeface="Ahlan" panose="00000500000000000000" pitchFamily="50" charset="-78"/>
              </a:rPr>
              <a:t>الكشف عن وجود النشا باستخدام محلول اليود </a:t>
            </a:r>
            <a:r>
              <a:rPr lang="en-US" sz="2800" dirty="0" smtClean="0">
                <a:latin typeface="Ahlan" panose="00000500000000000000" pitchFamily="50" charset="-78"/>
                <a:cs typeface="Ahlan" panose="00000500000000000000" pitchFamily="50" charset="-78"/>
              </a:rPr>
              <a:t>حيث </a:t>
            </a:r>
            <a:r>
              <a:rPr lang="en-US" sz="2800" dirty="0">
                <a:latin typeface="Ahlan" panose="00000500000000000000" pitchFamily="50" charset="-78"/>
                <a:cs typeface="Ahlan" panose="00000500000000000000" pitchFamily="50" charset="-78"/>
              </a:rPr>
              <a:t>يتحول لون النشا إلى اللون الأزرق.</a:t>
            </a:r>
            <a:endParaRPr lang="en-US" sz="2800" dirty="0" smtClean="0">
              <a:effectLst/>
              <a:latin typeface="Ahlan" panose="00000500000000000000" pitchFamily="50" charset="-78"/>
              <a:cs typeface="Ahlan" panose="00000500000000000000" pitchFamily="50" charset="-78"/>
            </a:endParaRPr>
          </a:p>
          <a:p>
            <a:r>
              <a:rPr lang="en-US" sz="2800" dirty="0">
                <a:latin typeface="Ahlan" panose="00000500000000000000" pitchFamily="50" charset="-78"/>
                <a:cs typeface="Ahlan" panose="00000500000000000000" pitchFamily="50" charset="-78"/>
              </a:rPr>
              <a:t>2- تصاعد غاز الأكسجين.</a:t>
            </a:r>
            <a:endParaRPr lang="en-US" sz="2800" dirty="0" smtClean="0">
              <a:effectLst/>
              <a:latin typeface="Ahlan" panose="00000500000000000000" pitchFamily="50" charset="-78"/>
              <a:cs typeface="Ahlan" panose="00000500000000000000" pitchFamily="50" charset="-78"/>
            </a:endParaRPr>
          </a:p>
          <a:p>
            <a:endParaRPr lang="ar-BH" sz="2800" dirty="0">
              <a:latin typeface="Ahlan" panose="00000500000000000000" pitchFamily="50" charset="-78"/>
              <a:cs typeface="Ahlan" panose="00000500000000000000" pitchFamily="50"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950" y="3407838"/>
            <a:ext cx="4115157" cy="317920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423" b="35016"/>
          <a:stretch/>
        </p:blipFill>
        <p:spPr>
          <a:xfrm>
            <a:off x="5609107" y="3407839"/>
            <a:ext cx="3985743" cy="30891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8223" t="4134" r="52179" b="68674"/>
          <a:stretch/>
        </p:blipFill>
        <p:spPr>
          <a:xfrm>
            <a:off x="9849475" y="142789"/>
            <a:ext cx="1120462" cy="1085719"/>
          </a:xfrm>
          <a:prstGeom prst="flowChartConnector">
            <a:avLst/>
          </a:prstGeom>
        </p:spPr>
      </p:pic>
      <p:pic>
        <p:nvPicPr>
          <p:cNvPr id="8" name="Picture 7">
            <a:hlinkClick r:id="rId7"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8223" t="4134" r="52179" b="68674"/>
          <a:stretch/>
        </p:blipFill>
        <p:spPr>
          <a:xfrm flipH="1">
            <a:off x="1066084" y="446866"/>
            <a:ext cx="1120462" cy="1085719"/>
          </a:xfrm>
          <a:prstGeom prst="flowChartConnector">
            <a:avLst/>
          </a:prstGeom>
        </p:spPr>
      </p:pic>
      <p:pic>
        <p:nvPicPr>
          <p:cNvPr id="9" name="Picture 8">
            <a:hlinkClick r:id="rId8"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52205" t="64021" r="28422" b="9321"/>
          <a:stretch/>
        </p:blipFill>
        <p:spPr>
          <a:xfrm>
            <a:off x="5576554" y="209487"/>
            <a:ext cx="1249250" cy="1279970"/>
          </a:xfrm>
          <a:prstGeom prst="flowChartConnector">
            <a:avLst/>
          </a:prstGeom>
        </p:spPr>
      </p:pic>
    </p:spTree>
    <p:extLst>
      <p:ext uri="{BB962C8B-B14F-4D97-AF65-F5344CB8AC3E}">
        <p14:creationId xmlns:p14="http://schemas.microsoft.com/office/powerpoint/2010/main" val="8286692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406</Words>
  <Application>Microsoft Office PowerPoint</Application>
  <PresentationFormat>Widescreen</PresentationFormat>
  <Paragraphs>62</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Ahlan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29</cp:revision>
  <dcterms:created xsi:type="dcterms:W3CDTF">2020-11-24T22:18:33Z</dcterms:created>
  <dcterms:modified xsi:type="dcterms:W3CDTF">2020-11-25T14:54:28Z</dcterms:modified>
</cp:coreProperties>
</file>