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3" r:id="rId3"/>
  </p:sldMasterIdLst>
  <p:notesMasterIdLst>
    <p:notesMasterId r:id="rId15"/>
  </p:notesMasterIdLst>
  <p:handoutMasterIdLst>
    <p:handoutMasterId r:id="rId16"/>
  </p:handoutMasterIdLst>
  <p:sldIdLst>
    <p:sldId id="256" r:id="rId4"/>
    <p:sldId id="331" r:id="rId5"/>
    <p:sldId id="329" r:id="rId6"/>
    <p:sldId id="328" r:id="rId7"/>
    <p:sldId id="309" r:id="rId8"/>
    <p:sldId id="319" r:id="rId9"/>
    <p:sldId id="317" r:id="rId10"/>
    <p:sldId id="332" r:id="rId11"/>
    <p:sldId id="311" r:id="rId12"/>
    <p:sldId id="320" r:id="rId13"/>
    <p:sldId id="330" r:id="rId14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80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D2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62" autoAdjust="0"/>
  </p:normalViewPr>
  <p:slideViewPr>
    <p:cSldViewPr>
      <p:cViewPr varScale="1">
        <p:scale>
          <a:sx n="93" d="100"/>
          <a:sy n="93" d="100"/>
        </p:scale>
        <p:origin x="-714" y="-96"/>
      </p:cViewPr>
      <p:guideLst>
        <p:guide orient="horz" pos="180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3" d="100"/>
          <a:sy n="83" d="100"/>
        </p:scale>
        <p:origin x="474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="" xmlns:a16="http://schemas.microsoft.com/office/drawing/2014/main" id="{8FEF09C3-5432-4DA0-9890-3050357C5EB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="" xmlns:a16="http://schemas.microsoft.com/office/drawing/2014/main" id="{9227E202-B8C5-4411-9AB9-001230F3662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CC0FA2-A713-4856-8F75-7FAFAF357361}" type="datetimeFigureOut">
              <a:rPr lang="ko-KR" altLang="en-US" smtClean="0"/>
              <a:t>2020-12-27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="" xmlns:a16="http://schemas.microsoft.com/office/drawing/2014/main" id="{A05FDCCD-9920-4087-A8EF-840D6BF9675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="" xmlns:a16="http://schemas.microsoft.com/office/drawing/2014/main" id="{1B30773E-42C5-4B13-84D2-DE05FB0C34D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A52E6A-8C14-4F5B-B0CB-3A4FCBC8D1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77957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8866FF-EA9A-44BA-8DB2-FB8E70490571}" type="datetimeFigureOut">
              <a:rPr lang="ko-KR" altLang="en-US" smtClean="0"/>
              <a:t>2020-12-27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789A33-A361-4541-B6A7-456994CC0C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4564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649293" y="1563638"/>
            <a:ext cx="3845416" cy="108012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>
                <a:ea typeface="맑은 고딕" pitchFamily="50" charset="-127"/>
              </a:rPr>
              <a:t>FREE PPT TEMPLATES</a:t>
            </a:r>
            <a:endParaRPr lang="en-US" altLang="ko-KR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649145" y="2634232"/>
            <a:ext cx="3845416" cy="79993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14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INSTERT THE TITLE</a:t>
            </a:r>
          </a:p>
          <a:p>
            <a:pPr lvl="0"/>
            <a:r>
              <a:rPr lang="en-US" altLang="ko-KR" dirty="0"/>
              <a:t>OF YOUR </a:t>
            </a:r>
          </a:p>
          <a:p>
            <a:pPr lvl="0"/>
            <a:r>
              <a:rPr lang="en-US" altLang="ko-KR" dirty="0"/>
              <a:t>PRESENTATION HERE</a:t>
            </a:r>
            <a:endParaRPr lang="ko-KR" altLang="en-US" dirty="0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1944300" y="0"/>
            <a:ext cx="5255402" cy="5143500"/>
            <a:chOff x="1619672" y="548680"/>
            <a:chExt cx="5904656" cy="5778928"/>
          </a:xfrm>
        </p:grpSpPr>
        <p:sp>
          <p:nvSpPr>
            <p:cNvPr id="5" name="Oval 4"/>
            <p:cNvSpPr/>
            <p:nvPr userDrawn="1"/>
          </p:nvSpPr>
          <p:spPr>
            <a:xfrm>
              <a:off x="2411760" y="1268760"/>
              <a:ext cx="4320480" cy="4320480"/>
            </a:xfrm>
            <a:prstGeom prst="ellipse">
              <a:avLst/>
            </a:prstGeom>
            <a:noFill/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sp>
          <p:nvSpPr>
            <p:cNvPr id="6" name="Oval 5"/>
            <p:cNvSpPr/>
            <p:nvPr userDrawn="1"/>
          </p:nvSpPr>
          <p:spPr>
            <a:xfrm>
              <a:off x="2483768" y="1340768"/>
              <a:ext cx="4176464" cy="4176464"/>
            </a:xfrm>
            <a:prstGeom prst="ellipse">
              <a:avLst/>
            </a:prstGeom>
            <a:noFill/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cxnSp>
          <p:nvCxnSpPr>
            <p:cNvPr id="7" name="Straight Connector 6"/>
            <p:cNvCxnSpPr/>
            <p:nvPr userDrawn="1"/>
          </p:nvCxnSpPr>
          <p:spPr>
            <a:xfrm>
              <a:off x="4572000" y="548680"/>
              <a:ext cx="0" cy="72008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4572000" y="5607528"/>
              <a:ext cx="0" cy="72008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>
              <a:off x="6732240" y="3429000"/>
              <a:ext cx="792088" cy="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 userDrawn="1"/>
          </p:nvCxnSpPr>
          <p:spPr>
            <a:xfrm>
              <a:off x="1619672" y="3429000"/>
              <a:ext cx="792088" cy="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 userDrawn="1"/>
          </p:nvCxnSpPr>
          <p:spPr>
            <a:xfrm flipV="1">
              <a:off x="6156176" y="2378312"/>
              <a:ext cx="792088" cy="330608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 flipV="1">
              <a:off x="5431496" y="1124744"/>
              <a:ext cx="432048" cy="792088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3094136" y="1131624"/>
              <a:ext cx="613768" cy="785208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>
              <a:off x="2195736" y="2090992"/>
              <a:ext cx="898400" cy="49224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 flipV="1">
              <a:off x="3180984" y="4941168"/>
              <a:ext cx="526920" cy="576064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 flipV="1">
              <a:off x="2456304" y="4329100"/>
              <a:ext cx="637832" cy="396044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>
              <a:off x="5979584" y="4142812"/>
              <a:ext cx="968680" cy="510324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5431496" y="4875464"/>
              <a:ext cx="490068" cy="732064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62736505"/>
      </p:ext>
    </p:extLst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533116" y="843558"/>
            <a:ext cx="8077768" cy="216024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noFill/>
          </a:ln>
        </p:spPr>
        <p:txBody>
          <a:bodyPr anchor="ctr"/>
          <a:lstStyle>
            <a:lvl1pPr marL="0" indent="0" algn="ctr">
              <a:buNone/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031416" y="2475359"/>
            <a:ext cx="1062118" cy="1062118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1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062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615967038"/>
      </p:ext>
    </p:extLst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6012160" y="0"/>
            <a:ext cx="313184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131840" y="0"/>
            <a:ext cx="2880320" cy="5143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33221454"/>
      </p:ext>
    </p:extLst>
  </p:cSld>
  <p:clrMapOvr>
    <a:masterClrMapping/>
  </p:clrMapOvr>
  <p:transition spd="slow">
    <p:cove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8244000" y="0"/>
            <a:ext cx="900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811908" y="0"/>
            <a:ext cx="2448000" cy="5143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2477595" y="0"/>
            <a:ext cx="2448000" cy="5143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4916268" y="0"/>
            <a:ext cx="9000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1730125"/>
      </p:ext>
    </p:extLst>
  </p:cSld>
  <p:clrMapOvr>
    <a:masterClrMapping/>
  </p:clrMapOvr>
  <p:transition spd="slow">
    <p:cover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29444" y="915566"/>
            <a:ext cx="4104456" cy="187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4644008" y="915566"/>
            <a:ext cx="4104456" cy="187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429444" y="2912740"/>
            <a:ext cx="4104456" cy="187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062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4644464" y="2912740"/>
            <a:ext cx="4104000" cy="18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765942"/>
      </p:ext>
    </p:extLst>
  </p:cSld>
  <p:clrMapOvr>
    <a:masterClrMapping/>
  </p:clrMapOvr>
  <p:transition spd="slow">
    <p:cover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4583048" y="0"/>
            <a:ext cx="22860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6858000" y="698778"/>
            <a:ext cx="2286000" cy="18722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583048" y="2578606"/>
            <a:ext cx="2286000" cy="18722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298953" y="699542"/>
            <a:ext cx="2286000" cy="18722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0" y="2579370"/>
            <a:ext cx="2286000" cy="18722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81159592"/>
      </p:ext>
    </p:extLst>
  </p:cSld>
  <p:clrMapOvr>
    <a:masterClrMapping/>
  </p:clrMapOvr>
  <p:transition spd="slow">
    <p:cover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23528" y="248444"/>
            <a:ext cx="3294112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3671560" y="1832620"/>
            <a:ext cx="1512000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2105640" y="3416796"/>
            <a:ext cx="3077920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323528" y="1832620"/>
            <a:ext cx="1728192" cy="30963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7" hasCustomPrompt="1"/>
          </p:nvPr>
        </p:nvSpPr>
        <p:spPr>
          <a:xfrm>
            <a:off x="2105640" y="1832049"/>
            <a:ext cx="1512000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8" hasCustomPrompt="1"/>
          </p:nvPr>
        </p:nvSpPr>
        <p:spPr>
          <a:xfrm>
            <a:off x="3671560" y="248444"/>
            <a:ext cx="1512000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83147892"/>
      </p:ext>
    </p:extLst>
  </p:cSld>
  <p:clrMapOvr>
    <a:masterClrMapping/>
  </p:clrMapOvr>
  <p:transition spd="slow">
    <p:cover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195486"/>
            <a:ext cx="8424936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771550"/>
            <a:ext cx="8424936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4" name="Picture 2" descr="D:\Fullppt\005-PNG이미지\노트북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019175"/>
            <a:ext cx="6011911" cy="3057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5283453" y="1415430"/>
            <a:ext cx="2834003" cy="211421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97966415"/>
      </p:ext>
    </p:extLst>
  </p:cSld>
  <p:clrMapOvr>
    <a:masterClrMapping/>
  </p:clrMapOvr>
  <p:transition spd="slow">
    <p:cover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Images and Conten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Fullppt\005-PNG이미지\모니터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8247" y="1275606"/>
            <a:ext cx="2526010" cy="2518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 descr="D:\Fullppt\005-PNG이미지\모니터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8607" y="1275606"/>
            <a:ext cx="2526010" cy="2518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748616" y="1374406"/>
            <a:ext cx="2319328" cy="158483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986924" y="1374406"/>
            <a:ext cx="2319328" cy="158483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195486"/>
            <a:ext cx="8424936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771550"/>
            <a:ext cx="8424936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116357650"/>
      </p:ext>
    </p:extLst>
  </p:cSld>
  <p:clrMapOvr>
    <a:masterClrMapping/>
  </p:clrMapOvr>
  <p:transition spd="slow">
    <p:cover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Images and Conten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Fullppt\PNG이미지\핸드폰2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023301"/>
            <a:ext cx="3024336" cy="3662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687664" y="1164297"/>
            <a:ext cx="1744194" cy="26942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196830" y="1426241"/>
            <a:ext cx="1744194" cy="26942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195486"/>
            <a:ext cx="8424936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771550"/>
            <a:ext cx="8424936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892235023"/>
      </p:ext>
    </p:extLst>
  </p:cSld>
  <p:clrMapOvr>
    <a:masterClrMapping/>
  </p:clrMapOvr>
  <p:transition spd="slow">
    <p:cover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grpSp>
        <p:nvGrpSpPr>
          <p:cNvPr id="5" name="Group 4"/>
          <p:cNvGrpSpPr/>
          <p:nvPr userDrawn="1"/>
        </p:nvGrpSpPr>
        <p:grpSpPr>
          <a:xfrm>
            <a:off x="354008" y="1131589"/>
            <a:ext cx="2849840" cy="3649171"/>
            <a:chOff x="354008" y="1131589"/>
            <a:chExt cx="2849840" cy="3649171"/>
          </a:xfrm>
        </p:grpSpPr>
        <p:sp>
          <p:nvSpPr>
            <p:cNvPr id="6" name="Rounded Rectangle 5"/>
            <p:cNvSpPr/>
            <p:nvPr/>
          </p:nvSpPr>
          <p:spPr>
            <a:xfrm>
              <a:off x="354008" y="1131589"/>
              <a:ext cx="2849840" cy="3649171"/>
            </a:xfrm>
            <a:prstGeom prst="roundRect">
              <a:avLst>
                <a:gd name="adj" fmla="val 3968"/>
              </a:avLst>
            </a:prstGeom>
            <a:blipFill>
              <a:blip r:embed="rId2"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531932" y="1347500"/>
              <a:ext cx="108520" cy="3240473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  <p:sp>
          <p:nvSpPr>
            <p:cNvPr id="12" name="Half Frame 11"/>
            <p:cNvSpPr/>
            <p:nvPr/>
          </p:nvSpPr>
          <p:spPr>
            <a:xfrm rot="5400000">
              <a:off x="2592642" y="1238201"/>
              <a:ext cx="502331" cy="502331"/>
            </a:xfrm>
            <a:prstGeom prst="halfFrame">
              <a:avLst>
                <a:gd name="adj1" fmla="val 23728"/>
                <a:gd name="adj2" fmla="val 24642"/>
              </a:avLst>
            </a:prstGeom>
            <a:solidFill>
              <a:schemeClr val="bg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8182204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1944300" y="0"/>
            <a:ext cx="5255402" cy="5143500"/>
            <a:chOff x="1619672" y="548680"/>
            <a:chExt cx="5904656" cy="5778928"/>
          </a:xfrm>
        </p:grpSpPr>
        <p:sp>
          <p:nvSpPr>
            <p:cNvPr id="5" name="Oval 4"/>
            <p:cNvSpPr/>
            <p:nvPr userDrawn="1"/>
          </p:nvSpPr>
          <p:spPr>
            <a:xfrm>
              <a:off x="2411760" y="1268760"/>
              <a:ext cx="4320480" cy="4320480"/>
            </a:xfrm>
            <a:prstGeom prst="ellipse">
              <a:avLst/>
            </a:prstGeom>
            <a:noFill/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sp>
          <p:nvSpPr>
            <p:cNvPr id="6" name="Oval 5"/>
            <p:cNvSpPr/>
            <p:nvPr userDrawn="1"/>
          </p:nvSpPr>
          <p:spPr>
            <a:xfrm>
              <a:off x="2483768" y="1340768"/>
              <a:ext cx="4176464" cy="4176464"/>
            </a:xfrm>
            <a:prstGeom prst="ellipse">
              <a:avLst/>
            </a:prstGeom>
            <a:blipFill>
              <a:blip r:embed="rId2"/>
              <a:stretch>
                <a:fillRect/>
              </a:stretch>
            </a:blipFill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cxnSp>
          <p:nvCxnSpPr>
            <p:cNvPr id="7" name="Straight Connector 6"/>
            <p:cNvCxnSpPr/>
            <p:nvPr userDrawn="1"/>
          </p:nvCxnSpPr>
          <p:spPr>
            <a:xfrm>
              <a:off x="4572000" y="548680"/>
              <a:ext cx="0" cy="72008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4572000" y="5607528"/>
              <a:ext cx="0" cy="72008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>
              <a:off x="6732240" y="3429000"/>
              <a:ext cx="792088" cy="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 userDrawn="1"/>
          </p:nvCxnSpPr>
          <p:spPr>
            <a:xfrm>
              <a:off x="1619672" y="3429000"/>
              <a:ext cx="792088" cy="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 userDrawn="1"/>
          </p:nvCxnSpPr>
          <p:spPr>
            <a:xfrm flipV="1">
              <a:off x="6156176" y="2378312"/>
              <a:ext cx="792088" cy="330608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 flipV="1">
              <a:off x="5431496" y="1124744"/>
              <a:ext cx="432048" cy="792088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3094136" y="1131624"/>
              <a:ext cx="613768" cy="785208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>
              <a:off x="2195736" y="2090992"/>
              <a:ext cx="898400" cy="49224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 flipV="1">
              <a:off x="3180984" y="4941168"/>
              <a:ext cx="526920" cy="576064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 flipV="1">
              <a:off x="2456304" y="4329100"/>
              <a:ext cx="637832" cy="396044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>
              <a:off x="5979584" y="4142812"/>
              <a:ext cx="968680" cy="510324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5431496" y="4875464"/>
              <a:ext cx="490068" cy="732064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2105794"/>
            <a:ext cx="9144000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-148" y="2681858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922477153"/>
      </p:ext>
    </p:extLst>
  </p:cSld>
  <p:clrMapOvr>
    <a:masterClrMapping/>
  </p:clrMapOvr>
  <p:transition spd="slow">
    <p:cover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995936" y="2253238"/>
            <a:ext cx="5148064" cy="47357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995936" y="2726814"/>
            <a:ext cx="5148064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8" name="Group 7"/>
          <p:cNvGrpSpPr/>
          <p:nvPr userDrawn="1"/>
        </p:nvGrpSpPr>
        <p:grpSpPr>
          <a:xfrm>
            <a:off x="941932" y="1244876"/>
            <a:ext cx="2693964" cy="2636602"/>
            <a:chOff x="1619672" y="548680"/>
            <a:chExt cx="5904656" cy="5778928"/>
          </a:xfrm>
        </p:grpSpPr>
        <p:sp>
          <p:nvSpPr>
            <p:cNvPr id="9" name="Oval 8"/>
            <p:cNvSpPr/>
            <p:nvPr userDrawn="1"/>
          </p:nvSpPr>
          <p:spPr>
            <a:xfrm>
              <a:off x="2411760" y="1268760"/>
              <a:ext cx="4320480" cy="4320480"/>
            </a:xfrm>
            <a:prstGeom prst="ellipse">
              <a:avLst/>
            </a:prstGeom>
            <a:noFill/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sp>
          <p:nvSpPr>
            <p:cNvPr id="12" name="Oval 11"/>
            <p:cNvSpPr/>
            <p:nvPr userDrawn="1"/>
          </p:nvSpPr>
          <p:spPr>
            <a:xfrm>
              <a:off x="2483768" y="1340768"/>
              <a:ext cx="4176464" cy="4176464"/>
            </a:xfrm>
            <a:prstGeom prst="ellipse">
              <a:avLst/>
            </a:prstGeom>
            <a:blipFill>
              <a:blip r:embed="rId3"/>
              <a:stretch>
                <a:fillRect/>
              </a:stretch>
            </a:blipFill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cxnSp>
          <p:nvCxnSpPr>
            <p:cNvPr id="13" name="Straight Connector 12"/>
            <p:cNvCxnSpPr/>
            <p:nvPr userDrawn="1"/>
          </p:nvCxnSpPr>
          <p:spPr>
            <a:xfrm>
              <a:off x="4572000" y="548680"/>
              <a:ext cx="0" cy="720080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>
              <a:off x="4572000" y="5607528"/>
              <a:ext cx="0" cy="720080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6732240" y="3429000"/>
              <a:ext cx="792088" cy="0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>
              <a:off x="1619672" y="3429000"/>
              <a:ext cx="792088" cy="0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 flipV="1">
              <a:off x="6156176" y="2378312"/>
              <a:ext cx="792088" cy="330608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 flipV="1">
              <a:off x="5431496" y="1124744"/>
              <a:ext cx="432048" cy="792088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>
              <a:off x="3094136" y="1131624"/>
              <a:ext cx="613768" cy="785208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2195736" y="2090992"/>
              <a:ext cx="898400" cy="492240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 userDrawn="1"/>
          </p:nvCxnSpPr>
          <p:spPr>
            <a:xfrm flipV="1">
              <a:off x="3180984" y="4941168"/>
              <a:ext cx="526920" cy="576064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 userDrawn="1"/>
          </p:nvCxnSpPr>
          <p:spPr>
            <a:xfrm flipV="1">
              <a:off x="2456304" y="4329100"/>
              <a:ext cx="637832" cy="396044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>
            <a:xfrm>
              <a:off x="5979584" y="4142812"/>
              <a:ext cx="968680" cy="510324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 userDrawn="1"/>
          </p:nvCxnSpPr>
          <p:spPr>
            <a:xfrm>
              <a:off x="5431496" y="4875464"/>
              <a:ext cx="490068" cy="732064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38235425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5712077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12904482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2827544255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195486"/>
            <a:ext cx="8424936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771550"/>
            <a:ext cx="8424936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310652031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062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703817962"/>
      </p:ext>
    </p:extLst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1691680" y="123478"/>
            <a:ext cx="7452320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1691680" y="699542"/>
            <a:ext cx="7452320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298141113"/>
      </p:ext>
    </p:extLst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2700934" y="322499"/>
            <a:ext cx="1583034" cy="138515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2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2700934" y="1898609"/>
            <a:ext cx="1583034" cy="138515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3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700934" y="3474719"/>
            <a:ext cx="1583034" cy="138515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4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96584632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68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slow">
    <p:cover/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5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2" r:id="rId2"/>
    <p:sldLayoutId id="2147483663" r:id="rId3"/>
    <p:sldLayoutId id="2147483660" r:id="rId4"/>
    <p:sldLayoutId id="2147483661" r:id="rId5"/>
    <p:sldLayoutId id="2147483662" r:id="rId6"/>
    <p:sldLayoutId id="2147483664" r:id="rId7"/>
    <p:sldLayoutId id="2147483655" r:id="rId8"/>
    <p:sldLayoutId id="2147483665" r:id="rId9"/>
    <p:sldLayoutId id="2147483666" r:id="rId10"/>
    <p:sldLayoutId id="2147483667" r:id="rId11"/>
    <p:sldLayoutId id="2147483668" r:id="rId12"/>
    <p:sldLayoutId id="2147483669" r:id="rId13"/>
    <p:sldLayoutId id="2147483673" r:id="rId14"/>
    <p:sldLayoutId id="2147483672" r:id="rId15"/>
    <p:sldLayoutId id="2147483671" r:id="rId16"/>
    <p:sldLayoutId id="2147483656" r:id="rId17"/>
  </p:sldLayoutIdLst>
  <p:transition spd="slow">
    <p:cover/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471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ransition spd="slow">
    <p:cover/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7" Type="http://schemas.openxmlformats.org/officeDocument/2006/relationships/image" Target="../media/image17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4.xml"/><Relationship Id="rId6" Type="http://schemas.openxmlformats.org/officeDocument/2006/relationships/slide" Target="slide4.xml"/><Relationship Id="rId5" Type="http://schemas.openxmlformats.org/officeDocument/2006/relationships/image" Target="../media/image16.jpeg"/><Relationship Id="rId4" Type="http://schemas.openxmlformats.org/officeDocument/2006/relationships/slide" Target="slide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040087" y="1008001"/>
            <a:ext cx="5112568" cy="2646858"/>
          </a:xfrm>
          <a:prstGeom prst="rect">
            <a:avLst/>
          </a:prstGeom>
          <a:noFill/>
        </p:spPr>
        <p:txBody>
          <a:bodyPr wrap="square" lIns="91417" tIns="45710" rIns="91417" bIns="45710" rtlCol="1">
            <a:spAutoFit/>
          </a:bodyPr>
          <a:lstStyle/>
          <a:p>
            <a:pPr algn="ctr" rtl="1"/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ar-EG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المجموعات الرئيسية</a:t>
            </a:r>
          </a:p>
          <a:p>
            <a:pPr algn="ctr"/>
            <a:r>
              <a:rPr lang="ar-EG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بالجدول الدوري الحديث</a:t>
            </a:r>
          </a:p>
          <a:p>
            <a:pPr algn="ctr"/>
            <a:endParaRPr lang="ar-EG" sz="6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702091" y="63267"/>
            <a:ext cx="2406413" cy="4536326"/>
          </a:xfrm>
          <a:prstGeom prst="rect">
            <a:avLst/>
          </a:prstGeom>
        </p:spPr>
        <p:txBody>
          <a:bodyPr wrap="square" lIns="103333" tIns="51667" rIns="103333" bIns="51667">
            <a:spAutoFit/>
          </a:bodyPr>
          <a:lstStyle/>
          <a:p>
            <a:pPr algn="r"/>
            <a:r>
              <a:rPr lang="ar-EG" sz="2400" b="1" dirty="0">
                <a:solidFill>
                  <a:sysClr val="windowText" lastClr="000000"/>
                </a:solidFill>
                <a:latin typeface="Adobe Arabic" pitchFamily="18" charset="-78"/>
                <a:cs typeface="Adobe Arabic" pitchFamily="18" charset="-78"/>
              </a:rPr>
              <a:t>كلية التربية النوعية </a:t>
            </a:r>
            <a:endParaRPr lang="en-US" sz="2400" b="1" dirty="0">
              <a:solidFill>
                <a:sysClr val="windowText" lastClr="000000"/>
              </a:solidFill>
              <a:latin typeface="Adobe Arabic" pitchFamily="18" charset="-78"/>
              <a:cs typeface="Adobe Arabic" pitchFamily="18" charset="-78"/>
            </a:endParaRPr>
          </a:p>
          <a:p>
            <a:pPr algn="r"/>
            <a:r>
              <a:rPr lang="ar-EG" sz="2400" b="1" dirty="0">
                <a:solidFill>
                  <a:sysClr val="windowText" lastClr="000000"/>
                </a:solidFill>
                <a:latin typeface="Adobe Arabic" pitchFamily="18" charset="-78"/>
                <a:cs typeface="Adobe Arabic" pitchFamily="18" charset="-78"/>
              </a:rPr>
              <a:t>قسم تكنولوجيا التعليم </a:t>
            </a:r>
            <a:endParaRPr lang="en-US" sz="2400" b="1" dirty="0">
              <a:solidFill>
                <a:sysClr val="windowText" lastClr="000000"/>
              </a:solidFill>
              <a:latin typeface="Adobe Arabic" pitchFamily="18" charset="-78"/>
              <a:cs typeface="Adobe Arabic" pitchFamily="18" charset="-78"/>
            </a:endParaRPr>
          </a:p>
          <a:p>
            <a:pPr algn="r"/>
            <a:r>
              <a:rPr lang="en-US" sz="2400" b="1" dirty="0" smtClean="0">
                <a:solidFill>
                  <a:sysClr val="windowText" lastClr="000000"/>
                </a:solidFill>
                <a:latin typeface="Adobe Arabic" pitchFamily="18" charset="-78"/>
                <a:cs typeface="Adobe Arabic" pitchFamily="18" charset="-78"/>
              </a:rPr>
              <a:t>                  </a:t>
            </a:r>
            <a:r>
              <a:rPr lang="ar-EG" sz="2400" b="1" dirty="0" smtClean="0">
                <a:solidFill>
                  <a:sysClr val="windowText" lastClr="000000"/>
                </a:solidFill>
                <a:latin typeface="Adobe Arabic" pitchFamily="18" charset="-78"/>
                <a:cs typeface="Adobe Arabic" pitchFamily="18" charset="-78"/>
              </a:rPr>
              <a:t>الفرقة الرابعة                                                                                                                                                             </a:t>
            </a:r>
            <a:r>
              <a:rPr lang="ar-EG" sz="2400" b="1" dirty="0" smtClean="0">
                <a:solidFill>
                  <a:sysClr val="windowText" lastClr="000000"/>
                </a:solidFill>
                <a:latin typeface="Adobe Arabic" pitchFamily="18" charset="-78"/>
                <a:cs typeface="Adobe Arabic" pitchFamily="18" charset="-78"/>
              </a:rPr>
              <a:t>                                                            </a:t>
            </a:r>
            <a:r>
              <a:rPr lang="ar-EG" sz="2400" b="1" dirty="0" smtClean="0">
                <a:solidFill>
                  <a:sysClr val="windowText" lastClr="000000"/>
                </a:solidFill>
                <a:latin typeface="Adobe Arabic" pitchFamily="18" charset="-78"/>
                <a:cs typeface="Adobe Arabic" pitchFamily="18" charset="-78"/>
              </a:rPr>
              <a:t>الوحده الأولي</a:t>
            </a:r>
          </a:p>
          <a:p>
            <a:pPr algn="r"/>
            <a:r>
              <a:rPr lang="ar-EG" sz="2400" b="1" dirty="0" smtClean="0">
                <a:solidFill>
                  <a:sysClr val="windowText" lastClr="000000"/>
                </a:solidFill>
                <a:latin typeface="Adobe Arabic" pitchFamily="18" charset="-78"/>
                <a:cs typeface="Adobe Arabic" pitchFamily="18" charset="-78"/>
              </a:rPr>
              <a:t>الدرس الثالث</a:t>
            </a:r>
          </a:p>
          <a:p>
            <a:pPr algn="r"/>
            <a:r>
              <a:rPr lang="ar-EG" sz="2400" b="1" dirty="0" smtClean="0">
                <a:solidFill>
                  <a:sysClr val="windowText" lastClr="000000"/>
                </a:solidFill>
                <a:latin typeface="Adobe Arabic" pitchFamily="18" charset="-78"/>
                <a:cs typeface="Adobe Arabic" pitchFamily="18" charset="-78"/>
              </a:rPr>
              <a:t> الصف الثاني الأعدادي</a:t>
            </a:r>
            <a:endParaRPr lang="en-US" sz="2400" b="1" dirty="0">
              <a:solidFill>
                <a:sysClr val="windowText" lastClr="000000"/>
              </a:solidFill>
              <a:latin typeface="Adobe Arabic" pitchFamily="18" charset="-78"/>
              <a:cs typeface="Adobe Arabic" pitchFamily="18" charset="-78"/>
            </a:endParaRPr>
          </a:p>
        </p:txBody>
      </p:sp>
      <p:pic>
        <p:nvPicPr>
          <p:cNvPr id="1027" name="Picture 3" descr="C:\Users\RAYA\Documents\شغل ميرو\pngtree-sun-png-clipart_120894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2676" y="2715766"/>
            <a:ext cx="1747389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My Lap\Desktop\WhatsApp Image 2020-11-28 at 9.35.11 PM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617" y="172128"/>
            <a:ext cx="648072" cy="671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E:\pic\التدخين\لوجو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172128"/>
            <a:ext cx="726024" cy="671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184137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ction Button: Home 13">
            <a:hlinkClick r:id="" action="ppaction://hlinkshowjump?jump=firstslide" highlightClick="1"/>
          </p:cNvPr>
          <p:cNvSpPr/>
          <p:nvPr/>
        </p:nvSpPr>
        <p:spPr>
          <a:xfrm>
            <a:off x="7560332" y="4659982"/>
            <a:ext cx="684076" cy="435348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pic>
        <p:nvPicPr>
          <p:cNvPr id="9" name="Picture 5" descr="C:\Users\RAYA\Documents\شغل ميرو\صوووور\زراير\Not_allowed.svg.png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64" y="20588"/>
            <a:ext cx="422480" cy="390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xplosion 1 1"/>
          <p:cNvSpPr/>
          <p:nvPr/>
        </p:nvSpPr>
        <p:spPr>
          <a:xfrm>
            <a:off x="3563888" y="474299"/>
            <a:ext cx="2304256" cy="1512168"/>
          </a:xfrm>
          <a:prstGeom prst="irregularSeal1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18900000" scaled="1"/>
            <a:tileRect/>
          </a:gradFill>
          <a:effectLst>
            <a:glow rad="635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EG" sz="4800" dirty="0" smtClean="0">
                <a:latin typeface="Adobe Arabic" pitchFamily="18" charset="-78"/>
                <a:cs typeface="Adobe Arabic" pitchFamily="18" charset="-78"/>
              </a:rPr>
              <a:t>أسئلة</a:t>
            </a:r>
            <a:endParaRPr lang="ar-EG" dirty="0">
              <a:latin typeface="Adobe Arabic" pitchFamily="18" charset="-78"/>
              <a:cs typeface="Adobe Arabic" pitchFamily="18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17190" y="1923678"/>
            <a:ext cx="3201517" cy="107721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EG" sz="3200" dirty="0" smtClean="0">
                <a:latin typeface="Adobe Arabic" pitchFamily="18" charset="-78"/>
                <a:cs typeface="Adobe Arabic" pitchFamily="18" charset="-78"/>
              </a:rPr>
              <a:t>اكتب معادلة</a:t>
            </a:r>
          </a:p>
          <a:p>
            <a:r>
              <a:rPr lang="ar-EG" sz="3200" dirty="0" smtClean="0">
                <a:latin typeface="Adobe Arabic" pitchFamily="18" charset="-78"/>
                <a:cs typeface="Adobe Arabic" pitchFamily="18" charset="-78"/>
              </a:rPr>
              <a:t>تفاعل الفلزات مكونة املاح ؟</a:t>
            </a:r>
            <a:endParaRPr lang="ar-EG" sz="3200" dirty="0">
              <a:latin typeface="Adobe Arabic" pitchFamily="18" charset="-78"/>
              <a:cs typeface="Adobe Arabic" pitchFamily="18" charset="-78"/>
            </a:endParaRPr>
          </a:p>
        </p:txBody>
      </p:sp>
      <p:pic>
        <p:nvPicPr>
          <p:cNvPr id="10242" name="Picture 2" descr="C:\Users\RAYA\Documents\شغل ميرو\شغل تربيه عملي\ميرنا علاء الصواف\صور\thinkin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85739"/>
            <a:ext cx="3433390" cy="296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813679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923678"/>
            <a:ext cx="1800200" cy="1800200"/>
          </a:xfrm>
          <a:prstGeom prst="rect">
            <a:avLst/>
          </a:prstGeom>
        </p:spPr>
      </p:pic>
      <p:pic>
        <p:nvPicPr>
          <p:cNvPr id="3074" name="Picture 2" descr="C:\Users\My Lap\Desktop\WhatsApp Image 2020-12-26 at 11.19.21 PM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907282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606627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2425" y="1181100"/>
            <a:ext cx="3359150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011331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20272" y="483518"/>
            <a:ext cx="165618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EG" sz="3200" b="1" dirty="0" smtClean="0">
                <a:solidFill>
                  <a:srgbClr val="0070C0"/>
                </a:solidFill>
              </a:rPr>
              <a:t>الفهرس</a:t>
            </a:r>
            <a:endParaRPr lang="ar-EG" sz="3200" b="1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hlinkClick r:id="rId2" action="ppaction://hlinksldjump"/>
          </p:cNvPr>
          <p:cNvSpPr/>
          <p:nvPr/>
        </p:nvSpPr>
        <p:spPr>
          <a:xfrm>
            <a:off x="5513690" y="1112705"/>
            <a:ext cx="25506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2400" dirty="0" smtClean="0"/>
              <a:t>مجموعات فلزات الأقلاء</a:t>
            </a:r>
            <a:endParaRPr lang="ar-EG" sz="2400" dirty="0"/>
          </a:p>
        </p:txBody>
      </p:sp>
      <p:sp>
        <p:nvSpPr>
          <p:cNvPr id="6" name="Rectangle 5">
            <a:hlinkClick r:id="rId3" action="ppaction://hlinksldjump"/>
          </p:cNvPr>
          <p:cNvSpPr/>
          <p:nvPr/>
        </p:nvSpPr>
        <p:spPr>
          <a:xfrm>
            <a:off x="5770170" y="1541807"/>
            <a:ext cx="2294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2400" dirty="0" smtClean="0"/>
              <a:t>مجموعة </a:t>
            </a:r>
            <a:r>
              <a:rPr lang="ar-EG" sz="2400" dirty="0"/>
              <a:t>الهالوجينات </a:t>
            </a:r>
          </a:p>
        </p:txBody>
      </p:sp>
      <p:sp>
        <p:nvSpPr>
          <p:cNvPr id="7" name="Rectangle 6">
            <a:hlinkClick r:id="rId3" action="ppaction://hlinksldjump"/>
          </p:cNvPr>
          <p:cNvSpPr/>
          <p:nvPr/>
        </p:nvSpPr>
        <p:spPr>
          <a:xfrm>
            <a:off x="4493878" y="2003472"/>
            <a:ext cx="36199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2400" dirty="0"/>
              <a:t>الصفات العامة لعناصر </a:t>
            </a:r>
            <a:r>
              <a:rPr lang="ar-EG" sz="2400" dirty="0" smtClean="0"/>
              <a:t>الهالوجينات</a:t>
            </a:r>
            <a:endParaRPr lang="ar-EG" sz="2400" dirty="0"/>
          </a:p>
        </p:txBody>
      </p:sp>
      <p:sp>
        <p:nvSpPr>
          <p:cNvPr id="8" name="Rectangle 7">
            <a:hlinkClick r:id="rId4" action="ppaction://hlinksldjump"/>
          </p:cNvPr>
          <p:cNvSpPr/>
          <p:nvPr/>
        </p:nvSpPr>
        <p:spPr>
          <a:xfrm>
            <a:off x="4964716" y="2429509"/>
            <a:ext cx="30877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2400" dirty="0"/>
              <a:t>خواص العناصر واستخداماتها</a:t>
            </a:r>
          </a:p>
        </p:txBody>
      </p:sp>
      <p:pic>
        <p:nvPicPr>
          <p:cNvPr id="11" name="Picture 10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1260" y="4507536"/>
            <a:ext cx="800128" cy="500378"/>
          </a:xfrm>
          <a:prstGeom prst="rect">
            <a:avLst/>
          </a:prstGeom>
        </p:spPr>
      </p:pic>
      <p:pic>
        <p:nvPicPr>
          <p:cNvPr id="12" name="Picture 11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1247" y="4443958"/>
            <a:ext cx="833724" cy="627534"/>
          </a:xfrm>
          <a:prstGeom prst="rect">
            <a:avLst/>
          </a:prstGeom>
        </p:spPr>
      </p:pic>
      <p:sp>
        <p:nvSpPr>
          <p:cNvPr id="13" name="Action Button: Forward or Next 12">
            <a:hlinkClick r:id="" action="ppaction://hlinkshowjump?jump=nextslide" highlightClick="1"/>
          </p:cNvPr>
          <p:cNvSpPr/>
          <p:nvPr/>
        </p:nvSpPr>
        <p:spPr>
          <a:xfrm>
            <a:off x="6012160" y="4757725"/>
            <a:ext cx="369791" cy="190289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14" name="Action Button: Back or Previous 13">
            <a:hlinkClick r:id="" action="ppaction://hlinkshowjump?jump=previousslide" highlightClick="1"/>
          </p:cNvPr>
          <p:cNvSpPr/>
          <p:nvPr/>
        </p:nvSpPr>
        <p:spPr>
          <a:xfrm>
            <a:off x="3688207" y="4757725"/>
            <a:ext cx="283040" cy="190289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0524854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2660" y="1131590"/>
            <a:ext cx="745232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EG" sz="2400" dirty="0" smtClean="0"/>
              <a:t>يحدد </a:t>
            </a:r>
            <a:r>
              <a:rPr lang="ar-EG" sz="2400" dirty="0"/>
              <a:t>عناصر </a:t>
            </a:r>
            <a:r>
              <a:rPr lang="ar-EG" sz="2400" dirty="0" smtClean="0"/>
              <a:t>الاقلاء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EG" sz="2400" dirty="0" smtClean="0"/>
              <a:t>يصف </a:t>
            </a:r>
            <a:r>
              <a:rPr lang="ar-EG" sz="2400" dirty="0"/>
              <a:t>سلوك عناصر الاقلاء ف التفاعلات </a:t>
            </a:r>
            <a:r>
              <a:rPr lang="ar-EG" sz="2400" dirty="0" smtClean="0"/>
              <a:t>الكيمائيه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EG" sz="2400" dirty="0" smtClean="0"/>
              <a:t> </a:t>
            </a:r>
            <a:r>
              <a:rPr lang="ar-EG" sz="2400" dirty="0"/>
              <a:t>يستتتنج الصفات العامه لفلزات الاقلاء يعرف مجموعه </a:t>
            </a:r>
            <a:r>
              <a:rPr lang="ar-EG" sz="2400" dirty="0" smtClean="0"/>
              <a:t>الهالوجينات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EG" sz="2400" dirty="0" smtClean="0"/>
              <a:t> </a:t>
            </a:r>
            <a:r>
              <a:rPr lang="ar-EG" sz="2400" dirty="0"/>
              <a:t>يستنتج الصفات العامه لعناصر </a:t>
            </a:r>
            <a:r>
              <a:rPr lang="ar-EG" sz="2400" dirty="0" smtClean="0"/>
              <a:t>الهالوجينات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EG" sz="2400" dirty="0" smtClean="0"/>
              <a:t> </a:t>
            </a:r>
            <a:r>
              <a:rPr lang="ar-EG" sz="2400" dirty="0"/>
              <a:t>يقدر اهميه عناصر الاقلاء في </a:t>
            </a:r>
            <a:r>
              <a:rPr lang="ar-EG" sz="2400" dirty="0" smtClean="0"/>
              <a:t>حياتنا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EG" sz="2400" dirty="0" smtClean="0"/>
              <a:t> </a:t>
            </a:r>
            <a:r>
              <a:rPr lang="ar-EG" sz="2400" dirty="0"/>
              <a:t>يصف خواص العناصر </a:t>
            </a:r>
            <a:r>
              <a:rPr lang="ar-EG" sz="2400" dirty="0" smtClean="0"/>
              <a:t>واستخداماتها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EG" sz="2400" dirty="0" smtClean="0"/>
              <a:t>يقدر </a:t>
            </a:r>
            <a:r>
              <a:rPr lang="ar-EG" sz="2400" dirty="0"/>
              <a:t>دور العلماء وجهودهم في دراسه العناصر والاستفاده منها في حياتنا</a:t>
            </a:r>
          </a:p>
        </p:txBody>
      </p:sp>
      <p:sp>
        <p:nvSpPr>
          <p:cNvPr id="5" name="Rectangle 4"/>
          <p:cNvSpPr/>
          <p:nvPr/>
        </p:nvSpPr>
        <p:spPr>
          <a:xfrm>
            <a:off x="7336649" y="555526"/>
            <a:ext cx="13083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rtl="1"/>
            <a:r>
              <a:rPr lang="ar-EG" sz="3200" b="1" dirty="0">
                <a:solidFill>
                  <a:srgbClr val="0070C0"/>
                </a:solidFill>
              </a:rPr>
              <a:t>الاهداف</a:t>
            </a:r>
            <a:r>
              <a:rPr lang="ar-EG" sz="2400" b="1" dirty="0">
                <a:solidFill>
                  <a:prstClr val="black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1745222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923929" y="123478"/>
            <a:ext cx="4968552" cy="5078293"/>
          </a:xfrm>
          <a:prstGeom prst="rect">
            <a:avLst/>
          </a:prstGeom>
          <a:noFill/>
        </p:spPr>
        <p:txBody>
          <a:bodyPr wrap="square" lIns="91417" tIns="45710" rIns="91417" bIns="45710" rtlCol="1">
            <a:spAutoFit/>
          </a:bodyPr>
          <a:lstStyle/>
          <a:p>
            <a:pPr marL="514350" indent="-514350" algn="r" rtl="1">
              <a:buFont typeface="+mj-lt"/>
              <a:buAutoNum type="arabicParenR"/>
            </a:pPr>
            <a:r>
              <a:rPr lang="ar-EG" sz="3200" b="1" dirty="0" smtClean="0">
                <a:solidFill>
                  <a:srgbClr val="0070C0"/>
                </a:solidFill>
                <a:latin typeface="Adobe Arabic" pitchFamily="18" charset="-78"/>
                <a:cs typeface="Adobe Arabic" pitchFamily="18" charset="-78"/>
              </a:rPr>
              <a:t>مجموعات فلزات الأقلاء(المجموعة1</a:t>
            </a:r>
            <a:r>
              <a:rPr lang="en-US" sz="3200" b="1" dirty="0" smtClean="0">
                <a:solidFill>
                  <a:srgbClr val="0070C0"/>
                </a:solidFill>
                <a:latin typeface="Adobe Arabic" pitchFamily="18" charset="-78"/>
                <a:cs typeface="Adobe Arabic" pitchFamily="18" charset="-78"/>
              </a:rPr>
              <a:t>A</a:t>
            </a:r>
            <a:r>
              <a:rPr lang="ar-EG" sz="3200" b="1" dirty="0" smtClean="0">
                <a:solidFill>
                  <a:srgbClr val="0070C0"/>
                </a:solidFill>
                <a:latin typeface="Adobe Arabic" pitchFamily="18" charset="-78"/>
                <a:cs typeface="Adobe Arabic" pitchFamily="18" charset="-78"/>
              </a:rPr>
              <a:t>)  </a:t>
            </a:r>
          </a:p>
          <a:p>
            <a:pPr algn="r" rtl="1"/>
            <a:r>
              <a:rPr lang="ar-EG" sz="2000" b="1" dirty="0" smtClean="0">
                <a:latin typeface="Adobe Arabic" pitchFamily="18" charset="-78"/>
                <a:cs typeface="Adobe Arabic" pitchFamily="18" charset="-78"/>
              </a:rPr>
              <a:t>تسمي فلزاتها باسم عناصر </a:t>
            </a:r>
            <a:r>
              <a:rPr lang="ar-EG" sz="2000" b="1" dirty="0" smtClean="0">
                <a:solidFill>
                  <a:srgbClr val="FF0000"/>
                </a:solidFill>
                <a:latin typeface="Adobe Arabic" pitchFamily="18" charset="-78"/>
                <a:cs typeface="Adobe Arabic" pitchFamily="18" charset="-78"/>
              </a:rPr>
              <a:t>الأقلاء القلوية </a:t>
            </a:r>
            <a:r>
              <a:rPr lang="ar-EG" sz="2000" b="1" dirty="0" smtClean="0">
                <a:latin typeface="Adobe Arabic" pitchFamily="18" charset="-78"/>
                <a:cs typeface="Adobe Arabic" pitchFamily="18" charset="-78"/>
              </a:rPr>
              <a:t>لأنها تتفاعل مع الماء </a:t>
            </a:r>
          </a:p>
          <a:p>
            <a:pPr algn="r" rtl="1"/>
            <a:r>
              <a:rPr lang="ar-EG" sz="2000" b="1" dirty="0" smtClean="0">
                <a:latin typeface="Adobe Arabic" pitchFamily="18" charset="-78"/>
                <a:cs typeface="Adobe Arabic" pitchFamily="18" charset="-78"/>
              </a:rPr>
              <a:t>مكونة محاليل قلوية</a:t>
            </a:r>
          </a:p>
          <a:p>
            <a:pPr algn="r" rtl="1"/>
            <a:r>
              <a:rPr lang="ar-EG" sz="2400" b="1" dirty="0" smtClean="0">
                <a:solidFill>
                  <a:srgbClr val="7030A0"/>
                </a:solidFill>
                <a:latin typeface="Adobe Arabic" pitchFamily="18" charset="-78"/>
                <a:cs typeface="Adobe Arabic" pitchFamily="18" charset="-78"/>
              </a:rPr>
              <a:t>الصفات العامة لفلزات الأقلاء :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EG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dobe Arabic" pitchFamily="18" charset="-78"/>
                <a:cs typeface="Adobe Arabic" pitchFamily="18" charset="-78"/>
              </a:rPr>
              <a:t>عناصر  أحادية التكافؤ لاحتواء غلاق تكافؤها علي إلكترون واحد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EG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dobe Arabic" pitchFamily="18" charset="-78"/>
                <a:cs typeface="Adobe Arabic" pitchFamily="18" charset="-78"/>
              </a:rPr>
              <a:t>تميل إلي فقد إالكترون تكافؤها مكونة أيونات موجبة الشحنة تحمل  شحنة موجبة واحدة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EG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dobe Arabic" pitchFamily="18" charset="-78"/>
                <a:cs typeface="Adobe Arabic" pitchFamily="18" charset="-78"/>
              </a:rPr>
              <a:t>عناصر نشطة كيميائيا لذا تحفظ تحت سطح الكيروسين أو البرافين     لمنع تفاعلها مع الهواء الرطب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EG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dobe Arabic" pitchFamily="18" charset="-78"/>
                <a:cs typeface="Adobe Arabic" pitchFamily="18" charset="-78"/>
              </a:rPr>
              <a:t>يزداد نشاطها الكميائي بزيادة حجمها الذري ويعتبر السيزيوم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dobe Arabic" pitchFamily="18" charset="-78"/>
                <a:cs typeface="Adobe Arabic" pitchFamily="18" charset="-78"/>
              </a:rPr>
              <a:t>CS</a:t>
            </a:r>
            <a:r>
              <a:rPr lang="ar-EG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dobe Arabic" pitchFamily="18" charset="-78"/>
                <a:cs typeface="Adobe Arabic" pitchFamily="18" charset="-78"/>
              </a:rPr>
              <a:t>هو   أنشط الفلزات بشكل عام 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EG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dobe Arabic" pitchFamily="18" charset="-78"/>
                <a:cs typeface="Adobe Arabic" pitchFamily="18" charset="-78"/>
              </a:rPr>
              <a:t>جيده التوصيل للحراره والكهرباء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EG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dobe Arabic" pitchFamily="18" charset="-78"/>
                <a:cs typeface="Adobe Arabic" pitchFamily="18" charset="-78"/>
              </a:rPr>
              <a:t>معظمها منخفض الكثافة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endParaRPr lang="en-US" sz="2000" b="1" dirty="0" smtClean="0">
              <a:latin typeface="Adobe Arabic" pitchFamily="18" charset="-78"/>
              <a:cs typeface="Adobe Arabic" pitchFamily="18" charset="-78"/>
            </a:endParaRPr>
          </a:p>
          <a:p>
            <a:pPr algn="r" rtl="1"/>
            <a:r>
              <a:rPr lang="en-US" sz="3000" b="1" dirty="0" smtClean="0">
                <a:solidFill>
                  <a:srgbClr val="0070C0"/>
                </a:solidFill>
                <a:latin typeface="Adobe Arabic" pitchFamily="18" charset="-78"/>
                <a:cs typeface="Adobe Arabic" pitchFamily="18" charset="-78"/>
              </a:rPr>
              <a:t> </a:t>
            </a:r>
            <a:endParaRPr lang="ar-EG" sz="3000" b="1" dirty="0">
              <a:solidFill>
                <a:srgbClr val="0070C0"/>
              </a:solidFill>
              <a:latin typeface="Adobe Arabic" pitchFamily="18" charset="-78"/>
              <a:cs typeface="Adobe Arabic" pitchFamily="18" charset="-78"/>
            </a:endParaRPr>
          </a:p>
        </p:txBody>
      </p:sp>
      <p:sp>
        <p:nvSpPr>
          <p:cNvPr id="14" name="Action Button: Home 13">
            <a:hlinkClick r:id="" action="ppaction://hlinkshowjump?jump=firstslide" highlightClick="1"/>
          </p:cNvPr>
          <p:cNvSpPr/>
          <p:nvPr/>
        </p:nvSpPr>
        <p:spPr>
          <a:xfrm>
            <a:off x="7560332" y="4515966"/>
            <a:ext cx="684076" cy="435348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pic>
        <p:nvPicPr>
          <p:cNvPr id="15" name="Picture 5" descr="C:\Users\RAYA\Documents\شغل ميرو\صوووور\زراير\Not_allowed.svg.png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64" y="20588"/>
            <a:ext cx="422480" cy="390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My Lap\Desktop\WhatsApp Image 2020-11-28 at 9.48.32 PM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056" y="699542"/>
            <a:ext cx="2870274" cy="2879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237738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ction Button: Home 13">
            <a:hlinkClick r:id="" action="ppaction://hlinkshowjump?jump=firstslide" highlightClick="1"/>
          </p:cNvPr>
          <p:cNvSpPr/>
          <p:nvPr/>
        </p:nvSpPr>
        <p:spPr>
          <a:xfrm>
            <a:off x="7560332" y="4659982"/>
            <a:ext cx="684076" cy="435348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pic>
        <p:nvPicPr>
          <p:cNvPr id="9" name="Picture 5" descr="C:\Users\RAYA\Documents\شغل ميرو\صوووور\زراير\Not_allowed.svg.png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64" y="20588"/>
            <a:ext cx="422480" cy="390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xplosion 1 1"/>
          <p:cNvSpPr/>
          <p:nvPr/>
        </p:nvSpPr>
        <p:spPr>
          <a:xfrm>
            <a:off x="3419872" y="123478"/>
            <a:ext cx="2304256" cy="1512168"/>
          </a:xfrm>
          <a:prstGeom prst="irregularSeal1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18900000" scaled="1"/>
            <a:tileRect/>
          </a:gradFill>
          <a:effectLst>
            <a:glow rad="635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EG" sz="4800" dirty="0" smtClean="0">
                <a:latin typeface="Adobe Arabic" pitchFamily="18" charset="-78"/>
                <a:cs typeface="Adobe Arabic" pitchFamily="18" charset="-78"/>
              </a:rPr>
              <a:t>أسئلة</a:t>
            </a:r>
            <a:endParaRPr lang="ar-EG" dirty="0">
              <a:latin typeface="Adobe Arabic" pitchFamily="18" charset="-78"/>
              <a:cs typeface="Adobe Arabic" pitchFamily="18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3968" y="1779662"/>
            <a:ext cx="4428492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3200" dirty="0" smtClean="0">
                <a:latin typeface="Adobe Arabic" pitchFamily="18" charset="-78"/>
                <a:cs typeface="Adobe Arabic" pitchFamily="18" charset="-78"/>
              </a:rPr>
              <a:t>هل يطفو الصوديوم والبوتاسيوم  فوق   سطح الماء أم يغوصان فية؟</a:t>
            </a:r>
            <a:endParaRPr lang="ar-EG" sz="3200" dirty="0">
              <a:latin typeface="Adobe Arabic" pitchFamily="18" charset="-78"/>
              <a:cs typeface="Adobe Arabic" pitchFamily="18" charset="-78"/>
            </a:endParaRPr>
          </a:p>
        </p:txBody>
      </p:sp>
      <p:pic>
        <p:nvPicPr>
          <p:cNvPr id="10242" name="Picture 2" descr="C:\Users\RAYA\Documents\شغل ميرو\شغل تربيه عملي\ميرنا علاء الصواف\صور\thinkin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85739"/>
            <a:ext cx="3433390" cy="296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345999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804696" y="396554"/>
            <a:ext cx="6229608" cy="5324514"/>
          </a:xfrm>
          <a:prstGeom prst="rect">
            <a:avLst/>
          </a:prstGeom>
          <a:noFill/>
        </p:spPr>
        <p:txBody>
          <a:bodyPr wrap="none" lIns="91417" tIns="45710" rIns="91417" bIns="45710" rtlCol="1">
            <a:spAutoFit/>
          </a:bodyPr>
          <a:lstStyle/>
          <a:p>
            <a:pPr algn="r" rtl="1"/>
            <a:r>
              <a:rPr lang="ar-EG" sz="3200" b="1" dirty="0" smtClean="0">
                <a:solidFill>
                  <a:srgbClr val="0070C0"/>
                </a:solidFill>
                <a:latin typeface="Adobe Arabic" pitchFamily="18" charset="-78"/>
                <a:cs typeface="Adobe Arabic" pitchFamily="18" charset="-78"/>
              </a:rPr>
              <a:t>2) مجموعة الهالوجينات (المجموعة </a:t>
            </a:r>
            <a:r>
              <a:rPr lang="en-US" sz="3200" b="1" dirty="0" smtClean="0">
                <a:solidFill>
                  <a:srgbClr val="0070C0"/>
                </a:solidFill>
                <a:latin typeface="Adobe Arabic" pitchFamily="18" charset="-78"/>
                <a:cs typeface="Adobe Arabic" pitchFamily="18" charset="-78"/>
              </a:rPr>
              <a:t>7A</a:t>
            </a:r>
            <a:r>
              <a:rPr lang="ar-EG" sz="3200" b="1" dirty="0" smtClean="0">
                <a:solidFill>
                  <a:srgbClr val="0070C0"/>
                </a:solidFill>
                <a:latin typeface="Adobe Arabic" pitchFamily="18" charset="-78"/>
                <a:cs typeface="Adobe Arabic" pitchFamily="18" charset="-78"/>
              </a:rPr>
              <a:t>)</a:t>
            </a:r>
          </a:p>
          <a:p>
            <a:pPr algn="r" rtl="1"/>
            <a:r>
              <a:rPr lang="ar-EG" sz="2400" b="1" dirty="0" smtClean="0">
                <a:latin typeface="Adobe Arabic" pitchFamily="18" charset="-78"/>
                <a:cs typeface="Adobe Arabic" pitchFamily="18" charset="-78"/>
              </a:rPr>
              <a:t>تسمي لافلزات هذه المجموعة بعناصر </a:t>
            </a:r>
            <a:r>
              <a:rPr lang="ar-EG" sz="2400" b="1" dirty="0" smtClean="0">
                <a:solidFill>
                  <a:schemeClr val="accent1"/>
                </a:solidFill>
                <a:latin typeface="Adobe Arabic" pitchFamily="18" charset="-78"/>
                <a:cs typeface="Adobe Arabic" pitchFamily="18" charset="-78"/>
              </a:rPr>
              <a:t>الهالوجينات </a:t>
            </a:r>
          </a:p>
          <a:p>
            <a:pPr algn="r" rtl="1"/>
            <a:r>
              <a:rPr lang="ar-EG" sz="2400" b="1" dirty="0" smtClean="0">
                <a:latin typeface="Adobe Arabic" pitchFamily="18" charset="-78"/>
                <a:cs typeface="Adobe Arabic" pitchFamily="18" charset="-78"/>
              </a:rPr>
              <a:t>أي مكونات الأملاح </a:t>
            </a:r>
          </a:p>
          <a:p>
            <a:pPr algn="r" rtl="1"/>
            <a:r>
              <a:rPr lang="ar-EG" sz="2400" b="1" dirty="0" smtClean="0">
                <a:latin typeface="Adobe Arabic" pitchFamily="18" charset="-78"/>
                <a:cs typeface="Adobe Arabic" pitchFamily="18" charset="-78"/>
              </a:rPr>
              <a:t>لأنها تتفاعل مع الفلزات مكونة </a:t>
            </a:r>
            <a:r>
              <a:rPr lang="ar-EG" sz="2400" b="1" dirty="0" smtClean="0">
                <a:latin typeface="Adobe Arabic" pitchFamily="18" charset="-78"/>
                <a:cs typeface="Adobe Arabic" pitchFamily="18" charset="-78"/>
              </a:rPr>
              <a:t>أملاح</a:t>
            </a:r>
          </a:p>
          <a:p>
            <a:pPr algn="r" rtl="1"/>
            <a:r>
              <a:rPr lang="en-US" sz="2400" b="1" dirty="0" smtClean="0">
                <a:latin typeface="Adobe Arabic" pitchFamily="18" charset="-78"/>
                <a:cs typeface="Adobe Arabic" pitchFamily="18" charset="-78"/>
              </a:rPr>
              <a:t>2K + BR2       2KBR                </a:t>
            </a:r>
            <a:endParaRPr lang="ar-EG" sz="2400" b="1" dirty="0" smtClean="0">
              <a:latin typeface="Adobe Arabic" pitchFamily="18" charset="-78"/>
              <a:cs typeface="Adobe Arabic" pitchFamily="18" charset="-78"/>
            </a:endParaRPr>
          </a:p>
          <a:p>
            <a:pPr algn="r" rtl="1"/>
            <a:r>
              <a:rPr lang="ar-EG" sz="3200" b="1" dirty="0" smtClean="0">
                <a:solidFill>
                  <a:srgbClr val="7030A0"/>
                </a:solidFill>
                <a:latin typeface="Adobe Arabic" pitchFamily="18" charset="-78"/>
                <a:cs typeface="Adobe Arabic" pitchFamily="18" charset="-78"/>
              </a:rPr>
              <a:t>الصفات العامة لعناصر الهالوجينات :</a:t>
            </a:r>
          </a:p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ar-EG" sz="2400" b="1" dirty="0" smtClean="0">
                <a:latin typeface="Adobe Arabic" pitchFamily="18" charset="-78"/>
                <a:cs typeface="Adobe Arabic" pitchFamily="18" charset="-78"/>
              </a:rPr>
              <a:t>لافلزات أحادية التكافؤ</a:t>
            </a:r>
          </a:p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ar-EG" sz="2400" b="1" dirty="0" smtClean="0">
                <a:latin typeface="Adobe Arabic" pitchFamily="18" charset="-78"/>
                <a:cs typeface="Adobe Arabic" pitchFamily="18" charset="-78"/>
              </a:rPr>
              <a:t>تتواجد في صورة جزيئات ثنائية الذرة</a:t>
            </a:r>
          </a:p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ar-EG" sz="2400" b="1" dirty="0" smtClean="0">
                <a:latin typeface="Adobe Arabic" pitchFamily="18" charset="-78"/>
                <a:cs typeface="Adobe Arabic" pitchFamily="18" charset="-78"/>
              </a:rPr>
              <a:t>عناصر نشطة كميائيا </a:t>
            </a:r>
          </a:p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ar-EG" sz="2400" b="1" dirty="0" smtClean="0">
                <a:latin typeface="Adobe Arabic" pitchFamily="18" charset="-78"/>
                <a:cs typeface="Adobe Arabic" pitchFamily="18" charset="-78"/>
              </a:rPr>
              <a:t>يحل كل عنصر في المجموعة محل العناصر التي تليه في محاليل أملاحها</a:t>
            </a:r>
          </a:p>
          <a:p>
            <a:pPr algn="r" rtl="1"/>
            <a:endParaRPr lang="ar-EG" sz="2400" b="1" dirty="0" smtClean="0">
              <a:solidFill>
                <a:srgbClr val="0070C0"/>
              </a:solidFill>
              <a:latin typeface="Adobe Arabic" pitchFamily="18" charset="-78"/>
              <a:cs typeface="Adobe Arabic" pitchFamily="18" charset="-78"/>
            </a:endParaRPr>
          </a:p>
          <a:p>
            <a:pPr algn="r" rtl="1"/>
            <a:endParaRPr lang="ar-EG" sz="3000" b="1" dirty="0" smtClean="0">
              <a:solidFill>
                <a:srgbClr val="0070C0"/>
              </a:solidFill>
              <a:latin typeface="Adobe Arabic" pitchFamily="18" charset="-78"/>
              <a:cs typeface="Adobe Arabic" pitchFamily="18" charset="-78"/>
            </a:endParaRPr>
          </a:p>
          <a:p>
            <a:pPr algn="r" rtl="1"/>
            <a:endParaRPr lang="ar-EG" sz="3000" dirty="0">
              <a:latin typeface="Adobe Arabic" pitchFamily="18" charset="-78"/>
              <a:cs typeface="Adobe Arabic" pitchFamily="18" charset="-78"/>
            </a:endParaRPr>
          </a:p>
        </p:txBody>
      </p:sp>
      <p:sp>
        <p:nvSpPr>
          <p:cNvPr id="11" name="Text Placeholder 1"/>
          <p:cNvSpPr txBox="1">
            <a:spLocks/>
          </p:cNvSpPr>
          <p:nvPr/>
        </p:nvSpPr>
        <p:spPr>
          <a:xfrm>
            <a:off x="0" y="-20538"/>
            <a:ext cx="9144000" cy="57606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ko-KR" altLang="en-US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/>
              <a:latin typeface="Adobe نسخ Medium" pitchFamily="50" charset="-78"/>
              <a:cs typeface="Adobe نسخ Medium" pitchFamily="50" charset="-78"/>
            </a:endParaRPr>
          </a:p>
        </p:txBody>
      </p:sp>
      <p:sp>
        <p:nvSpPr>
          <p:cNvPr id="14" name="Action Button: Home 13">
            <a:hlinkClick r:id="" action="ppaction://hlinkshowjump?jump=firstslide" highlightClick="1"/>
          </p:cNvPr>
          <p:cNvSpPr/>
          <p:nvPr/>
        </p:nvSpPr>
        <p:spPr>
          <a:xfrm>
            <a:off x="7560332" y="4659982"/>
            <a:ext cx="684076" cy="435348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pic>
        <p:nvPicPr>
          <p:cNvPr id="9" name="Picture 5" descr="C:\Users\RAYA\Documents\شغل ميرو\صوووور\زراير\Not_allowed.svg.png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64" y="20588"/>
            <a:ext cx="422480" cy="390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My Lap\Desktop\WhatsApp Image 2020-11-28 at 10.23.15 PM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25503"/>
            <a:ext cx="3028950" cy="2313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>
            <a:off x="7020272" y="2211710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968555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11560" y="166849"/>
            <a:ext cx="8280920" cy="2088231"/>
          </a:xfrm>
        </p:spPr>
        <p:txBody>
          <a:bodyPr/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  <a:latin typeface="Adobe Arabic" pitchFamily="18" charset="-78"/>
                <a:cs typeface="Adobe Arabic" pitchFamily="18" charset="-78"/>
              </a:rPr>
              <a:t>Cl2 + 2KBR        2KCL +BR2</a:t>
            </a:r>
            <a:endParaRPr lang="ar-EG" sz="2400" b="1" dirty="0" smtClean="0">
              <a:solidFill>
                <a:schemeClr val="tx1"/>
              </a:solidFill>
              <a:latin typeface="Adobe Arabic" pitchFamily="18" charset="-78"/>
              <a:cs typeface="Adobe Arabic" pitchFamily="18" charset="-78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  <a:latin typeface="Adobe Arabic" pitchFamily="18" charset="-78"/>
                <a:cs typeface="Adobe Arabic" pitchFamily="18" charset="-78"/>
              </a:rPr>
              <a:t> BR2 +2KL        2KBR +L2</a:t>
            </a:r>
            <a:endParaRPr lang="ar-EG" sz="2400" b="1" dirty="0" smtClean="0">
              <a:solidFill>
                <a:schemeClr val="tx1"/>
              </a:solidFill>
              <a:latin typeface="Adobe Arabic" pitchFamily="18" charset="-78"/>
              <a:cs typeface="Adobe Arabic" pitchFamily="18" charset="-78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EG" sz="2400" b="1" dirty="0" smtClean="0">
                <a:solidFill>
                  <a:schemeClr val="tx1"/>
                </a:solidFill>
                <a:latin typeface="Adobe Arabic" pitchFamily="18" charset="-78"/>
                <a:cs typeface="Adobe Arabic" pitchFamily="18" charset="-78"/>
              </a:rPr>
              <a:t>تتدردج حالتها الفيزيئية </a:t>
            </a:r>
            <a:r>
              <a:rPr lang="ar-EG" sz="2400" b="1" dirty="0" smtClean="0">
                <a:solidFill>
                  <a:schemeClr val="tx1"/>
                </a:solidFill>
                <a:latin typeface="Adobe Arabic" pitchFamily="18" charset="-78"/>
                <a:cs typeface="Adobe Arabic" pitchFamily="18" charset="-78"/>
              </a:rPr>
              <a:t>من الصوره الغازية (الفلور والكلور ) إلي  الصورة السائلة (البروم )إلي الصورة      الصلبة (اليود)</a:t>
            </a:r>
            <a:endParaRPr lang="ar-EG" sz="2400" b="1" dirty="0">
              <a:solidFill>
                <a:schemeClr val="tx1"/>
              </a:solidFill>
              <a:latin typeface="Adobe Arabic" pitchFamily="18" charset="-78"/>
              <a:cs typeface="Adobe Arabic" pitchFamily="18" charset="-78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031" y="4606924"/>
            <a:ext cx="78105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9441" y="555526"/>
            <a:ext cx="439737" cy="15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6162" y="971454"/>
            <a:ext cx="439737" cy="15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C:\Users\My Lap\Desktop\WhatsApp Image 2020-12-26 at 11.19.59 PM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468881"/>
            <a:ext cx="4752528" cy="2263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872664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"/>
          <p:cNvSpPr txBox="1">
            <a:spLocks/>
          </p:cNvSpPr>
          <p:nvPr/>
        </p:nvSpPr>
        <p:spPr>
          <a:xfrm>
            <a:off x="0" y="-20538"/>
            <a:ext cx="9144000" cy="57606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ko-KR" altLang="en-US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/>
              <a:latin typeface="Adobe نسخ Medium" pitchFamily="50" charset="-78"/>
              <a:cs typeface="Adobe نسخ Medium" pitchFamily="50" charset="-78"/>
            </a:endParaRPr>
          </a:p>
        </p:txBody>
      </p:sp>
      <p:sp>
        <p:nvSpPr>
          <p:cNvPr id="14" name="Action Button: Home 13">
            <a:hlinkClick r:id="" action="ppaction://hlinkshowjump?jump=firstslide" highlightClick="1"/>
          </p:cNvPr>
          <p:cNvSpPr/>
          <p:nvPr/>
        </p:nvSpPr>
        <p:spPr>
          <a:xfrm>
            <a:off x="7560332" y="4659982"/>
            <a:ext cx="684076" cy="435348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" name="Rectangle 1"/>
          <p:cNvSpPr/>
          <p:nvPr/>
        </p:nvSpPr>
        <p:spPr>
          <a:xfrm>
            <a:off x="3572298" y="216049"/>
            <a:ext cx="5256584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EG" sz="3200" b="1" dirty="0" smtClean="0">
                <a:solidFill>
                  <a:srgbClr val="7030A0"/>
                </a:solidFill>
                <a:latin typeface="Adobe Arabic" pitchFamily="18" charset="-78"/>
                <a:cs typeface="Adobe Arabic" pitchFamily="18" charset="-78"/>
              </a:rPr>
              <a:t>خواص العناصر واستخداماتها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EG" sz="2400" b="1" dirty="0" smtClean="0">
                <a:latin typeface="Adobe Arabic" pitchFamily="18" charset="-78"/>
                <a:cs typeface="Adobe Arabic" pitchFamily="18" charset="-78"/>
              </a:rPr>
              <a:t>يستخدم الصوديوم في الحالة السائلة بصفته فلزا موصلا    جيدا للحرارة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EG" sz="2400" b="1" dirty="0" smtClean="0">
                <a:latin typeface="Adobe Arabic" pitchFamily="18" charset="-78"/>
                <a:cs typeface="Adobe Arabic" pitchFamily="18" charset="-78"/>
              </a:rPr>
              <a:t>تستخدم شرائح السيليكون في صناعة أجهزة الكمبيوتر لانه من أشباه الموصلات التي يتوف توصيلها للكهرباء علي درجة الحرارة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EG" sz="2400" b="1" dirty="0" smtClean="0">
                <a:latin typeface="Adobe Arabic" pitchFamily="18" charset="-78"/>
                <a:cs typeface="Adobe Arabic" pitchFamily="18" charset="-78"/>
              </a:rPr>
              <a:t>يستخدم النيتروجين المسال في حفظ قرنية العين لانخفاض   درجة عليانه (-196)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EG" sz="2400" b="1" dirty="0" smtClean="0">
                <a:latin typeface="Adobe Arabic" pitchFamily="18" charset="-78"/>
                <a:cs typeface="Adobe Arabic" pitchFamily="18" charset="-78"/>
              </a:rPr>
              <a:t>يستخدم الكوبلت 60 المشع في حفظ الأغذية لأن أشعة     جاما التي تصدر منه تمنع تكاثر خلايا الجراثيم</a:t>
            </a:r>
            <a:endParaRPr lang="ar-EG" sz="2400" b="1" dirty="0">
              <a:latin typeface="Adobe Arabic" pitchFamily="18" charset="-78"/>
              <a:cs typeface="Adobe Arabic" pitchFamily="18" charset="-78"/>
            </a:endParaRPr>
          </a:p>
        </p:txBody>
      </p:sp>
      <p:pic>
        <p:nvPicPr>
          <p:cNvPr id="10" name="Picture 5" descr="C:\Users\RAYA\Documents\شغل ميرو\صوووور\زراير\Not_allowed.svg.png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64" y="20588"/>
            <a:ext cx="422480" cy="390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C:\Users\My Lap\Desktop\WhatsApp Image 2020-11-28 at 10.23.12 PM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181" y="771550"/>
            <a:ext cx="3077925" cy="1693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855036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0"/>
    </p:bldLst>
  </p:timing>
</p:sld>
</file>

<file path=ppt/theme/theme1.xml><?xml version="1.0" encoding="utf-8"?>
<a:theme xmlns:a="http://schemas.openxmlformats.org/drawingml/2006/main" name="Cover and End Slide Master">
  <a:themeElements>
    <a:clrScheme name="ALLPPT-COLOR-A0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DD2D9"/>
      </a:accent1>
      <a:accent2>
        <a:srgbClr val="0DD2D9"/>
      </a:accent2>
      <a:accent3>
        <a:srgbClr val="0DD2D9"/>
      </a:accent3>
      <a:accent4>
        <a:srgbClr val="0DD2D9"/>
      </a:accent4>
      <a:accent5>
        <a:srgbClr val="0DD2D9"/>
      </a:accent5>
      <a:accent6>
        <a:srgbClr val="0DD2D9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0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DD2D9"/>
      </a:accent1>
      <a:accent2>
        <a:srgbClr val="0DD2D9"/>
      </a:accent2>
      <a:accent3>
        <a:srgbClr val="0DD2D9"/>
      </a:accent3>
      <a:accent4>
        <a:srgbClr val="0DD2D9"/>
      </a:accent4>
      <a:accent5>
        <a:srgbClr val="0DD2D9"/>
      </a:accent5>
      <a:accent6>
        <a:srgbClr val="0DD2D9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1895</TotalTime>
  <Words>339</Words>
  <Application>Microsoft Office PowerPoint</Application>
  <PresentationFormat>On-screen Show (16:9)</PresentationFormat>
  <Paragraphs>56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Cover and End Slide Master</vt:lpstr>
      <vt:lpstr>Contents Slide Master</vt:lpstr>
      <vt:lpstr>Section Break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My Lap</cp:lastModifiedBy>
  <cp:revision>142</cp:revision>
  <dcterms:created xsi:type="dcterms:W3CDTF">2016-12-05T23:26:54Z</dcterms:created>
  <dcterms:modified xsi:type="dcterms:W3CDTF">2020-12-26T23:40:13Z</dcterms:modified>
</cp:coreProperties>
</file>